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4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Preliminaries</a:t>
            </a:r>
            <a:br>
              <a:rPr lang="en-US" dirty="0" smtClean="0"/>
            </a:br>
            <a:r>
              <a:rPr lang="en-US" dirty="0" smtClean="0"/>
              <a:t>Exponential &amp; Logarithmic Expressions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&amp; Inequalities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Exponential &amp; Logarithmic Expressions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Cartesian Coordinate System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Factorizing Polynomials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Solving Systems of Equations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Rationalizing a numerator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6394527" cy="36633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return the exponent to a given base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6"/>
            <a:ext cx="7031659" cy="1129096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643743"/>
            <a:ext cx="7050270" cy="22312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for logarithms resemble those for exponents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5743969" cy="32702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Using logarithmic rules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6964145" cy="37677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of one base can be converted into logarithms of another base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3"/>
            <a:ext cx="4650561" cy="118795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715749"/>
            <a:ext cx="7059889" cy="22219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four types of exponential expressions: (</a:t>
            </a:r>
            <a:r>
              <a:rPr lang="en-US" dirty="0" err="1" smtClean="0"/>
              <a:t>i</a:t>
            </a:r>
            <a:r>
              <a:rPr lang="en-US" dirty="0" smtClean="0"/>
              <a:t>) integer powers,</a:t>
            </a:r>
            <a:br>
              <a:rPr lang="en-US" dirty="0" smtClean="0"/>
            </a:br>
            <a:r>
              <a:rPr lang="en-US" dirty="0" smtClean="0"/>
              <a:t>(ii) negative integer powers 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46737" cy="3115453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131840" y="1563638"/>
            <a:ext cx="432048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131840" y="3363838"/>
            <a:ext cx="432048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(iii) reciprocal integer powers or roots,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4"/>
            <a:ext cx="7056656" cy="3758031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131840" y="2067694"/>
            <a:ext cx="432048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(iv) powers with fractional exponents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2"/>
            <a:ext cx="7049809" cy="3234146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131840" y="1871263"/>
            <a:ext cx="432048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expressions with exponents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5097927" cy="3613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 obey a set of laws that are very useful to find shortcuts during computations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7053757" cy="25415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for an exponent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5691552" cy="35497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Rationalizing allows to write a fraction such that either the numerator or the denominator contains no roots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2"/>
            <a:ext cx="7056656" cy="110909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571750"/>
            <a:ext cx="7200800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643744"/>
            <a:ext cx="6366060" cy="20436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tool for rationalizing is the Third Binomial Formula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5594" cy="36867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3,277"/>
  <p:tag name="ORIGINALWIDTH" val="4455,943"/>
  <p:tag name="LATEXADDIN" val="\documentclass{article}\pagestyle{empty}&#10;\usepackage{amsmath}&#10;\usepackage{amsfonts}&#10;\usepackage{amssymb}&#10;\begin{document}&#10;\begin{minipage}{12.6 cm}&#10;{\sffamily{&#10;{\bf{Integer Powers:}} If $a$ is a real number and $n$ is a positive integer, the expression&#10;$$&#10;a^n \, \, = \, \, \underbrace{\, \, a \cdot a \cdot \dots \cdot a \, \,}_{\text{$n$ terms}}&#10;$$&#10;indicates that $a$ is to be multiplied by itself $n$ times. This number $a$ is called the {\bf{base}}&#10;of the {\bf{exponential expression}} $a^n$, and $n$ is called the exponent.\\[2mm]&#10;{\bf{Negative Integer Powers:}} If $a \neq 0$, we define&#10;$$&#10;a^{-n} \, \, = \, \, \frac{1}{a^n} \qquad \text{and} \qquad a^0 \, \, = \, \, 1 \, .&#10;$$&#10;Note that $0^0$ is not defined.&#10;}}&#10;\end{minipage}&#10;\end{document}"/>
  <p:tag name="IGUANATEXSIZE" val="20"/>
  <p:tag name="IGUANATEXCURSOR" val="5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9,231"/>
  <p:tag name="ORIGINALWIDTH" val="4459,693"/>
  <p:tag name="LATEXADDIN" val="\documentclass{article}\pagestyle{empty}&#10;\usepackage{amsmath}&#10;\usepackage{amsfonts}&#10;\usepackage{amssymb}&#10;\begin{document}&#10;\begin{minipage}{12.6 cm}&#10;{\sffamily{&#10;{\bf{Reciprocal Integer Powers (Roots):}} If $m$ is a positive integer, then $a^{1/m}$ denotes the number whose $m$th power is $a$.&#10;This is called the {\bf{$m$th root}} of $a$ and is also denoted by $\sqrt[m]{a}$, that is,\\&#10;$$&#10;a^{1/m} \, \, = \, \, \sqrt[m]{a} \, .&#10;$$&#10;The $m$th root of a negative number is not defined when $m$ is even. For example, $\sqrt[4]{-5}$&#10;is not defined since there is no real number whose $4$th power is $-5$.\\[2mm]&#10;By convention, if $m$ is even, $a^{1/m}$ is taken to be positive even when there is a&#10;negative number whose $m$th power is $a$. For example, $2^4$ and $(-2)^4$ both equal $16$,&#10;but the $4$th root of $16$ is defined to be $2$. Thus,&#10;$$&#10;\sqrt[4]{16} \, \, = \, \, 16^{1/4} \, \, = \, \, 2&#10;$$&#10;not $\pm 2$.&#10;}}&#10;\end{minipage}&#10;\end{document}"/>
  <p:tag name="IGUANATEXSIZE" val="20"/>
  <p:tag name="IGUANATEXCURSOR" val="4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0,019"/>
  <p:tag name="ORIGINALWIDTH" val="4457,443"/>
  <p:tag name="LATEXADDIN" val="\documentclass{article}\pagestyle{empty}&#10;\usepackage{amsmath}&#10;\usepackage{amsfonts}&#10;\usepackage{amssymb}&#10;\begin{document}&#10;\begin{minipage}{12.6 cm}&#10;{\sffamily{&#10;{\bf{Fractional Exponents:}} Finally, we write $a^{n/m}$ to denote the $n$th power of the $m$th root of the real number&#10;$a$, which is the same as the $m$th root of the $n$th power. That is,&#10;$$&#10;a^{n/m} \, \, = \, \, \left( a^{1/m} \right)^n \, \, = \, \, \left( a^n \right)^{1/m} \, .&#10;$$&#10;For example,&#10;$$&#10;8^{-2/3} \, \, = \, \, \left( 8^{-2} \right)^{1/3} \, \, = \, \, \left( \frac{1}{8^2} \right)^{1/3} \, \, = \, \,&#10;\left( \frac{1}{64} \right)^{1/3} \, \, = \, \, \frac{1}{4}&#10;$$&#10;or, equivalently,&#10;$$&#10;8^{-2/3} \, \, = \, \, \left( 8^{1/3} \right)^{-2} \, \, = \, \, 2^{-2} \, \, = \, \, \frac{1}{2^2} \, \, = \, \, \frac{1}{4} \, .&#10;$$&#10;}}&#10;\end{minipage}&#10;\end{document}"/>
  <p:tag name="IGUANATEXSIZE" val="20"/>
  <p:tag name="IGUANATEXCURSOR" val="7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5,242"/>
  <p:tag name="ORIGINALWIDTH" val="3221,598"/>
  <p:tag name="LATEXADDIN" val="\documentclass{article}\pagestyle{empty}&#10;\usepackage{amsmath}&#10;\usepackage{amsfonts}&#10;\usepackage{amssymb}&#10;\begin{document}&#10;\begin{minipage}{12.6 cm}&#10;{\sffamily{&#10;{\bf{Example: (Evaluating Expressions with Exponents)}}\\[1mm]&#10;Evaluate these expressions (without using your calculator):&#10;$$&#10;{\bf{a)}} \quad 9^{1/2} \qquad \text{and} \qquad {\bf{b)}} \quad 27^{2/3} \, .&#10;$$&#10;&#10;\vspace{0.2cm}&#10;{\bf{Solution:}}\\[1mm]&#10;{\bf{a)}} We have&#10;$$&#10;9^{1/2} \, \, = \, \, \sqrt{9} \, \, = \, \, 3&#10;$$&#10;{\bf{b)}} We have&#10;$$&#10;27^{2/3} \, \, = \, \, \left(\sqrt[3]{27}\right)^2 \, \, = \, \, 3^2 \, \, = \, \, 9&#10;$$&#10;or&#10;$$&#10;27^{2/3} \, \, = \, \, \sqrt[3]{27^2} \, \, = \, \, \sqrt[3]{729} \, \, = \, \, 9&#10;$$&#10;&#10;&#10;}}&#10;\end{minipage}&#10;\end{document}"/>
  <p:tag name="IGUANATEXSIZE" val="20"/>
  <p:tag name="IGUANATEXCURSOR" val="3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8,819"/>
  <p:tag name="ORIGINALWIDTH" val="4455,943"/>
  <p:tag name="LATEXADDIN" val="\documentclass{article}\pagestyle{empty}&#10;\usepackage{amsmath}&#10;\usepackage{amsfonts}&#10;\usepackage{amssymb}&#10;\begin{document}&#10;\begin{minipage}{12.6 cm}&#10;{\sffamily{&#10;{\bf{Laws of Exponents:}}\\[1mm]&#10;For real numbers $a$, $b$ and integers $m$, $n$ the following laws are valid whenever the quantities are defined.&#10;\begin{description}&#10;\item[Identity Law:] If $a^m = a^n$, then $m = n$.&#10;\item[Product Law:]  $a^m \cdot a^n = a^{m+n}$.&#10;\item[Quotient Law:] $\frac{a^m}{a^n} = a^{m-n}$ if $a \neq 0$.&#10;\item[Power Law:] $(a^m)^n = a^{mn}$ and $(ab)^n = a^n \cdot b^n$.&#10;\end{description}&#10;}}&#10;\end{minipage}&#10;\end{document}"/>
  <p:tag name="IGUANATEXSIZE" val="20"/>
  <p:tag name="IGUANATEXCURSOR" val="5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7,747"/>
  <p:tag name="ORIGINALWIDTH" val="3595,801"/>
  <p:tag name="LATEXADDIN" val="\documentclass{article}\pagestyle{empty}&#10;\usepackage{amsmath}&#10;\usepackage{amsfonts}&#10;\usepackage{amssymb}&#10;\begin{document}&#10;\begin{minipage}{12.6 cm}&#10;{\sffamily{&#10;{\bf{Example: (Solving for an Exponent)}}\\[1mm]&#10;Solve each of these equations for $n$:&#10;$$&#10;{\bf{a)}} \quad \frac{a^5}{a^2} = a^n \qquad \text{and} \qquad {\bf{b)}} \quad (a^n)^5 = a^{20} \, .&#10;$$&#10;&#10;\vspace{0.2cm}&#10;{\bf{Solution:}}\\[1mm]&#10;{\bf{a)}} We have&#10;$$&#10;\frac{a^5}{a^2} \, \, = \, \, a^{5-2} \, \, = \, \, a^3 \, \, \stackrel{!}{=} \, \, a^n \qquad \Longrightarrow \qquad&#10;n \, \, = \, \, 3&#10;$$&#10;{\bf{b)}} We have&#10;$$&#10;(a^n)^5 \, \, = \, \, a^{5n} \, \, \stackrel{!}{=} \, \, a^{20} \, \, = \, \, a^{5 \cdot 4} \qquad \Longrightarrow \qquad&#10;n \, \, = \, \, 4&#10;$$&#10;&#10;&#10;}}&#10;\end{minipage}&#10;\end{document}"/>
  <p:tag name="IGUANATEXSIZE" val="20"/>
  <p:tag name="IGUANATEXCURSOR" val="2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,6708"/>
  <p:tag name="ORIGINALWIDTH" val="4459,693"/>
  <p:tag name="LATEXADDIN" val="\documentclass{article}\pagestyle{empty}&#10;\usepackage{amsmath}&#10;\usepackage{amsfonts}&#10;\usepackage{amssymb}&#10;\begin{document}&#10;\begin{minipage}{12.6 cm}&#10;{\sffamily{&#10;Sometimes it is necessary, or at least desirable, to write a fraction so that either the&#10;numerator or denominator contains no roots. The algebraic procedure for achieving&#10;this is called {\bf{rationalizing}}.\\[2mm]&#10;The following example illustrates how a root is removed from the denominator.&#10;}}&#10;\end{minipage}&#10;\end{document}"/>
  <p:tag name="IGUANATEXSIZE" val="20"/>
  <p:tag name="IGUANATEXCURSOR" val="4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7,604"/>
  <p:tag name="ORIGINALWIDTH" val="4023,247"/>
  <p:tag name="LATEXADDIN" val="\documentclass{article}\pagestyle{empty}&#10;\usepackage{amsmath}&#10;\usepackage{amsfonts}&#10;\usepackage{amssymb}&#10;\begin{document}&#10;\begin{minipage}{12.6 cm}&#10;{\sffamily{&#10;{\bf{Example: (Rationalizing a Denominator)}}\\[1mm]&#10;Rationalize the denominator in the expression $\frac{5}{3 \sqrt{x}}$.&#10;&#10;\vspace{0.2cm}&#10;{\bf{Solution:}}\\[1mm]&#10;Multiply both the numerator and denominator of the given expression by $\sqrt{x}$:&#10;$$&#10;\frac{5}{3 \sqrt{x}} \, \, = \, \, \frac{5 \cdot \sqrt{x}}{3 \sqrt{x} \cdot \sqrt{x}} \, \, = \, \, \frac{5 \sqrt{x}}{3 x}&#10;$$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3,487"/>
  <p:tag name="ORIGINALWIDTH" val="4457,443"/>
  <p:tag name="LATEXADDIN" val="\documentclass{article}\pagestyle{empty}&#10;\usepackage{amsmath}&#10;\usepackage{amsfonts}&#10;\usepackage{amssymb}&#10;\begin{document}&#10;\begin{minipage}{12.6 cm}&#10;{\sffamily{&#10;The algebraic identity ({\bf{Third Binomial Formula}})&#10;$$&#10;(x+y)(x-y) \, \, = \, \, x^2 - y^2&#10;$$&#10;can be used to rationalize fractions when the numerator or denominator contains a&#10;factor of the form $a + \sqrt{b}$.\\[2mm]&#10;The key lies in noting that the root can be removed from&#10;$a + \sqrt{b}$ by multiplying by the complementary expression $a - \sqrt{b}$ since&#10;$$&#10;(a + \sqrt{b}) (a - \sqrt{b}) \, \, = \, \, a^2 - (\sqrt{b})^2 \, \, = \, \, a^2 - b \, .&#10;$$&#10;An expression of the form $\sqrt{a} + b$ can be rationalized in a similar fashion by using&#10;its complement $\sqrt{a} - b$.\\[2mm]&#10;This procedure is illustrated in the following example.}}&#10;\end{minipage}&#10;\end{document}"/>
  <p:tag name="IGUANATEXSIZE" val="20"/>
  <p:tag name="IGUANATEXCURSOR" val="3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1,489"/>
  <p:tag name="ORIGINALWIDTH" val="4038,995"/>
  <p:tag name="LATEXADDIN" val="\documentclass{article}\pagestyle{empty}&#10;\usepackage{amsmath}&#10;\usepackage{amsfonts}&#10;\usepackage{amssymb}&#10;\begin{document}&#10;\begin{minipage}{12.6 cm}&#10;{\sffamily{&#10;{\bf{Example: (Rationalizing a Numerator)}}\\[1mm]&#10;Rationalize the numerator in the expression&#10;$$&#10;\frac{4 - \sqrt{3}}{7} \, .&#10;$$&#10;&#10;\vspace{0.2cm}&#10;{\bf{Solution:}}\\[1mm]&#10;We multiply both the numerator and denominator by $4 + \sqrt{3}$ and obtain&#10;\begin{eqnarray*}&#10;\frac{4 - \sqrt{3}}{7} &amp; = &amp; \frac{(4 - \sqrt{3}) \cdot (4 + \sqrt{3})}{7 \cdot (4 + \sqrt{3})}&#10;\, \, = \, \, \frac{4^2 - (\sqrt{3})^2}{7 \cdot (4 + \sqrt{3})} \, \, = \, \, \frac{16 - 3}{7 \cdot (4 + \sqrt{3})} \\[2mm]&#10;&amp; = &amp;&#10;\frac{13}{28 + 7 \sqrt{3}} \, .&#10;\end{eqnarray*}&#10;}}&#10;\end{minipage}&#10;\end{document}"/>
  <p:tag name="IGUANATEXSIZE" val="20"/>
  <p:tag name="IGUANATEXCURSOR" val="6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4,1696"/>
  <p:tag name="ORIGINALWIDTH" val="4449,194"/>
  <p:tag name="LATEXADDIN" val="\documentclass{article}\pagestyle{empty}&#10;\usepackage{amsmath}&#10;\usepackage{amsfonts}&#10;\usepackage{amssymb}&#10;\begin{document}&#10;\begin{minipage}{12.6 cm}&#10;{\sffamily{&#10;{\bf{Logarithms:}}\\[1mm]&#10;If $a$ is a positive number, then the logarithm of $a$ to the base $b$ ($b &gt; 0$, $b \neq 1$), denoted $\log_b(a)$, is the number $c$ such that by $b^c = a$;&#10;that is,\\[-3mm]&#10;$$&#10;c \, \, = \, \, \log_b(a) \qquad \text{if and only if} \qquad b^c \, \, =  \, \, a \qquad \text{for $a &gt; 0$} \, .&#10;$$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1,841"/>
  <p:tag name="ORIGINALWIDTH" val="4454,443"/>
  <p:tag name="LATEXADDIN" val="\documentclass{article}\pagestyle{empty}&#10;\usepackage{amsmath}&#10;\usepackage{amsfonts}&#10;\usepackage{amssymb}&#10;\begin{document}&#10;\begin{minipage}{12.6 cm}&#10;{\sffamily{&#10;{\bf{Examples: (Evaluating Logarithms)}}&#10;\begin{itemize}&#10;\item The decadic logarithm: $\log_{10}(1000) \, \, = \, \, \lg(1000) \, \, = \, \, \lg(10^3) \, \, = \, \, 3$.&#10;\item The dyadic logarithm: $\log_2{32} \, \, = \, \, \textrm{ld}(32) \, \, = \, \, \textrm{ld}(2^5) \, \, = \, \, 5$.&#10;\item $\log_5\left( \tfrac{1}{125} \right) \, \, = \, \, \log_5( 5^{-3} ) \, \, = \, \, -3$.&#10;\item To solve $\log_4(x) = \tfrac{1}{2}$ we use that by definition $\log_4(x) = \tfrac{1}{2}$ is equivalent to&#10;$4^{1/2} = x$, hence $x = 2$.&#10;\end{itemize}&#10;}}&#10;\end{minipage}&#10;\end{document}"/>
  <p:tag name="IGUANATEXSIZE" val="20"/>
  <p:tag name="IGUANATEXCURSOR" val="1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0,518"/>
  <p:tag name="ORIGINALWIDTH" val="3628,797"/>
  <p:tag name="LATEXADDIN" val="\documentclass{article}\pagestyle{empty}&#10;\usepackage{amsmath}&#10;\usepackage{amsfonts}&#10;\usepackage{amssymb}&#10;\begin{document}&#10;\begin{minipage}{12.6 cm}&#10;{\sffamily{&#10;{\bf{Logarithmic Rules:}}\\[1mm]&#10;Let $b$ be any logarithmic base ($b&gt;0$, $b \neq 1$). Then\\[-2mm]&#10;$$&#10;\log_b(1) = 0 \qquad \text{and} \qquad \log_b(b) = 1 \, ,&#10;$$&#10;and if $u$ and $v$ are any positive numbers, we have\\[-5mm]&#10;\begin{itemize}&#10;\item The {\bf{equality rule}}: $\log_b(u) = \log_b(v)$ if and only if $u=v$.\\[-5mm]&#10;\item The {\bf{product rule}}: $\log_b(uv) = \log_b(u) + \log_b(v)$.\\[-5mm]&#10;\item The {\bf{power rule}}: $\log_b(u^r) = r \cdot \log_b(u)$ for any real number $r$.\\[-5mm]&#10;\item The {\bf{quotient rule}}: $\log_b(\tfrac{u}{v}) = \log_b(u) - \log_b(v)$.\\[-5mm]&#10;\item The {\bf{inversion rule}}: $\log_b(b^u) = u$.&#10;\end{itemize}&#10;}}&#10;\end{minipage}&#10;\end{document}"/>
  <p:tag name="IGUANATEXSIZE" val="20"/>
  <p:tag name="IGUANATEXCURSOR" val="7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6,232"/>
  <p:tag name="ORIGINALWIDTH" val="4397,451"/>
  <p:tag name="LATEXADDIN" val="\documentclass{article}\pagestyle{empty}&#10;\usepackage{amsmath}&#10;\usepackage{amsfonts}&#10;\usepackage{amssymb}&#10;\begin{document}&#10;\begin{minipage}{12.6 cm}&#10;{\sffamily{&#10;{\bf{Example: (Using Logarithmic Rules)}}\\[1mm]&#10;We have:\\[-5mm]&#10;\begin{itemize}&#10;\item $\log_5 \left( \tfrac{5}{3} \right) = \log_5(5) - \log_5(3) = 1 - \log_5(3)$.\\[-5mm]&#10;\item $\log_5(8) = \log_5(2^3) = 3 \log_5(2)$.\\[-5mm]&#10;\item $\log_5(36) = \log_5(2^2 3^2) = \log_5(2^2) + \log_5(3^2) = 2 \log_5(2) + 2 \log_5(3)$.\\[-5mm]&#10;\item $\log_3(x^3 y^{-4}) = \log_3(x^3) + \log_3(y^{-4}) = 3 \log_3(x) - 4 \log_3(y)$.&#10;\end{itemize}&#10;We have:\\[-5mm]&#10;\begin{eqnarray*}&#10;\log_7(x^3 \sqrt{1-y^2}) &amp; = &amp; \log_7(x^3) + \log_7((1-y^2)^{1/2}) \, \, = \, \, 3 \log_7(x) + \tfrac{1}{2} \log_7(1-y^2) \\[1mm]&#10;&amp; = &amp; 3 \log_7(x) + \tfrac{1}{2} \log_7((1-y)(1+y)) \\[1mm]&#10;&amp; = &amp; 3 \log_7(x) + \tfrac{1}{2} \log_7(1-y) + \tfrac{1}{2} \log_7(1+y)&#10;\end{eqnarray*}&#10;}}&#10;\end{minipage}&#10;\end{document}"/>
  <p:tag name="IGUANATEXSIZE" val="20"/>
  <p:tag name="IGUANATEXCURSOR" val="7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5,6656"/>
  <p:tag name="ORIGINALWIDTH" val="2937,383"/>
  <p:tag name="LATEXADDIN" val="\documentclass{article}\pagestyle{empty}&#10;\usepackage{amsmath}&#10;\usepackage{amsfonts}&#10;\usepackage{amssymb}&#10;\begin{document}&#10;\begin{minipage}{12.6 cm}&#10;{\sffamily{&#10;{\bf{Conversion Formula for Logarithms:}}\\[1mm]&#10;If $a$ and $b_1, b_2$ are positive numbers with $b_1, b_2 \neq 1$, then\\[-2mm]&#10;$$&#10;\log_{b_1}(a) \, \, = \, \, \frac{\log_{b_2}(a)}{\log_{b_2}(b_1)}&#10;$$&#10;}}&#10;\end{minipage}&#10;\end{document}"/>
  <p:tag name="IGUANATEXSIZE" val="20"/>
  <p:tag name="IGUANATEXCURSOR" val="3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2,092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Using the Logarithm Conversion Formula)}}\\[1mm]&#10;Our calculators don't have a key for computing logarithms of base $5$. Therefore, we require the logarithm conversion formula&#10;to find $\log_5(3.172)$ with the key for the natural logarithm.&#10;&#10;\vspace{0.2cm}&#10;{\bf{Solution:}}\\[1mm]&#10;We have\\[-5mm]&#10;$$&#10;\log_5(3.172) \, \, = \, \, \frac{\ln(3.172)}{\ln(5)} \, \, \approx \, \, \frac{1.1544}{1.6094} \, \, \approx \, \, 0.7172 \, .&#10;$$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</Words>
  <Application>Microsoft Office PowerPoint</Application>
  <PresentationFormat>Bildschirmpräsentation (16:9)</PresentationFormat>
  <Paragraphs>24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Larissa-Design</vt:lpstr>
      <vt:lpstr>Calculus I for MGMT – Preliminaries Exponential &amp; Logarithmic Expressions</vt:lpstr>
      <vt:lpstr>There are four types of exponential expressions: (i) integer powers, (ii) negative integer powers , …</vt:lpstr>
      <vt:lpstr>… (iii) reciprocal integer powers or roots, …</vt:lpstr>
      <vt:lpstr>… and (iv) powers with fractional exponents</vt:lpstr>
      <vt:lpstr>Example: Evaluating expressions with exponents</vt:lpstr>
      <vt:lpstr>Exponents obey a set of laws that are very useful to find shortcuts during computations</vt:lpstr>
      <vt:lpstr>Example: Solving for an exponent</vt:lpstr>
      <vt:lpstr>Rationalizing allows to write a fraction such that either the numerator or the denominator contains no roots</vt:lpstr>
      <vt:lpstr>A key tool for rationalizing is the Third Binomial Formula</vt:lpstr>
      <vt:lpstr>Example: Rationalizing a numerator</vt:lpstr>
      <vt:lpstr>Logarithms return the exponent to a given base</vt:lpstr>
      <vt:lpstr>The computation rules for logarithms resemble those for exponents</vt:lpstr>
      <vt:lpstr>Examples: Using logarithmic rules</vt:lpstr>
      <vt:lpstr>Logarithms of one base can be converted into logarithms of another base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205</cp:revision>
  <dcterms:created xsi:type="dcterms:W3CDTF">2020-04-04T18:50:50Z</dcterms:created>
  <dcterms:modified xsi:type="dcterms:W3CDTF">2022-07-17T14:20:57Z</dcterms:modified>
</cp:coreProperties>
</file>