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49.xml" ContentType="application/vnd.openxmlformats-officedocument.presentationml.tags+xml"/>
  <Override PartName="/ppt/tags/tag58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Default Extension="fntdata" ContentType="application/x-fontdata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gs/tag47.xml" ContentType="application/vnd.openxmlformats-officedocument.presentationml.tags+xml"/>
  <Override PartName="/ppt/tags/tag56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54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311" r:id="rId2"/>
    <p:sldId id="315" r:id="rId3"/>
    <p:sldId id="316" r:id="rId4"/>
    <p:sldId id="317" r:id="rId5"/>
    <p:sldId id="318" r:id="rId6"/>
    <p:sldId id="319" r:id="rId7"/>
    <p:sldId id="320" r:id="rId8"/>
    <p:sldId id="314" r:id="rId9"/>
  </p:sldIdLst>
  <p:sldSz cx="9144000" cy="5143500" type="screen16x9"/>
  <p:notesSz cx="6858000" cy="9144000"/>
  <p:embeddedFontLst>
    <p:embeddedFont>
      <p:font typeface="Calibri" pitchFamily="34" charset="0"/>
      <p:regular r:id="rId11"/>
      <p:bold r:id="rId12"/>
      <p:italic r:id="rId13"/>
      <p:boldItalic r:id="rId14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017" autoAdjust="0"/>
    <p:restoredTop sz="97241" autoAdjust="0"/>
  </p:normalViewPr>
  <p:slideViewPr>
    <p:cSldViewPr>
      <p:cViewPr varScale="1">
        <p:scale>
          <a:sx n="146" d="100"/>
          <a:sy n="146" d="100"/>
        </p:scale>
        <p:origin x="-540" y="-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7D260-6268-4F26-AF15-ED356AF90945}" type="datetimeFigureOut">
              <a:rPr lang="en-US" smtClean="0"/>
              <a:pPr/>
              <a:t>7/17/2022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494CF-C817-48EC-B3D8-4344773BA92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494CF-C817-48EC-B3D8-4344773BA92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5" Type="http://schemas.openxmlformats.org/officeDocument/2006/relationships/image" Target="../media/image6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9.jpe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8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7.jpeg"/><Relationship Id="rId5" Type="http://schemas.openxmlformats.org/officeDocument/2006/relationships/tags" Target="../tags/tag14.xml"/><Relationship Id="rId15" Type="http://schemas.openxmlformats.org/officeDocument/2006/relationships/image" Target="../media/image11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3.jpeg"/><Relationship Id="rId18" Type="http://schemas.openxmlformats.org/officeDocument/2006/relationships/image" Target="../media/image12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jpeg"/><Relationship Id="rId17" Type="http://schemas.openxmlformats.org/officeDocument/2006/relationships/image" Target="../media/image1.png"/><Relationship Id="rId2" Type="http://schemas.openxmlformats.org/officeDocument/2006/relationships/tags" Target="../tags/tag20.xml"/><Relationship Id="rId16" Type="http://schemas.openxmlformats.org/officeDocument/2006/relationships/image" Target="../media/image6.jpe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15" Type="http://schemas.openxmlformats.org/officeDocument/2006/relationships/image" Target="../media/image5.jpe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8" name="Gruppieren 27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10244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7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10242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7614"/>
            <a:ext cx="7772400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371600" y="2355726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Textfeld 12"/>
          <p:cNvSpPr txBox="1"/>
          <p:nvPr userDrawn="1"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ihandform 13"/>
          <p:cNvSpPr/>
          <p:nvPr userDrawn="1"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 userDrawn="1"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 userDrawn="1"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arallelogramm 16"/>
          <p:cNvSpPr/>
          <p:nvPr userDrawn="1"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arallelogramm 17"/>
          <p:cNvSpPr/>
          <p:nvPr userDrawn="1"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ihandform 18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ihandform 19"/>
          <p:cNvSpPr/>
          <p:nvPr userDrawn="1"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hteck 20"/>
          <p:cNvSpPr/>
          <p:nvPr userDrawn="1">
            <p:custDataLst>
              <p:tags r:id="rId9"/>
            </p:custDataLst>
          </p:nvPr>
        </p:nvSpPr>
        <p:spPr>
          <a:xfrm>
            <a:off x="795" y="648469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 userDrawn="1"/>
        </p:nvSpPr>
        <p:spPr bwMode="auto">
          <a:xfrm>
            <a:off x="845840" y="4240838"/>
            <a:ext cx="7452320" cy="8511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latin typeface="+mn-lt"/>
              </a:rPr>
              <a:t>Prof. Dr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Giorgi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Chelidze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Prof. Dr.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Malkhaz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Shashiashvili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Prof. Dr. Dr. </a:t>
            </a:r>
            <a:r>
              <a:rPr lang="en-US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h.c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Florian Rupp</a:t>
            </a:r>
            <a:endParaRPr lang="en-US" sz="1400" b="1" kern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dirty="0" smtClean="0"/>
          </a:p>
          <a:p>
            <a:pPr algn="ctr" eaLnBrk="1" hangingPunct="1"/>
            <a:r>
              <a:rPr lang="en-US" sz="1400" dirty="0" smtClean="0"/>
              <a:t>Kutaisi International</a:t>
            </a:r>
            <a:r>
              <a:rPr lang="en-US" sz="1400" baseline="0" dirty="0" smtClean="0"/>
              <a:t> University</a:t>
            </a:r>
            <a:endParaRPr lang="en-US" sz="1400" dirty="0" smtClean="0"/>
          </a:p>
        </p:txBody>
      </p:sp>
      <p:pic>
        <p:nvPicPr>
          <p:cNvPr id="24" name="Grafik 23" descr="index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79513" y="4437868"/>
            <a:ext cx="1872207" cy="58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 userDrawn="1"/>
        </p:nvSpPr>
        <p:spPr>
          <a:xfrm>
            <a:off x="6084168" y="0"/>
            <a:ext cx="3059832" cy="810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1"/>
            </p:custDataLst>
          </p:nvPr>
        </p:nvSpPr>
        <p:spPr>
          <a:xfrm>
            <a:off x="560" y="456093"/>
            <a:ext cx="9143440" cy="354739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pieren 42"/>
          <p:cNvGrpSpPr/>
          <p:nvPr userDrawn="1"/>
        </p:nvGrpSpPr>
        <p:grpSpPr>
          <a:xfrm>
            <a:off x="0" y="0"/>
            <a:ext cx="6444207" cy="811112"/>
            <a:chOff x="0" y="0"/>
            <a:chExt cx="9156701" cy="1152525"/>
          </a:xfrm>
        </p:grpSpPr>
        <p:pic>
          <p:nvPicPr>
            <p:cNvPr id="28" name="Picture 8" descr="https://cdn.pixabay.com/photo/2016/04/13/19/23/binary-1327501_960_720.jpg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5536" y="0"/>
              <a:ext cx="2828754" cy="1152128"/>
            </a:xfrm>
            <a:prstGeom prst="rect">
              <a:avLst/>
            </a:prstGeom>
            <a:noFill/>
          </p:spPr>
        </p:pic>
        <p:grpSp>
          <p:nvGrpSpPr>
            <p:cNvPr id="29" name="Gruppieren 28"/>
            <p:cNvGrpSpPr/>
            <p:nvPr userDrawn="1"/>
          </p:nvGrpSpPr>
          <p:grpSpPr>
            <a:xfrm>
              <a:off x="3059832" y="0"/>
              <a:ext cx="3312368" cy="1152525"/>
              <a:chOff x="3059832" y="0"/>
              <a:chExt cx="3312368" cy="1152525"/>
            </a:xfrm>
          </p:grpSpPr>
          <p:pic>
            <p:nvPicPr>
              <p:cNvPr id="30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  <p:cNvPicPr>
                <a:picLocks noChangeAspect="1" noChangeArrowheads="1"/>
              </p:cNvPicPr>
              <p:nvPr userDrawn="1"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059832" y="0"/>
                <a:ext cx="1728192" cy="1152128"/>
              </a:xfrm>
              <a:prstGeom prst="rect">
                <a:avLst/>
              </a:prstGeom>
              <a:noFill/>
            </p:spPr>
          </p:pic>
          <p:grpSp>
            <p:nvGrpSpPr>
              <p:cNvPr id="31" name="Gruppieren 26"/>
              <p:cNvGrpSpPr/>
              <p:nvPr userDrawn="1"/>
            </p:nvGrpSpPr>
            <p:grpSpPr>
              <a:xfrm>
                <a:off x="4427984" y="0"/>
                <a:ext cx="1944216" cy="1152525"/>
                <a:chOff x="4427984" y="0"/>
                <a:chExt cx="1944216" cy="1152525"/>
              </a:xfrm>
            </p:grpSpPr>
            <p:pic>
              <p:nvPicPr>
                <p:cNvPr id="32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427984" y="0"/>
                  <a:ext cx="1944216" cy="26749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572000" y="267494"/>
                  <a:ext cx="1656184" cy="43204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716016" y="689073"/>
                  <a:ext cx="1368152" cy="463452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35" name="Freihandform 34"/>
            <p:cNvSpPr/>
            <p:nvPr userDrawn="1">
              <p:custDataLst>
                <p:tags r:id="rId2"/>
              </p:custDataLst>
            </p:nvPr>
          </p:nvSpPr>
          <p:spPr>
            <a:xfrm flipH="1">
              <a:off x="6024860" y="447"/>
              <a:ext cx="313184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1955800"/>
                <a:gd name="connsiteY0" fmla="*/ 0 h 1143000"/>
                <a:gd name="connsiteX1" fmla="*/ 1641023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641023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Parallelogramm 35"/>
            <p:cNvSpPr/>
            <p:nvPr userDrawn="1">
              <p:custDataLst>
                <p:tags r:id="rId3"/>
              </p:custDataLst>
            </p:nvPr>
          </p:nvSpPr>
          <p:spPr>
            <a:xfrm>
              <a:off x="5808836" y="1"/>
              <a:ext cx="792088" cy="1152128"/>
            </a:xfrm>
            <a:prstGeom prst="parallelogram">
              <a:avLst>
                <a:gd name="adj" fmla="val 63481"/>
              </a:avLst>
            </a:pr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Parallelogramm 36"/>
            <p:cNvSpPr/>
            <p:nvPr userDrawn="1">
              <p:custDataLst>
                <p:tags r:id="rId4"/>
              </p:custDataLst>
            </p:nvPr>
          </p:nvSpPr>
          <p:spPr>
            <a:xfrm>
              <a:off x="2568476" y="1"/>
              <a:ext cx="1152128" cy="1152128"/>
            </a:xfrm>
            <a:prstGeom prst="parallelogram">
              <a:avLst>
                <a:gd name="adj" fmla="val 52628"/>
              </a:avLst>
            </a:prstGeom>
            <a:solidFill>
              <a:srgbClr val="1F497D">
                <a:lumMod val="60000"/>
                <a:lumOff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Parallelogramm 37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4296668" y="1"/>
              <a:ext cx="648072" cy="1152128"/>
            </a:xfrm>
            <a:prstGeom prst="parallelogram">
              <a:avLst>
                <a:gd name="adj" fmla="val 68305"/>
              </a:avLst>
            </a:prstGeom>
            <a:solidFill>
              <a:srgbClr val="F79646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Parallelogramm 38"/>
            <p:cNvSpPr/>
            <p:nvPr userDrawn="1">
              <p:custDataLst>
                <p:tags r:id="rId6"/>
              </p:custDataLst>
            </p:nvPr>
          </p:nvSpPr>
          <p:spPr>
            <a:xfrm>
              <a:off x="2568476" y="1"/>
              <a:ext cx="1008112" cy="1152128"/>
            </a:xfrm>
            <a:prstGeom prst="parallelogram">
              <a:avLst>
                <a:gd name="adj" fmla="val 88390"/>
              </a:avLst>
            </a:prstGeom>
            <a:solidFill>
              <a:srgbClr val="4F81BD">
                <a:lumMod val="20000"/>
                <a:lumOff val="8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ihandform 39"/>
            <p:cNvSpPr/>
            <p:nvPr userDrawn="1">
              <p:custDataLst>
                <p:tags r:id="rId7"/>
              </p:custDataLst>
            </p:nvPr>
          </p:nvSpPr>
          <p:spPr>
            <a:xfrm>
              <a:off x="0" y="0"/>
              <a:ext cx="195580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485900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>
              <p:custDataLst>
                <p:tags r:id="rId8"/>
              </p:custDataLst>
            </p:nvPr>
          </p:nvSpPr>
          <p:spPr>
            <a:xfrm>
              <a:off x="2580060" y="1"/>
              <a:ext cx="92452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0 w 2880320"/>
                <a:gd name="connsiteY4" fmla="*/ 0 h 1143000"/>
                <a:gd name="connsiteX0" fmla="*/ 216024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2160240 w 28803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132432 w 924520"/>
                <a:gd name="connsiteY3" fmla="*/ 643436 h 1143000"/>
                <a:gd name="connsiteX4" fmla="*/ 204440 w 9245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204440 w 924520"/>
                <a:gd name="connsiteY4" fmla="*/ 0 h 1143000"/>
                <a:gd name="connsiteX0" fmla="*/ 348456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348456 w 924520"/>
                <a:gd name="connsiteY4" fmla="*/ 0 h 1143000"/>
                <a:gd name="connsiteX0" fmla="*/ 348456 w 924520"/>
                <a:gd name="connsiteY0" fmla="*/ 571943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0" fmla="*/ 420464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420464 w 924520"/>
                <a:gd name="connsiteY3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520" h="1143000">
                  <a:moveTo>
                    <a:pt x="420464" y="0"/>
                  </a:moveTo>
                  <a:lnTo>
                    <a:pt x="924520" y="0"/>
                  </a:lnTo>
                  <a:lnTo>
                    <a:pt x="0" y="1143000"/>
                  </a:lnTo>
                  <a:lnTo>
                    <a:pt x="420464" y="0"/>
                  </a:ln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hteck 41"/>
            <p:cNvSpPr/>
            <p:nvPr userDrawn="1">
              <p:custDataLst>
                <p:tags r:id="rId9"/>
              </p:custDataLst>
            </p:nvPr>
          </p:nvSpPr>
          <p:spPr>
            <a:xfrm>
              <a:off x="795" y="648072"/>
              <a:ext cx="9155906" cy="504056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6" name="Gruppieren 25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27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8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29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31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4" name="Rechteck 23"/>
          <p:cNvSpPr/>
          <p:nvPr userDrawn="1"/>
        </p:nvSpPr>
        <p:spPr>
          <a:xfrm>
            <a:off x="179512" y="1275606"/>
            <a:ext cx="3240360" cy="3744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Freihandform 11"/>
          <p:cNvSpPr/>
          <p:nvPr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arallelogramm 12"/>
          <p:cNvSpPr/>
          <p:nvPr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arallelogramm 13"/>
          <p:cNvSpPr/>
          <p:nvPr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ihandform 16"/>
          <p:cNvSpPr/>
          <p:nvPr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ihandform 17"/>
          <p:cNvSpPr/>
          <p:nvPr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9"/>
            </p:custDataLst>
          </p:nvPr>
        </p:nvSpPr>
        <p:spPr>
          <a:xfrm>
            <a:off x="795" y="648072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itel 1"/>
          <p:cNvSpPr>
            <a:spLocks noGrp="1"/>
          </p:cNvSpPr>
          <p:nvPr userDrawn="1">
            <p:ph type="ctrTitle"/>
          </p:nvPr>
        </p:nvSpPr>
        <p:spPr>
          <a:xfrm>
            <a:off x="3851920" y="1275606"/>
            <a:ext cx="5112568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3" name="Rectangle 5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4752020" y="4299942"/>
            <a:ext cx="32403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</a:pPr>
            <a:endParaRPr lang="en-US" sz="1400" dirty="0" smtClean="0"/>
          </a:p>
        </p:txBody>
      </p:sp>
      <p:sp>
        <p:nvSpPr>
          <p:cNvPr id="25" name="Textfeld 24"/>
          <p:cNvSpPr txBox="1"/>
          <p:nvPr userDrawn="1"/>
        </p:nvSpPr>
        <p:spPr>
          <a:xfrm>
            <a:off x="3851920" y="2355726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Questions &amp; Remarks?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Thank You Very Much</a:t>
            </a:r>
            <a:endParaRPr lang="en-US" sz="2000" dirty="0"/>
          </a:p>
        </p:txBody>
      </p:sp>
      <p:pic>
        <p:nvPicPr>
          <p:cNvPr id="22" name="Grafik 21" descr="index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3798963" y="4578133"/>
            <a:ext cx="1421109" cy="4418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9512" y="1678889"/>
            <a:ext cx="3240360" cy="293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invGray">
          <a:xfrm>
            <a:off x="0" y="1"/>
            <a:ext cx="9144000" cy="81502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" name="Abgerundetes Rechteck 8"/>
          <p:cNvSpPr/>
          <p:nvPr userDrawn="1"/>
        </p:nvSpPr>
        <p:spPr>
          <a:xfrm>
            <a:off x="118693" y="105507"/>
            <a:ext cx="667317" cy="598738"/>
          </a:xfrm>
          <a:prstGeom prst="roundRect">
            <a:avLst>
              <a:gd name="adj" fmla="val 91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pic>
        <p:nvPicPr>
          <p:cNvPr id="12" name="Grafik 11" descr="index.png"/>
          <p:cNvPicPr>
            <a:picLocks noChangeAspect="1"/>
          </p:cNvPicPr>
          <p:nvPr userDrawn="1"/>
        </p:nvPicPr>
        <p:blipFill>
          <a:blip r:embed="rId6" cstate="print"/>
          <a:srcRect r="69566"/>
          <a:stretch>
            <a:fillRect/>
          </a:stretch>
        </p:blipFill>
        <p:spPr>
          <a:xfrm>
            <a:off x="166812" y="110777"/>
            <a:ext cx="576064" cy="5885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tags" Target="../tags/tag45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tags" Target="../tags/tag44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6" Type="http://schemas.openxmlformats.org/officeDocument/2006/relationships/tags" Target="../tags/tag48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5" Type="http://schemas.openxmlformats.org/officeDocument/2006/relationships/tags" Target="../tags/tag37.xml"/><Relationship Id="rId15" Type="http://schemas.openxmlformats.org/officeDocument/2006/relationships/tags" Target="../tags/tag47.xml"/><Relationship Id="rId10" Type="http://schemas.openxmlformats.org/officeDocument/2006/relationships/tags" Target="../tags/tag42.xml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tags" Target="../tags/tag4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5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5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MGMT – Preliminaries</a:t>
            </a:r>
            <a:br>
              <a:rPr lang="en-US" dirty="0" smtClean="0"/>
            </a:br>
            <a:r>
              <a:rPr lang="en-US" dirty="0" smtClean="0"/>
              <a:t>The Cartesian Coordinate System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Mathematics for Management</a:t>
            </a:r>
          </a:p>
          <a:p>
            <a:r>
              <a:rPr lang="en-US" dirty="0" smtClean="0"/>
              <a:t>Supplementary Electronic Materials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51520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604448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7092280" y="3363838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Numbers &amp; Inequalities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7092280" y="3795886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Exponential &amp; Logarithmic Expressions</a:t>
            </a:r>
          </a:p>
        </p:txBody>
      </p:sp>
      <p:sp>
        <p:nvSpPr>
          <p:cNvPr id="17" name="Rechteck 16"/>
          <p:cNvSpPr/>
          <p:nvPr/>
        </p:nvSpPr>
        <p:spPr>
          <a:xfrm>
            <a:off x="7092280" y="4227934"/>
            <a:ext cx="1800200" cy="36004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/>
              <a:t>The Cartesian Coordinate System</a:t>
            </a:r>
          </a:p>
        </p:txBody>
      </p:sp>
      <p:sp>
        <p:nvSpPr>
          <p:cNvPr id="18" name="Rechteck 17"/>
          <p:cNvSpPr/>
          <p:nvPr/>
        </p:nvSpPr>
        <p:spPr>
          <a:xfrm>
            <a:off x="7092280" y="4659982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Factorizing Polynomials &amp;</a:t>
            </a:r>
          </a:p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Solving Systems of Equations</a:t>
            </a:r>
          </a:p>
        </p:txBody>
      </p:sp>
      <p:sp>
        <p:nvSpPr>
          <p:cNvPr id="19" name="Rechteck 18"/>
          <p:cNvSpPr/>
          <p:nvPr/>
        </p:nvSpPr>
        <p:spPr>
          <a:xfrm>
            <a:off x="7092280" y="2931790"/>
            <a:ext cx="1800200" cy="3600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Preliminaries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represent and uniquely address points in a plane, we use a Cartesian coordinate system (1/ 2)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09540"/>
            <a:ext cx="2880320" cy="211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8" y="1203596"/>
            <a:ext cx="5333313" cy="3489706"/>
          </a:xfrm>
          <a:prstGeom prst="rect">
            <a:avLst/>
          </a:prstGeom>
          <a:noFill/>
          <a:ln/>
          <a:effectLst/>
        </p:spPr>
      </p:pic>
      <p:pic>
        <p:nvPicPr>
          <p:cNvPr id="36866" name="Picture 2" descr="René Descartes: Lieber einmal mehr zweifeln | kurier.a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131590"/>
            <a:ext cx="1872208" cy="1054637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251520" y="221888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smtClean="0"/>
              <a:t>René Descartes</a:t>
            </a:r>
          </a:p>
          <a:p>
            <a:pPr algn="ctr"/>
            <a:r>
              <a:rPr lang="de-DE" sz="1200" dirty="0" smtClean="0"/>
              <a:t>(31.03.1596 – 11.02.1650)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represent and uniquely address points in a plane, we use a Cartesian coordinate system (2/ 2)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31592"/>
            <a:ext cx="2880320" cy="211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7" y="1203596"/>
            <a:ext cx="5320114" cy="345452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distance between two points in the plane is provided by means of the Pythagorean Theorem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1" y="1131590"/>
            <a:ext cx="2880320" cy="235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136815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491877" y="1203596"/>
            <a:ext cx="5318785" cy="1200782"/>
          </a:xfrm>
          <a:prstGeom prst="rect">
            <a:avLst/>
          </a:prstGeom>
          <a:noFill/>
          <a:ln/>
          <a:effectLst/>
        </p:spPr>
      </p:pic>
      <p:sp>
        <p:nvSpPr>
          <p:cNvPr id="7" name="Rechteck 6"/>
          <p:cNvSpPr/>
          <p:nvPr/>
        </p:nvSpPr>
        <p:spPr>
          <a:xfrm>
            <a:off x="3419872" y="2643758"/>
            <a:ext cx="5472608" cy="237626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3491877" y="2715765"/>
            <a:ext cx="5309743" cy="214507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Specific diagrams in microeconomics</a:t>
            </a:r>
            <a:endParaRPr lang="en-US" dirty="0"/>
          </a:p>
        </p:txBody>
      </p:sp>
      <p:grpSp>
        <p:nvGrpSpPr>
          <p:cNvPr id="5" name="Gruppieren 23"/>
          <p:cNvGrpSpPr/>
          <p:nvPr/>
        </p:nvGrpSpPr>
        <p:grpSpPr>
          <a:xfrm>
            <a:off x="1260401" y="1604253"/>
            <a:ext cx="6623967" cy="2119625"/>
            <a:chOff x="468313" y="2060848"/>
            <a:chExt cx="8424167" cy="2695678"/>
          </a:xfrm>
        </p:grpSpPr>
        <p:sp>
          <p:nvSpPr>
            <p:cNvPr id="3" name="Rechteck 2"/>
            <p:cNvSpPr/>
            <p:nvPr>
              <p:custDataLst>
                <p:tags r:id="rId2"/>
              </p:custDataLst>
            </p:nvPr>
          </p:nvSpPr>
          <p:spPr>
            <a:xfrm>
              <a:off x="6687706" y="2132856"/>
              <a:ext cx="2091804" cy="227404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" name="Rechteck 3"/>
            <p:cNvSpPr/>
            <p:nvPr>
              <p:custDataLst>
                <p:tags r:id="rId3"/>
              </p:custDataLst>
            </p:nvPr>
          </p:nvSpPr>
          <p:spPr>
            <a:xfrm>
              <a:off x="3635896" y="2132856"/>
              <a:ext cx="2091804" cy="227404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8" name="Gruppieren 11"/>
            <p:cNvGrpSpPr/>
            <p:nvPr>
              <p:custDataLst>
                <p:tags r:id="rId4"/>
              </p:custDataLst>
            </p:nvPr>
          </p:nvGrpSpPr>
          <p:grpSpPr>
            <a:xfrm>
              <a:off x="468313" y="2060848"/>
              <a:ext cx="2304256" cy="2448520"/>
              <a:chOff x="468313" y="1196504"/>
              <a:chExt cx="2304256" cy="2448520"/>
            </a:xfrm>
          </p:grpSpPr>
          <p:cxnSp>
            <p:nvCxnSpPr>
              <p:cNvPr id="6" name="Gerade Verbindung mit Pfeil 5"/>
              <p:cNvCxnSpPr/>
              <p:nvPr/>
            </p:nvCxnSpPr>
            <p:spPr>
              <a:xfrm flipV="1">
                <a:off x="612329" y="1196504"/>
                <a:ext cx="0" cy="244852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Gerade Verbindung mit Pfeil 6"/>
              <p:cNvCxnSpPr/>
              <p:nvPr/>
            </p:nvCxnSpPr>
            <p:spPr>
              <a:xfrm>
                <a:off x="468313" y="3501008"/>
                <a:ext cx="2304256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uppieren 12"/>
            <p:cNvGrpSpPr/>
            <p:nvPr>
              <p:custDataLst>
                <p:tags r:id="rId5"/>
              </p:custDataLst>
            </p:nvPr>
          </p:nvGrpSpPr>
          <p:grpSpPr>
            <a:xfrm>
              <a:off x="3528269" y="2060848"/>
              <a:ext cx="2304256" cy="2448520"/>
              <a:chOff x="3140993" y="1196504"/>
              <a:chExt cx="2304256" cy="2448520"/>
            </a:xfrm>
          </p:grpSpPr>
          <p:cxnSp>
            <p:nvCxnSpPr>
              <p:cNvPr id="9" name="Gerade Verbindung mit Pfeil 8"/>
              <p:cNvCxnSpPr/>
              <p:nvPr/>
            </p:nvCxnSpPr>
            <p:spPr>
              <a:xfrm flipV="1">
                <a:off x="3285009" y="1196504"/>
                <a:ext cx="0" cy="244852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Gerade Verbindung mit Pfeil 9"/>
              <p:cNvCxnSpPr/>
              <p:nvPr/>
            </p:nvCxnSpPr>
            <p:spPr>
              <a:xfrm>
                <a:off x="3140993" y="3501008"/>
                <a:ext cx="2304256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ieren 13"/>
            <p:cNvGrpSpPr/>
            <p:nvPr>
              <p:custDataLst>
                <p:tags r:id="rId6"/>
              </p:custDataLst>
            </p:nvPr>
          </p:nvGrpSpPr>
          <p:grpSpPr>
            <a:xfrm>
              <a:off x="6588224" y="2060848"/>
              <a:ext cx="2304256" cy="2448520"/>
              <a:chOff x="5813673" y="1196504"/>
              <a:chExt cx="2304256" cy="2448520"/>
            </a:xfrm>
          </p:grpSpPr>
          <p:cxnSp>
            <p:nvCxnSpPr>
              <p:cNvPr id="12" name="Gerade Verbindung mit Pfeil 11"/>
              <p:cNvCxnSpPr/>
              <p:nvPr/>
            </p:nvCxnSpPr>
            <p:spPr>
              <a:xfrm flipV="1">
                <a:off x="5957689" y="1196504"/>
                <a:ext cx="0" cy="244852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Gerade Verbindung mit Pfeil 12"/>
              <p:cNvCxnSpPr/>
              <p:nvPr/>
            </p:nvCxnSpPr>
            <p:spPr>
              <a:xfrm>
                <a:off x="5813673" y="3501008"/>
                <a:ext cx="2304256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feld 13"/>
            <p:cNvSpPr txBox="1"/>
            <p:nvPr>
              <p:custDataLst>
                <p:tags r:id="rId7"/>
              </p:custDataLst>
            </p:nvPr>
          </p:nvSpPr>
          <p:spPr>
            <a:xfrm>
              <a:off x="611560" y="2061319"/>
              <a:ext cx="697627" cy="3914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price</a:t>
              </a:r>
              <a:endParaRPr lang="en-US" sz="1400" dirty="0"/>
            </a:p>
          </p:txBody>
        </p:sp>
        <p:sp>
          <p:nvSpPr>
            <p:cNvPr id="15" name="Textfeld 14"/>
            <p:cNvSpPr txBox="1"/>
            <p:nvPr>
              <p:custDataLst>
                <p:tags r:id="rId8"/>
              </p:custDataLst>
            </p:nvPr>
          </p:nvSpPr>
          <p:spPr>
            <a:xfrm>
              <a:off x="1763688" y="4355812"/>
              <a:ext cx="1015575" cy="3914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quantity</a:t>
              </a:r>
              <a:endParaRPr lang="en-US" sz="1400" dirty="0"/>
            </a:p>
          </p:txBody>
        </p:sp>
        <p:sp>
          <p:nvSpPr>
            <p:cNvPr id="16" name="Freihandform 15"/>
            <p:cNvSpPr/>
            <p:nvPr>
              <p:custDataLst>
                <p:tags r:id="rId9"/>
              </p:custDataLst>
            </p:nvPr>
          </p:nvSpPr>
          <p:spPr>
            <a:xfrm>
              <a:off x="609600" y="2591544"/>
              <a:ext cx="2108200" cy="1600200"/>
            </a:xfrm>
            <a:custGeom>
              <a:avLst/>
              <a:gdLst>
                <a:gd name="connsiteX0" fmla="*/ 0 w 2108200"/>
                <a:gd name="connsiteY0" fmla="*/ 1600200 h 1600200"/>
                <a:gd name="connsiteX1" fmla="*/ 469900 w 2108200"/>
                <a:gd name="connsiteY1" fmla="*/ 1168400 h 1600200"/>
                <a:gd name="connsiteX2" fmla="*/ 990600 w 2108200"/>
                <a:gd name="connsiteY2" fmla="*/ 292100 h 1600200"/>
                <a:gd name="connsiteX3" fmla="*/ 1485900 w 2108200"/>
                <a:gd name="connsiteY3" fmla="*/ 12700 h 1600200"/>
                <a:gd name="connsiteX4" fmla="*/ 2108200 w 2108200"/>
                <a:gd name="connsiteY4" fmla="*/ 368300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200" h="1600200">
                  <a:moveTo>
                    <a:pt x="0" y="1600200"/>
                  </a:moveTo>
                  <a:cubicBezTo>
                    <a:pt x="152400" y="1493308"/>
                    <a:pt x="304800" y="1386417"/>
                    <a:pt x="469900" y="1168400"/>
                  </a:cubicBezTo>
                  <a:cubicBezTo>
                    <a:pt x="635000" y="950383"/>
                    <a:pt x="821267" y="484717"/>
                    <a:pt x="990600" y="292100"/>
                  </a:cubicBezTo>
                  <a:cubicBezTo>
                    <a:pt x="1159933" y="99483"/>
                    <a:pt x="1299633" y="0"/>
                    <a:pt x="1485900" y="12700"/>
                  </a:cubicBezTo>
                  <a:cubicBezTo>
                    <a:pt x="1672167" y="25400"/>
                    <a:pt x="1890183" y="196850"/>
                    <a:pt x="2108200" y="368300"/>
                  </a:cubicBezTo>
                </a:path>
              </a:pathLst>
            </a:custGeom>
            <a:ln w="28575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7" name="Textfeld 16"/>
            <p:cNvSpPr txBox="1"/>
            <p:nvPr>
              <p:custDataLst>
                <p:tags r:id="rId10"/>
              </p:custDataLst>
            </p:nvPr>
          </p:nvSpPr>
          <p:spPr>
            <a:xfrm>
              <a:off x="1043607" y="3860799"/>
              <a:ext cx="1566011" cy="3914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2"/>
                  </a:solidFill>
                </a:rPr>
                <a:t>demand curve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  <p:sp>
          <p:nvSpPr>
            <p:cNvPr id="18" name="Textfeld 17"/>
            <p:cNvSpPr txBox="1"/>
            <p:nvPr>
              <p:custDataLst>
                <p:tags r:id="rId11"/>
              </p:custDataLst>
            </p:nvPr>
          </p:nvSpPr>
          <p:spPr>
            <a:xfrm>
              <a:off x="3676070" y="2061319"/>
              <a:ext cx="1934518" cy="3914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payoff for player B</a:t>
              </a:r>
              <a:endParaRPr lang="en-US" sz="1400" dirty="0"/>
            </a:p>
          </p:txBody>
        </p:sp>
        <p:sp>
          <p:nvSpPr>
            <p:cNvPr id="19" name="Textfeld 18"/>
            <p:cNvSpPr txBox="1"/>
            <p:nvPr>
              <p:custDataLst>
                <p:tags r:id="rId12"/>
              </p:custDataLst>
            </p:nvPr>
          </p:nvSpPr>
          <p:spPr>
            <a:xfrm>
              <a:off x="3851920" y="4365104"/>
              <a:ext cx="1942673" cy="3914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payoff for player A</a:t>
              </a:r>
              <a:endParaRPr lang="en-US" sz="1400" dirty="0"/>
            </a:p>
          </p:txBody>
        </p:sp>
        <p:sp>
          <p:nvSpPr>
            <p:cNvPr id="20" name="Textfeld 19"/>
            <p:cNvSpPr txBox="1"/>
            <p:nvPr>
              <p:custDataLst>
                <p:tags r:id="rId13"/>
              </p:custDataLst>
            </p:nvPr>
          </p:nvSpPr>
          <p:spPr>
            <a:xfrm>
              <a:off x="3995937" y="3068961"/>
              <a:ext cx="1399983" cy="3914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2"/>
                  </a:solidFill>
                </a:rPr>
                <a:t>payoff space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  <p:sp>
          <p:nvSpPr>
            <p:cNvPr id="21" name="Textfeld 20"/>
            <p:cNvSpPr txBox="1"/>
            <p:nvPr>
              <p:custDataLst>
                <p:tags r:id="rId14"/>
              </p:custDataLst>
            </p:nvPr>
          </p:nvSpPr>
          <p:spPr>
            <a:xfrm>
              <a:off x="6727881" y="2061319"/>
              <a:ext cx="1813911" cy="3914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utility of player B</a:t>
              </a:r>
              <a:endParaRPr lang="en-US" sz="1400" dirty="0"/>
            </a:p>
          </p:txBody>
        </p:sp>
        <p:sp>
          <p:nvSpPr>
            <p:cNvPr id="22" name="Textfeld 21"/>
            <p:cNvSpPr txBox="1"/>
            <p:nvPr>
              <p:custDataLst>
                <p:tags r:id="rId15"/>
              </p:custDataLst>
            </p:nvPr>
          </p:nvSpPr>
          <p:spPr>
            <a:xfrm>
              <a:off x="6903730" y="4365104"/>
              <a:ext cx="1822066" cy="3914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utility of player A</a:t>
              </a:r>
              <a:endParaRPr lang="en-US" sz="1400" dirty="0"/>
            </a:p>
          </p:txBody>
        </p:sp>
        <p:sp>
          <p:nvSpPr>
            <p:cNvPr id="23" name="Textfeld 22"/>
            <p:cNvSpPr txBox="1"/>
            <p:nvPr>
              <p:custDataLst>
                <p:tags r:id="rId16"/>
              </p:custDataLst>
            </p:nvPr>
          </p:nvSpPr>
          <p:spPr>
            <a:xfrm>
              <a:off x="7047746" y="3068961"/>
              <a:ext cx="1354073" cy="3914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2"/>
                  </a:solidFill>
                </a:rPr>
                <a:t>utility space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</p:grpSp>
      <p:sp>
        <p:nvSpPr>
          <p:cNvPr id="25" name="Rechteck 24"/>
          <p:cNvSpPr/>
          <p:nvPr/>
        </p:nvSpPr>
        <p:spPr>
          <a:xfrm>
            <a:off x="1187624" y="1131590"/>
            <a:ext cx="1944216" cy="288032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Price-Quantity-Diagram</a:t>
            </a:r>
            <a:endParaRPr lang="en-US" sz="1400" dirty="0"/>
          </a:p>
        </p:txBody>
      </p:sp>
      <p:sp>
        <p:nvSpPr>
          <p:cNvPr id="26" name="Rechteck 25"/>
          <p:cNvSpPr/>
          <p:nvPr/>
        </p:nvSpPr>
        <p:spPr>
          <a:xfrm>
            <a:off x="3599892" y="1131590"/>
            <a:ext cx="1944216" cy="288032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Payoff-Diagram</a:t>
            </a:r>
            <a:endParaRPr lang="en-US" sz="1400" dirty="0"/>
          </a:p>
        </p:txBody>
      </p:sp>
      <p:sp>
        <p:nvSpPr>
          <p:cNvPr id="27" name="Rechteck 26"/>
          <p:cNvSpPr/>
          <p:nvPr/>
        </p:nvSpPr>
        <p:spPr>
          <a:xfrm>
            <a:off x="6012160" y="1131590"/>
            <a:ext cx="1944216" cy="288032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/>
              <a:t>Utility</a:t>
            </a:r>
            <a:r>
              <a:rPr lang="en-US" sz="1400" smtClean="0"/>
              <a:t>-Diagram</a:t>
            </a:r>
            <a:endParaRPr lang="en-US" sz="1400" dirty="0"/>
          </a:p>
        </p:txBody>
      </p:sp>
      <p:sp>
        <p:nvSpPr>
          <p:cNvPr id="28" name="Textfeld 27"/>
          <p:cNvSpPr txBox="1"/>
          <p:nvPr>
            <p:custDataLst>
              <p:tags r:id="rId1"/>
            </p:custDataLst>
          </p:nvPr>
        </p:nvSpPr>
        <p:spPr>
          <a:xfrm>
            <a:off x="971600" y="4011910"/>
            <a:ext cx="720080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400" dirty="0" smtClean="0"/>
              <a:t>For instance, the price-quantity-space is represented as Cartesian product, and every pair (price, quantity) is an element of this space. Specific elements – those that are realized in a special situation – can form a specific curve, in this case a demand curve.</a:t>
            </a:r>
          </a:p>
          <a:p>
            <a:pPr algn="just">
              <a:spcAft>
                <a:spcPts val="600"/>
              </a:spcAft>
            </a:pPr>
            <a:r>
              <a:rPr lang="en-US" sz="1400" dirty="0" smtClean="0"/>
              <a:t>Analogous situations hold for gains/ payoffs or utilities.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make sense of and illustrate the payoff-space? (1/ 2)</a:t>
            </a:r>
            <a:endParaRPr lang="en-US" dirty="0"/>
          </a:p>
        </p:txBody>
      </p:sp>
      <p:grpSp>
        <p:nvGrpSpPr>
          <p:cNvPr id="3" name="Gruppieren 65"/>
          <p:cNvGrpSpPr/>
          <p:nvPr/>
        </p:nvGrpSpPr>
        <p:grpSpPr>
          <a:xfrm>
            <a:off x="-1346068" y="1070615"/>
            <a:ext cx="4549916" cy="4525471"/>
            <a:chOff x="-1970145" y="926704"/>
            <a:chExt cx="6012689" cy="5980384"/>
          </a:xfrm>
        </p:grpSpPr>
        <p:sp>
          <p:nvSpPr>
            <p:cNvPr id="45" name="Rechteck 44"/>
            <p:cNvSpPr/>
            <p:nvPr>
              <p:custDataLst>
                <p:tags r:id="rId2"/>
              </p:custDataLst>
            </p:nvPr>
          </p:nvSpPr>
          <p:spPr>
            <a:xfrm>
              <a:off x="312539" y="1371600"/>
              <a:ext cx="3510162" cy="33675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grpSp>
          <p:nvGrpSpPr>
            <p:cNvPr id="4" name="Gruppieren 45"/>
            <p:cNvGrpSpPr/>
            <p:nvPr>
              <p:custDataLst>
                <p:tags r:id="rId3"/>
              </p:custDataLst>
            </p:nvPr>
          </p:nvGrpSpPr>
          <p:grpSpPr>
            <a:xfrm>
              <a:off x="154112" y="1217990"/>
              <a:ext cx="3888432" cy="3672780"/>
              <a:chOff x="3140993" y="1196504"/>
              <a:chExt cx="2304256" cy="2448520"/>
            </a:xfrm>
          </p:grpSpPr>
          <p:cxnSp>
            <p:nvCxnSpPr>
              <p:cNvPr id="47" name="Gerade Verbindung mit Pfeil 46"/>
              <p:cNvCxnSpPr/>
              <p:nvPr/>
            </p:nvCxnSpPr>
            <p:spPr>
              <a:xfrm flipV="1">
                <a:off x="3285009" y="1196504"/>
                <a:ext cx="0" cy="244852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Gerade Verbindung mit Pfeil 47"/>
              <p:cNvCxnSpPr/>
              <p:nvPr/>
            </p:nvCxnSpPr>
            <p:spPr>
              <a:xfrm>
                <a:off x="3140993" y="3501008"/>
                <a:ext cx="2304256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feld 48"/>
            <p:cNvSpPr txBox="1"/>
            <p:nvPr>
              <p:custDataLst>
                <p:tags r:id="rId4"/>
              </p:custDataLst>
            </p:nvPr>
          </p:nvSpPr>
          <p:spPr>
            <a:xfrm>
              <a:off x="455652" y="926704"/>
              <a:ext cx="2148864" cy="366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payoff for player </a:t>
              </a:r>
              <a:r>
                <a:rPr lang="en-US" sz="1200" i="1" dirty="0" smtClean="0"/>
                <a:t>B</a:t>
              </a:r>
              <a:r>
                <a:rPr lang="en-US" sz="1200" dirty="0" smtClean="0"/>
                <a:t> (</a:t>
              </a:r>
              <a:r>
                <a:rPr lang="en-US" sz="1200" i="1" dirty="0" smtClean="0"/>
                <a:t>P</a:t>
              </a:r>
              <a:r>
                <a:rPr lang="en-US" sz="1200" i="1" baseline="-25000" dirty="0" smtClean="0"/>
                <a:t>B</a:t>
              </a:r>
              <a:r>
                <a:rPr lang="en-US" sz="1200" dirty="0" smtClean="0"/>
                <a:t>)</a:t>
              </a:r>
              <a:endParaRPr lang="en-US" sz="1200" dirty="0"/>
            </a:p>
          </p:txBody>
        </p:sp>
        <p:sp>
          <p:nvSpPr>
            <p:cNvPr id="50" name="Textfeld 49"/>
            <p:cNvSpPr txBox="1"/>
            <p:nvPr>
              <p:custDataLst>
                <p:tags r:id="rId5"/>
              </p:custDataLst>
            </p:nvPr>
          </p:nvSpPr>
          <p:spPr>
            <a:xfrm>
              <a:off x="1259633" y="5003925"/>
              <a:ext cx="2142255" cy="366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payoff for player </a:t>
              </a:r>
              <a:r>
                <a:rPr lang="en-US" sz="1200" i="1" dirty="0" smtClean="0"/>
                <a:t>A</a:t>
              </a:r>
              <a:r>
                <a:rPr lang="en-US" sz="1200" dirty="0" smtClean="0"/>
                <a:t> (</a:t>
              </a:r>
              <a:r>
                <a:rPr lang="en-US" sz="1200" i="1" dirty="0" smtClean="0"/>
                <a:t>P</a:t>
              </a:r>
              <a:r>
                <a:rPr lang="en-US" sz="1200" i="1" baseline="-25000" dirty="0" smtClean="0"/>
                <a:t>A</a:t>
              </a:r>
              <a:r>
                <a:rPr lang="en-US" sz="1200" dirty="0" smtClean="0"/>
                <a:t>)</a:t>
              </a:r>
              <a:endParaRPr lang="en-US" sz="1200" dirty="0"/>
            </a:p>
          </p:txBody>
        </p:sp>
        <p:sp>
          <p:nvSpPr>
            <p:cNvPr id="51" name="Textfeld 50"/>
            <p:cNvSpPr txBox="1"/>
            <p:nvPr>
              <p:custDataLst>
                <p:tags r:id="rId6"/>
              </p:custDataLst>
            </p:nvPr>
          </p:nvSpPr>
          <p:spPr>
            <a:xfrm>
              <a:off x="2397390" y="2529813"/>
              <a:ext cx="1280252" cy="366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tx2"/>
                  </a:solidFill>
                </a:rPr>
                <a:t>payoff space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52" name="Bogen 51"/>
            <p:cNvSpPr/>
            <p:nvPr/>
          </p:nvSpPr>
          <p:spPr>
            <a:xfrm>
              <a:off x="-1970145" y="2433588"/>
              <a:ext cx="4729246" cy="4473500"/>
            </a:xfrm>
            <a:prstGeom prst="arc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53" name="Textfeld 52"/>
            <p:cNvSpPr txBox="1"/>
            <p:nvPr/>
          </p:nvSpPr>
          <p:spPr>
            <a:xfrm>
              <a:off x="2038" y="2300843"/>
              <a:ext cx="347836" cy="366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/>
                <a:t>g</a:t>
              </a:r>
              <a:endParaRPr lang="en-US" sz="1200" i="1" dirty="0"/>
            </a:p>
          </p:txBody>
        </p:sp>
        <p:sp>
          <p:nvSpPr>
            <p:cNvPr id="54" name="Textfeld 53"/>
            <p:cNvSpPr txBox="1"/>
            <p:nvPr/>
          </p:nvSpPr>
          <p:spPr>
            <a:xfrm>
              <a:off x="2585366" y="4665836"/>
              <a:ext cx="347836" cy="366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/>
                <a:t>g</a:t>
              </a:r>
              <a:endParaRPr lang="en-US" sz="1200" i="1" dirty="0"/>
            </a:p>
          </p:txBody>
        </p:sp>
        <p:cxnSp>
          <p:nvCxnSpPr>
            <p:cNvPr id="55" name="Gerade Verbindung 54"/>
            <p:cNvCxnSpPr/>
            <p:nvPr/>
          </p:nvCxnSpPr>
          <p:spPr>
            <a:xfrm>
              <a:off x="368300" y="1371600"/>
              <a:ext cx="3276600" cy="3289300"/>
            </a:xfrm>
            <a:prstGeom prst="line">
              <a:avLst/>
            </a:prstGeom>
            <a:ln w="38100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feld 55"/>
            <p:cNvSpPr txBox="1"/>
            <p:nvPr/>
          </p:nvSpPr>
          <p:spPr>
            <a:xfrm>
              <a:off x="-49258" y="1222375"/>
              <a:ext cx="373256" cy="366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/>
                <a:t>G</a:t>
              </a:r>
              <a:endParaRPr lang="en-US" sz="1200" i="1" dirty="0"/>
            </a:p>
          </p:txBody>
        </p:sp>
        <p:sp>
          <p:nvSpPr>
            <p:cNvPr id="57" name="Textfeld 56"/>
            <p:cNvSpPr txBox="1"/>
            <p:nvPr/>
          </p:nvSpPr>
          <p:spPr>
            <a:xfrm>
              <a:off x="3457972" y="4665836"/>
              <a:ext cx="373256" cy="366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/>
                <a:t>G</a:t>
              </a:r>
              <a:endParaRPr lang="en-US" sz="1200" i="1" dirty="0"/>
            </a:p>
          </p:txBody>
        </p:sp>
        <p:sp>
          <p:nvSpPr>
            <p:cNvPr id="58" name="Freihandform 57"/>
            <p:cNvSpPr/>
            <p:nvPr/>
          </p:nvSpPr>
          <p:spPr>
            <a:xfrm>
              <a:off x="1765300" y="2891532"/>
              <a:ext cx="1263650" cy="825500"/>
            </a:xfrm>
            <a:custGeom>
              <a:avLst/>
              <a:gdLst>
                <a:gd name="connsiteX0" fmla="*/ 1257300 w 1263650"/>
                <a:gd name="connsiteY0" fmla="*/ 0 h 825500"/>
                <a:gd name="connsiteX1" fmla="*/ 1054100 w 1263650"/>
                <a:gd name="connsiteY1" fmla="*/ 508000 h 825500"/>
                <a:gd name="connsiteX2" fmla="*/ 0 w 1263650"/>
                <a:gd name="connsiteY2" fmla="*/ 825500 h 825500"/>
                <a:gd name="connsiteX3" fmla="*/ 0 w 1263650"/>
                <a:gd name="connsiteY3" fmla="*/ 825500 h 82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3650" h="825500">
                  <a:moveTo>
                    <a:pt x="1257300" y="0"/>
                  </a:moveTo>
                  <a:cubicBezTo>
                    <a:pt x="1260475" y="185208"/>
                    <a:pt x="1263650" y="370417"/>
                    <a:pt x="1054100" y="508000"/>
                  </a:cubicBezTo>
                  <a:cubicBezTo>
                    <a:pt x="844550" y="645583"/>
                    <a:pt x="0" y="825500"/>
                    <a:pt x="0" y="825500"/>
                  </a:cubicBezTo>
                  <a:lnTo>
                    <a:pt x="0" y="825500"/>
                  </a:lnTo>
                </a:path>
              </a:pathLst>
            </a:custGeom>
            <a:ln>
              <a:solidFill>
                <a:schemeClr val="tx2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59" name="Ellipse 58"/>
            <p:cNvSpPr/>
            <p:nvPr/>
          </p:nvSpPr>
          <p:spPr>
            <a:xfrm>
              <a:off x="2051720" y="30689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60" name="Gerade Verbindung 59"/>
            <p:cNvCxnSpPr>
              <a:stCxn id="59" idx="2"/>
            </p:cNvCxnSpPr>
            <p:nvPr/>
          </p:nvCxnSpPr>
          <p:spPr>
            <a:xfrm flipH="1">
              <a:off x="395288" y="3140968"/>
              <a:ext cx="1656432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60"/>
            <p:cNvCxnSpPr>
              <a:stCxn id="59" idx="4"/>
              <a:endCxn id="45" idx="2"/>
            </p:cNvCxnSpPr>
            <p:nvPr/>
          </p:nvCxnSpPr>
          <p:spPr>
            <a:xfrm flipH="1">
              <a:off x="2120900" y="3212976"/>
              <a:ext cx="2828" cy="146062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feld 61"/>
            <p:cNvSpPr txBox="1"/>
            <p:nvPr/>
          </p:nvSpPr>
          <p:spPr>
            <a:xfrm>
              <a:off x="395288" y="3140968"/>
              <a:ext cx="525778" cy="366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/>
                <a:t>P</a:t>
              </a:r>
              <a:r>
                <a:rPr lang="en-US" sz="1200" i="1" baseline="-25000" dirty="0" smtClean="0"/>
                <a:t>B</a:t>
              </a:r>
              <a:r>
                <a:rPr lang="en-US" sz="1200" dirty="0" smtClean="0"/>
                <a:t>*</a:t>
              </a:r>
              <a:endParaRPr lang="en-US" sz="1200" dirty="0"/>
            </a:p>
          </p:txBody>
        </p:sp>
        <p:sp>
          <p:nvSpPr>
            <p:cNvPr id="63" name="Textfeld 62"/>
            <p:cNvSpPr txBox="1"/>
            <p:nvPr/>
          </p:nvSpPr>
          <p:spPr>
            <a:xfrm>
              <a:off x="1619672" y="4293096"/>
              <a:ext cx="515015" cy="366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/>
                <a:t>P</a:t>
              </a:r>
              <a:r>
                <a:rPr lang="en-US" sz="1200" i="1" baseline="-25000" dirty="0" smtClean="0"/>
                <a:t>A</a:t>
              </a:r>
              <a:r>
                <a:rPr lang="en-US" sz="1200" dirty="0" smtClean="0"/>
                <a:t>*</a:t>
              </a:r>
              <a:endParaRPr lang="en-US" sz="1200" dirty="0"/>
            </a:p>
          </p:txBody>
        </p:sp>
        <p:sp>
          <p:nvSpPr>
            <p:cNvPr id="64" name="Bogen 63"/>
            <p:cNvSpPr/>
            <p:nvPr/>
          </p:nvSpPr>
          <p:spPr>
            <a:xfrm rot="13760344">
              <a:off x="2951166" y="4134246"/>
              <a:ext cx="1042753" cy="1042753"/>
            </a:xfrm>
            <a:prstGeom prst="arc">
              <a:avLst>
                <a:gd name="adj1" fmla="val 18508100"/>
                <a:gd name="adj2" fmla="val 550410"/>
              </a:avLst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5" name="Textfeld 64"/>
            <p:cNvSpPr txBox="1"/>
            <p:nvPr/>
          </p:nvSpPr>
          <p:spPr>
            <a:xfrm>
              <a:off x="2966616" y="4343896"/>
              <a:ext cx="521541" cy="366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45°</a:t>
              </a:r>
              <a:endParaRPr lang="en-US" sz="1200" dirty="0"/>
            </a:p>
          </p:txBody>
        </p:sp>
      </p:grpSp>
      <p:sp>
        <p:nvSpPr>
          <p:cNvPr id="67" name="Rechteck 66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Grafik 7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3491877" y="1203595"/>
            <a:ext cx="5309726" cy="307073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make sense of and illustrate the payoff-space? (2/ 2)</a:t>
            </a:r>
            <a:endParaRPr lang="en-US" dirty="0"/>
          </a:p>
        </p:txBody>
      </p:sp>
      <p:grpSp>
        <p:nvGrpSpPr>
          <p:cNvPr id="3" name="Gruppieren 65"/>
          <p:cNvGrpSpPr/>
          <p:nvPr/>
        </p:nvGrpSpPr>
        <p:grpSpPr>
          <a:xfrm>
            <a:off x="-1346068" y="1070615"/>
            <a:ext cx="4549916" cy="4525471"/>
            <a:chOff x="-1970145" y="926704"/>
            <a:chExt cx="6012689" cy="5980384"/>
          </a:xfrm>
        </p:grpSpPr>
        <p:sp>
          <p:nvSpPr>
            <p:cNvPr id="45" name="Rechteck 44"/>
            <p:cNvSpPr/>
            <p:nvPr>
              <p:custDataLst>
                <p:tags r:id="rId2"/>
              </p:custDataLst>
            </p:nvPr>
          </p:nvSpPr>
          <p:spPr>
            <a:xfrm>
              <a:off x="312539" y="1371600"/>
              <a:ext cx="3510162" cy="33675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grpSp>
          <p:nvGrpSpPr>
            <p:cNvPr id="4" name="Gruppieren 45"/>
            <p:cNvGrpSpPr/>
            <p:nvPr>
              <p:custDataLst>
                <p:tags r:id="rId3"/>
              </p:custDataLst>
            </p:nvPr>
          </p:nvGrpSpPr>
          <p:grpSpPr>
            <a:xfrm>
              <a:off x="154112" y="1217990"/>
              <a:ext cx="3888432" cy="3672780"/>
              <a:chOff x="3140993" y="1196504"/>
              <a:chExt cx="2304256" cy="2448520"/>
            </a:xfrm>
          </p:grpSpPr>
          <p:cxnSp>
            <p:nvCxnSpPr>
              <p:cNvPr id="47" name="Gerade Verbindung mit Pfeil 46"/>
              <p:cNvCxnSpPr/>
              <p:nvPr/>
            </p:nvCxnSpPr>
            <p:spPr>
              <a:xfrm flipV="1">
                <a:off x="3285009" y="1196504"/>
                <a:ext cx="0" cy="244852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Gerade Verbindung mit Pfeil 47"/>
              <p:cNvCxnSpPr/>
              <p:nvPr/>
            </p:nvCxnSpPr>
            <p:spPr>
              <a:xfrm>
                <a:off x="3140993" y="3501008"/>
                <a:ext cx="2304256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feld 48"/>
            <p:cNvSpPr txBox="1"/>
            <p:nvPr>
              <p:custDataLst>
                <p:tags r:id="rId4"/>
              </p:custDataLst>
            </p:nvPr>
          </p:nvSpPr>
          <p:spPr>
            <a:xfrm>
              <a:off x="455652" y="926704"/>
              <a:ext cx="2148864" cy="366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payoff for player </a:t>
              </a:r>
              <a:r>
                <a:rPr lang="en-US" sz="1200" i="1" dirty="0" smtClean="0"/>
                <a:t>B</a:t>
              </a:r>
              <a:r>
                <a:rPr lang="en-US" sz="1200" dirty="0" smtClean="0"/>
                <a:t> (</a:t>
              </a:r>
              <a:r>
                <a:rPr lang="en-US" sz="1200" i="1" dirty="0" smtClean="0"/>
                <a:t>P</a:t>
              </a:r>
              <a:r>
                <a:rPr lang="en-US" sz="1200" i="1" baseline="-25000" dirty="0" smtClean="0"/>
                <a:t>B</a:t>
              </a:r>
              <a:r>
                <a:rPr lang="en-US" sz="1200" dirty="0" smtClean="0"/>
                <a:t>)</a:t>
              </a:r>
              <a:endParaRPr lang="en-US" sz="1200" dirty="0"/>
            </a:p>
          </p:txBody>
        </p:sp>
        <p:sp>
          <p:nvSpPr>
            <p:cNvPr id="50" name="Textfeld 49"/>
            <p:cNvSpPr txBox="1"/>
            <p:nvPr>
              <p:custDataLst>
                <p:tags r:id="rId5"/>
              </p:custDataLst>
            </p:nvPr>
          </p:nvSpPr>
          <p:spPr>
            <a:xfrm>
              <a:off x="1259633" y="5003925"/>
              <a:ext cx="2142255" cy="366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payoff for player </a:t>
              </a:r>
              <a:r>
                <a:rPr lang="en-US" sz="1200" i="1" dirty="0" smtClean="0"/>
                <a:t>A</a:t>
              </a:r>
              <a:r>
                <a:rPr lang="en-US" sz="1200" dirty="0" smtClean="0"/>
                <a:t> (</a:t>
              </a:r>
              <a:r>
                <a:rPr lang="en-US" sz="1200" i="1" dirty="0" smtClean="0"/>
                <a:t>P</a:t>
              </a:r>
              <a:r>
                <a:rPr lang="en-US" sz="1200" i="1" baseline="-25000" dirty="0" smtClean="0"/>
                <a:t>A</a:t>
              </a:r>
              <a:r>
                <a:rPr lang="en-US" sz="1200" dirty="0" smtClean="0"/>
                <a:t>)</a:t>
              </a:r>
              <a:endParaRPr lang="en-US" sz="1200" dirty="0"/>
            </a:p>
          </p:txBody>
        </p:sp>
        <p:sp>
          <p:nvSpPr>
            <p:cNvPr id="51" name="Textfeld 50"/>
            <p:cNvSpPr txBox="1"/>
            <p:nvPr>
              <p:custDataLst>
                <p:tags r:id="rId6"/>
              </p:custDataLst>
            </p:nvPr>
          </p:nvSpPr>
          <p:spPr>
            <a:xfrm>
              <a:off x="2397390" y="2529813"/>
              <a:ext cx="1280252" cy="366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tx2"/>
                  </a:solidFill>
                </a:rPr>
                <a:t>payoff space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52" name="Bogen 51"/>
            <p:cNvSpPr/>
            <p:nvPr/>
          </p:nvSpPr>
          <p:spPr>
            <a:xfrm>
              <a:off x="-1970145" y="2433588"/>
              <a:ext cx="4729246" cy="4473500"/>
            </a:xfrm>
            <a:prstGeom prst="arc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53" name="Textfeld 52"/>
            <p:cNvSpPr txBox="1"/>
            <p:nvPr/>
          </p:nvSpPr>
          <p:spPr>
            <a:xfrm>
              <a:off x="2038" y="2300843"/>
              <a:ext cx="347836" cy="366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/>
                <a:t>g</a:t>
              </a:r>
              <a:endParaRPr lang="en-US" sz="1200" i="1" dirty="0"/>
            </a:p>
          </p:txBody>
        </p:sp>
        <p:sp>
          <p:nvSpPr>
            <p:cNvPr id="54" name="Textfeld 53"/>
            <p:cNvSpPr txBox="1"/>
            <p:nvPr/>
          </p:nvSpPr>
          <p:spPr>
            <a:xfrm>
              <a:off x="2585366" y="4665836"/>
              <a:ext cx="347836" cy="366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/>
                <a:t>g</a:t>
              </a:r>
              <a:endParaRPr lang="en-US" sz="1200" i="1" dirty="0"/>
            </a:p>
          </p:txBody>
        </p:sp>
        <p:cxnSp>
          <p:nvCxnSpPr>
            <p:cNvPr id="55" name="Gerade Verbindung 54"/>
            <p:cNvCxnSpPr/>
            <p:nvPr/>
          </p:nvCxnSpPr>
          <p:spPr>
            <a:xfrm>
              <a:off x="368300" y="1371600"/>
              <a:ext cx="3276600" cy="3289300"/>
            </a:xfrm>
            <a:prstGeom prst="line">
              <a:avLst/>
            </a:prstGeom>
            <a:ln w="38100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feld 55"/>
            <p:cNvSpPr txBox="1"/>
            <p:nvPr/>
          </p:nvSpPr>
          <p:spPr>
            <a:xfrm>
              <a:off x="-49258" y="1222375"/>
              <a:ext cx="373256" cy="366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/>
                <a:t>G</a:t>
              </a:r>
              <a:endParaRPr lang="en-US" sz="1200" i="1" dirty="0"/>
            </a:p>
          </p:txBody>
        </p:sp>
        <p:sp>
          <p:nvSpPr>
            <p:cNvPr id="57" name="Textfeld 56"/>
            <p:cNvSpPr txBox="1"/>
            <p:nvPr/>
          </p:nvSpPr>
          <p:spPr>
            <a:xfrm>
              <a:off x="3457972" y="4665836"/>
              <a:ext cx="373256" cy="366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/>
                <a:t>G</a:t>
              </a:r>
              <a:endParaRPr lang="en-US" sz="1200" i="1" dirty="0"/>
            </a:p>
          </p:txBody>
        </p:sp>
        <p:sp>
          <p:nvSpPr>
            <p:cNvPr id="58" name="Freihandform 57"/>
            <p:cNvSpPr/>
            <p:nvPr/>
          </p:nvSpPr>
          <p:spPr>
            <a:xfrm>
              <a:off x="1765300" y="2891532"/>
              <a:ext cx="1263650" cy="825500"/>
            </a:xfrm>
            <a:custGeom>
              <a:avLst/>
              <a:gdLst>
                <a:gd name="connsiteX0" fmla="*/ 1257300 w 1263650"/>
                <a:gd name="connsiteY0" fmla="*/ 0 h 825500"/>
                <a:gd name="connsiteX1" fmla="*/ 1054100 w 1263650"/>
                <a:gd name="connsiteY1" fmla="*/ 508000 h 825500"/>
                <a:gd name="connsiteX2" fmla="*/ 0 w 1263650"/>
                <a:gd name="connsiteY2" fmla="*/ 825500 h 825500"/>
                <a:gd name="connsiteX3" fmla="*/ 0 w 1263650"/>
                <a:gd name="connsiteY3" fmla="*/ 825500 h 82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3650" h="825500">
                  <a:moveTo>
                    <a:pt x="1257300" y="0"/>
                  </a:moveTo>
                  <a:cubicBezTo>
                    <a:pt x="1260475" y="185208"/>
                    <a:pt x="1263650" y="370417"/>
                    <a:pt x="1054100" y="508000"/>
                  </a:cubicBezTo>
                  <a:cubicBezTo>
                    <a:pt x="844550" y="645583"/>
                    <a:pt x="0" y="825500"/>
                    <a:pt x="0" y="825500"/>
                  </a:cubicBezTo>
                  <a:lnTo>
                    <a:pt x="0" y="825500"/>
                  </a:lnTo>
                </a:path>
              </a:pathLst>
            </a:custGeom>
            <a:ln>
              <a:solidFill>
                <a:schemeClr val="tx2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59" name="Ellipse 58"/>
            <p:cNvSpPr/>
            <p:nvPr/>
          </p:nvSpPr>
          <p:spPr>
            <a:xfrm>
              <a:off x="2051720" y="30689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60" name="Gerade Verbindung 59"/>
            <p:cNvCxnSpPr>
              <a:stCxn id="59" idx="2"/>
            </p:cNvCxnSpPr>
            <p:nvPr/>
          </p:nvCxnSpPr>
          <p:spPr>
            <a:xfrm flipH="1">
              <a:off x="395288" y="3140968"/>
              <a:ext cx="1656432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60"/>
            <p:cNvCxnSpPr>
              <a:stCxn id="59" idx="4"/>
              <a:endCxn id="45" idx="2"/>
            </p:cNvCxnSpPr>
            <p:nvPr/>
          </p:nvCxnSpPr>
          <p:spPr>
            <a:xfrm flipH="1">
              <a:off x="2120900" y="3212976"/>
              <a:ext cx="2828" cy="146062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feld 61"/>
            <p:cNvSpPr txBox="1"/>
            <p:nvPr/>
          </p:nvSpPr>
          <p:spPr>
            <a:xfrm>
              <a:off x="395288" y="3140968"/>
              <a:ext cx="525778" cy="366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/>
                <a:t>P</a:t>
              </a:r>
              <a:r>
                <a:rPr lang="en-US" sz="1200" i="1" baseline="-25000" dirty="0" smtClean="0"/>
                <a:t>B</a:t>
              </a:r>
              <a:r>
                <a:rPr lang="en-US" sz="1200" dirty="0" smtClean="0"/>
                <a:t>*</a:t>
              </a:r>
              <a:endParaRPr lang="en-US" sz="1200" dirty="0"/>
            </a:p>
          </p:txBody>
        </p:sp>
        <p:sp>
          <p:nvSpPr>
            <p:cNvPr id="63" name="Textfeld 62"/>
            <p:cNvSpPr txBox="1"/>
            <p:nvPr/>
          </p:nvSpPr>
          <p:spPr>
            <a:xfrm>
              <a:off x="1619672" y="4293096"/>
              <a:ext cx="515015" cy="366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/>
                <a:t>P</a:t>
              </a:r>
              <a:r>
                <a:rPr lang="en-US" sz="1200" i="1" baseline="-25000" dirty="0" smtClean="0"/>
                <a:t>A</a:t>
              </a:r>
              <a:r>
                <a:rPr lang="en-US" sz="1200" dirty="0" smtClean="0"/>
                <a:t>*</a:t>
              </a:r>
              <a:endParaRPr lang="en-US" sz="1200" dirty="0"/>
            </a:p>
          </p:txBody>
        </p:sp>
        <p:sp>
          <p:nvSpPr>
            <p:cNvPr id="64" name="Bogen 63"/>
            <p:cNvSpPr/>
            <p:nvPr/>
          </p:nvSpPr>
          <p:spPr>
            <a:xfrm rot="13760344">
              <a:off x="2951166" y="4134246"/>
              <a:ext cx="1042753" cy="1042753"/>
            </a:xfrm>
            <a:prstGeom prst="arc">
              <a:avLst>
                <a:gd name="adj1" fmla="val 18508100"/>
                <a:gd name="adj2" fmla="val 550410"/>
              </a:avLst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5" name="Textfeld 64"/>
            <p:cNvSpPr txBox="1"/>
            <p:nvPr/>
          </p:nvSpPr>
          <p:spPr>
            <a:xfrm>
              <a:off x="2966616" y="4343896"/>
              <a:ext cx="521541" cy="366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45°</a:t>
              </a:r>
              <a:endParaRPr lang="en-US" sz="1200" dirty="0"/>
            </a:p>
          </p:txBody>
        </p:sp>
      </p:grpSp>
      <p:sp>
        <p:nvSpPr>
          <p:cNvPr id="67" name="Rechteck 66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Grafik 2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3491874" y="1203596"/>
            <a:ext cx="5308282" cy="364419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12iISWwkOOVDsSNsZR1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59,73"/>
  <p:tag name="ORIGINALWIDTH" val="3404,575"/>
  <p:tag name="LATEXADDIN" val="\documentclass{article}\pagestyle{empty}&#10;\usepackage{amsmath}&#10;\usepackage{amsfonts}&#10;\usepackage{amssymb}&#10;\begin{document}&#10;\begin{minipage}{9.6 cm}&#10;{\sffamily{&#10;To represent graphs in the plane, we will use a {\bf{rectangular coordinate system}}, also&#10;called a {\bf{Cartesian coordinate system}} in honor of its inventor, the $17$th century&#10;French mathematician-philosopher, Rene Descartes.\\[1mm]&#10;To construct such a system, we begin by choosing two perpendicular number lines that intersect at the origin of each&#10;line.\\[1mm]&#10;For convenience, one line is drawn horizontally and is called the {\bf{$x$-axis}}, with&#10;positive direction to the right. The other line, called the {\bf{$y$-axis}}, is vertical with positive&#10;direction upward. The scales on the two coordinate axes are often different, with&#10;the choice of scale depending on the quantities being represented by the two variables.\\[1mm]&#10;The coordinate axes separate the plane into four parts called {\bf{quadrants}}, which&#10;are numbered counterclockwise I through IV.&#10;}}&#10;\end{minipage}&#10;\end{document}"/>
  <p:tag name="IGUANATEXSIZE" val="20"/>
  <p:tag name="IGUANATEXCURSOR" val="102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37,233"/>
  <p:tag name="ORIGINALWIDTH" val="3395,576"/>
  <p:tag name="LATEXADDIN" val="\documentclass{article}\pagestyle{empty}&#10;\usepackage{amsmath}&#10;\usepackage{amsfonts}&#10;\usepackage{amssymb}&#10;\begin{document}&#10;\begin{minipage}{9.6 cm}&#10;{\sffamily{&#10;Any point $P$ in the plane can be associated with a unique ordered pair of numbers&#10;$(a, b)$ called the {\bf{coordinates}} of $P$. Specifically, $a$ is called the {\bf{$x$-coordinate}} (or&#10;abscissa) and $b$ is called the {\bf{$y$-coordinate}} (or ordinate).\\[1mm]&#10;To find $a$ and $b$, draw the&#10;vertical and horizontal lines through $P$. The vertical line intersects the $x$-axis at $a$, and&#10;the horizontal line intersects the $y$-axis at $b$.\\[1mm]&#10;Conversely, if $c$ and $d$ are given, the vertical&#10;line through $c$ and horizontal line through $d$ intersect at the unique point $Q$ with&#10;coordinates $(c, d)$.\\[1mm]&#10;Several points are plotted in the figures. In particular, note that the point $(2, 8)$ is&#10;$2$ units to the right of the vertical axis and $8$ units above the horizontal axis, while&#10;$(-3, 5)$ is $3$ units to the left of the vertical axis and $5$ units above the horizontal axis.&#10;}}&#10;\end{minipage}&#10;\end{document}"/>
  <p:tag name="IGUANATEXSIZE" val="20"/>
  <p:tag name="IGUANATEXCURSOR" val="77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2,4072"/>
  <p:tag name="ORIGINALWIDTH" val="3394,076"/>
  <p:tag name="LATEXADDIN" val="\documentclass{article}\pagestyle{empty}&#10;\usepackage{amsmath}&#10;\usepackage{amsfonts}&#10;\usepackage{amssymb}&#10;\begin{document}&#10;\begin{minipage}{9.6 cm}&#10;{\sffamily{&#10;{\bf{The Distance Formula:}}\\[1mm]&#10;The distance $D$ between the two points $P$ at $(x_1, y_1)$ and $Q$ at $(x_2, y_2)$ is given by virtue of the Pythagorean Theorem as&#10;$$&#10;D \, \, = \, \, \sqrt{(x_2 - x_1)^2 + (y_2 - y_1)^2} \, .&#10;$$&#10;}}&#10;\end{minipage}&#10;\end{document}"/>
  <p:tag name="IGUANATEXSIZE" val="20"/>
  <p:tag name="IGUANATEXCURSOR" val="31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23,585"/>
  <p:tag name="ORIGINALWIDTH" val="3387,327"/>
  <p:tag name="LATEXADDIN" val="\documentclass{article}\pagestyle{empty}&#10;\usepackage{amsmath}&#10;\usepackage{amsfonts}&#10;\usepackage{amssymb}&#10;\begin{document}&#10;\begin{minipage}{9.6 cm}&#10;{\sffamily{&#10;{\bf{Example: (Using the Distance Formula)}}\\[1mm]&#10;Find the distance between the points at the coordinates $(-2, 5)$ and $(4, -1)$.&#10;&#10;\vspace{0.3cm}&#10;{\bf{Solution:}}\\[1mm]&#10;In the distance formula, we have $x_1 = -2$, $y_1 = 5$, $x_2 = 4$, and $y_2 = -1$, so the distance&#10;between the points is&#10;$$&#10;D \, \, = \, \, \sqrt{(4 - (-2))^2 + (-1 - 5)^2} \, \, = \, \, \sqrt{72} \, \, = \, \, 6 \sqrt{2} \, .&#10;$$&#10;}}&#10;\end{minipage}&#10;\end{document}"/>
  <p:tag name="IGUANATEXSIZE" val="20"/>
  <p:tag name="IGUANATEXCURSOR" val="26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Y195x1Pa0C7yfQaa_HqT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ZD5SE0nD0yPNkUviFdFp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EucY.i89kytuHsdewcZd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uhxgueykSyVCGktXsph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ZIl9_tpUK4e.xbsTquO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WdpXn3dUGGVvvTRNO5M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9Peok8P4Uut3HBvY6LDz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5bOcMrekiPDKUMaCH6x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HzlQJ4TcEmjP8sWpJdRU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44NnAmuKEeGsZ8DPCg5t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_.d6YmNnkG6IonF0Rkd1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MdXvpyG0Cju0f0Z1Mc9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ixJxBdIkChRsJhQFB0s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2i7JaZc_EGcoFTAsDjk.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SK0MvOggEafFrqE58qRF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egd8XruV06Y8_t4MeqU7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07,762"/>
  <p:tag name="ORIGINALWIDTH" val="3397,076"/>
  <p:tag name="LATEXADDIN" val="\documentclass{article}\pagestyle{empty}&#10;\usepackage{amsmath}&#10;\usepackage{amsfonts}&#10;\usepackage{amssymb}&#10;\begin{document}&#10;\begin{minipage}{9.6 cm}&#10;{\sffamily{&#10;Demand and costs usually restrict the profits/ payoffs. Hence, it does not make sense to assume that the {\bf{payoff-space}} (like the price-quantity diagram) is unlimited above. On the other hand the zero-line is an unconvincing lower bound for profits and good quantities as losses may occur as well.\\[1mm]&#10;Thus, the figure on the left-hand side seems to be a convincing illustration of the payoff-space:&#10;\begin{itemize}&#10;\item The curve $gg$ (red) describes the maximal gain/ payoff for player $B$ ($P_B$) for alternative levels of the payoff for $A$ ($P_A$).\\[1mm]&#10;Due to symmetry, we can as well interpret this curve as the maximal payoff for $A$ for alternative levels of the payoff for $B$.&#10;\end{itemize}&#10;}}&#10;\end{minipage}&#10;\end{document}"/>
  <p:tag name="IGUANATEXSIZE" val="20"/>
  <p:tag name="IGUANATEXCURSOR" val="72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EucY.i89kytuHsdewcZd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ZIl9_tpUK4e.xbsTquO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_.d6YmNnkG6IonF0Rkd1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MdXvpyG0Cju0f0Z1Mc9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ixJxBdIkChRsJhQFB0s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63,967"/>
  <p:tag name="ORIGINALWIDTH" val="3395,576"/>
  <p:tag name="LATEXADDIN" val="\documentclass{article}\pagestyle{empty}&#10;\usepackage{amsmath}&#10;\usepackage{amsfonts}&#10;\usepackage{amssymb}&#10;\begin{document}&#10;\begin{minipage}{9.6 cm}&#10;{\sffamily{&#10;Thus, the figure on the left-hand side seems to be a convincing illustration of the payoff-space:&#10;\begin{itemize}&#10;\item The curve $gg$ (red) describes the maximal gain/ payoff for player $B$ ($P_B$) for alternative levels of the payoff for $A$ ($P_A$). Due to symmetry, we can as well interpret this curve as the maximal payoff for $A$ for alternative levels of the payoff for $B$.&#10;\item The straight line $GG$ (green) describes the maximal total gain/ payoff $P^*$, it holds that\\[-2mm]&#10;$$&#10;P_A \, + \, P_B \, \, = \, \, P^* \, .&#10;$$&#10;It becomes clear from the sketch that $P^*$ is achieved if and only if the total payoff is divided as $P_A^*$ and $P_B^*$. Every other payoff pair $(P_A, P_B)$ leads to a smaller total gain.&#10;&#10;\end{itemize}&#10;}}&#10;\end{minipage}&#10;\end{document}"/>
  <p:tag name="IGUANATEXSIZE" val="20"/>
  <p:tag name="IGUANATEXCURSOR" val="64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EucY.i89kytuHsdewcZd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ZIl9_tpUK4e.xbsTquO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_.d6YmNnkG6IonF0Rkd1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MdXvpyG0Cju0f0Z1Mc9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ixJxBdIkChRsJhQFB0s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275</Words>
  <Application>Microsoft Office PowerPoint</Application>
  <PresentationFormat>Bildschirmpräsentation (16:9)</PresentationFormat>
  <Paragraphs>54</Paragraphs>
  <Slides>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1" baseType="lpstr">
      <vt:lpstr>Arial</vt:lpstr>
      <vt:lpstr>Calibri</vt:lpstr>
      <vt:lpstr>Larissa-Design</vt:lpstr>
      <vt:lpstr>Calculus I for MGMT – Preliminaries The Cartesian Coordinate System</vt:lpstr>
      <vt:lpstr>To represent and uniquely address points in a plane, we use a Cartesian coordinate system (1/ 2)</vt:lpstr>
      <vt:lpstr>To represent and uniquely address points in a plane, we use a Cartesian coordinate system (2/ 2)</vt:lpstr>
      <vt:lpstr>The distance between two points in the plane is provided by means of the Pythagorean Theorem</vt:lpstr>
      <vt:lpstr>Example: Specific diagrams in microeconomics</vt:lpstr>
      <vt:lpstr>How can we make sense of and illustrate the payoff-space? (1/ 2)</vt:lpstr>
      <vt:lpstr>How can we make sense of and illustrate the payoff-space? (2/ 2)</vt:lpstr>
      <vt:lpstr>Calculus I for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Florian</dc:creator>
  <cp:lastModifiedBy>Florian Rupp</cp:lastModifiedBy>
  <cp:revision>206</cp:revision>
  <dcterms:created xsi:type="dcterms:W3CDTF">2020-04-04T18:50:50Z</dcterms:created>
  <dcterms:modified xsi:type="dcterms:W3CDTF">2022-07-17T15:23:08Z</dcterms:modified>
</cp:coreProperties>
</file>