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14" r:id="rId20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38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Functions &amp; Graphs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Functional Models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Graph of a Function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Lines &amp; Linear Functions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Functional Models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Functions &amp;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Modeling market equilibrium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5620" cy="36807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Modeling market equilibrium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3600401" cy="197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51520" y="3147814"/>
            <a:ext cx="2880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Supply, demand, and equilibrium point for our example</a:t>
            </a:r>
            <a:endParaRPr lang="en-US" sz="1200" dirty="0"/>
          </a:p>
        </p:txBody>
      </p:sp>
      <p:sp>
        <p:nvSpPr>
          <p:cNvPr id="5" name="Rechteck 4"/>
          <p:cNvSpPr/>
          <p:nvPr/>
        </p:nvSpPr>
        <p:spPr>
          <a:xfrm>
            <a:off x="4067944" y="1131590"/>
            <a:ext cx="4824536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39949" y="1203596"/>
            <a:ext cx="4672701" cy="22646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Break-even analysis: revenue (over) compensates costs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880320" cy="24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51521" y="365187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Cost and revenue curves, with a break-even point at </a:t>
            </a:r>
            <a:r>
              <a:rPr lang="en-US" sz="1200" i="1" dirty="0" smtClean="0"/>
              <a:t>P</a:t>
            </a:r>
            <a:endParaRPr lang="en-US" sz="1200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6"/>
            <a:ext cx="5325014" cy="36198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 rot="20023696">
            <a:off x="219581" y="1505616"/>
            <a:ext cx="1224136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 1" descr="Buy IMG Single Seater Recliner Chair in Bangalore at Best Pric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635646"/>
            <a:ext cx="1399012" cy="11521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Break-Even analysis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0"/>
            <a:ext cx="7050555" cy="2890786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 2" descr="JonnyJay | Geniu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59" y="113159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2878220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/>
        </p:nvSpPr>
        <p:spPr>
          <a:xfrm>
            <a:off x="2195736" y="987574"/>
            <a:ext cx="1224136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Break-Even analysis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33273" cy="3721413"/>
          </a:xfrm>
          <a:prstGeom prst="rect">
            <a:avLst/>
          </a:prstGeom>
          <a:noFill/>
          <a:ln/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131590"/>
            <a:ext cx="725487" cy="8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Break-Even analysis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2878220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2195736" y="987574"/>
            <a:ext cx="1224136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31590"/>
            <a:ext cx="725487" cy="83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5"/>
            <a:ext cx="5343667" cy="34223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 rot="20023696">
            <a:off x="219581" y="1505616"/>
            <a:ext cx="1224136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 1" descr="Buy IMG Single Seater Recliner Chair in Bangalore at Best Pric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1635646"/>
            <a:ext cx="1399012" cy="115212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Break-Even analysis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54814" cy="3663521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 2" descr="JonnyJay | Geniu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59" y="113159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Comparative cost analysis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61398" cy="3714090"/>
          </a:xfrm>
          <a:prstGeom prst="rect">
            <a:avLst/>
          </a:prstGeom>
          <a:noFill/>
          <a:ln/>
          <a:effectLst/>
        </p:spPr>
      </p:pic>
      <p:pic>
        <p:nvPicPr>
          <p:cNvPr id="69636" name="Picture 4" descr="Mercedes SLC Neuwagen - MeinAuto.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9583"/>
            <a:ext cx="1298505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Comparative cost analysis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4320479" cy="21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691680" y="3507854"/>
            <a:ext cx="7200800" cy="15121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3579853"/>
            <a:ext cx="7044775" cy="1048553"/>
          </a:xfrm>
          <a:prstGeom prst="rect">
            <a:avLst/>
          </a:prstGeom>
          <a:noFill/>
          <a:ln/>
          <a:effectLst/>
        </p:spPr>
      </p:pic>
      <p:sp>
        <p:nvSpPr>
          <p:cNvPr id="11" name="Ellipse 10"/>
          <p:cNvSpPr/>
          <p:nvPr/>
        </p:nvSpPr>
        <p:spPr>
          <a:xfrm>
            <a:off x="2843808" y="2067694"/>
            <a:ext cx="1512168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Mercedes SLC Neuwagen - MeinAuto.d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836" y="2100349"/>
            <a:ext cx="1008112" cy="67085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88139" b="90399"/>
          <a:stretch>
            <a:fillRect/>
          </a:stretch>
        </p:blipFill>
        <p:spPr bwMode="auto">
          <a:xfrm>
            <a:off x="539552" y="1152798"/>
            <a:ext cx="512440" cy="2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88139" b="90399"/>
          <a:stretch>
            <a:fillRect/>
          </a:stretch>
        </p:blipFill>
        <p:spPr bwMode="auto">
          <a:xfrm>
            <a:off x="4181475" y="2859782"/>
            <a:ext cx="390525" cy="2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modeling covers the process of solving a real-world situation by means of mathematical methods (1/ 3)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187624" y="1131590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Economic</a:t>
            </a:r>
          </a:p>
          <a:p>
            <a:pPr algn="ctr"/>
            <a:r>
              <a:rPr lang="en-US" sz="1200" dirty="0" smtClean="0"/>
              <a:t>Problem</a:t>
            </a:r>
            <a:endParaRPr lang="en-US" sz="1200" dirty="0"/>
          </a:p>
        </p:txBody>
      </p:sp>
      <p:sp>
        <p:nvSpPr>
          <p:cNvPr id="5" name="Rechteck 4"/>
          <p:cNvSpPr/>
          <p:nvPr/>
        </p:nvSpPr>
        <p:spPr>
          <a:xfrm>
            <a:off x="251520" y="2139702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Testing</a:t>
            </a:r>
            <a:endParaRPr lang="en-US" sz="1200" dirty="0"/>
          </a:p>
        </p:txBody>
      </p:sp>
      <p:sp>
        <p:nvSpPr>
          <p:cNvPr id="6" name="Rechteck 5"/>
          <p:cNvSpPr/>
          <p:nvPr/>
        </p:nvSpPr>
        <p:spPr>
          <a:xfrm>
            <a:off x="2123728" y="1851670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Math. Model</a:t>
            </a:r>
            <a:endParaRPr lang="en-US" sz="1200" dirty="0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fik 3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1203596"/>
            <a:ext cx="5365779" cy="3695740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2123728" y="3147814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Solution</a:t>
            </a:r>
            <a:endParaRPr lang="en-US" sz="1200" dirty="0"/>
          </a:p>
        </p:txBody>
      </p:sp>
      <p:sp>
        <p:nvSpPr>
          <p:cNvPr id="10" name="Rechteck 9"/>
          <p:cNvSpPr/>
          <p:nvPr/>
        </p:nvSpPr>
        <p:spPr>
          <a:xfrm>
            <a:off x="1187624" y="3867894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Inter-</a:t>
            </a:r>
            <a:r>
              <a:rPr lang="en-US" sz="1200" dirty="0" err="1" smtClean="0"/>
              <a:t>pretation</a:t>
            </a:r>
            <a:endParaRPr lang="en-US" sz="1200" dirty="0"/>
          </a:p>
        </p:txBody>
      </p:sp>
      <p:cxnSp>
        <p:nvCxnSpPr>
          <p:cNvPr id="13" name="Form 12"/>
          <p:cNvCxnSpPr>
            <a:stCxn id="4" idx="3"/>
            <a:endCxn id="6" idx="0"/>
          </p:cNvCxnSpPr>
          <p:nvPr/>
        </p:nvCxnSpPr>
        <p:spPr>
          <a:xfrm>
            <a:off x="2195736" y="1347614"/>
            <a:ext cx="432048" cy="504056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2"/>
            <a:endCxn id="9" idx="0"/>
          </p:cNvCxnSpPr>
          <p:nvPr/>
        </p:nvCxnSpPr>
        <p:spPr>
          <a:xfrm>
            <a:off x="2627784" y="2283718"/>
            <a:ext cx="0" cy="86409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Form 16"/>
          <p:cNvCxnSpPr>
            <a:stCxn id="9" idx="2"/>
            <a:endCxn id="10" idx="3"/>
          </p:cNvCxnSpPr>
          <p:nvPr/>
        </p:nvCxnSpPr>
        <p:spPr>
          <a:xfrm rot="5400000">
            <a:off x="2159732" y="3615866"/>
            <a:ext cx="504056" cy="43204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stCxn id="10" idx="1"/>
            <a:endCxn id="5" idx="2"/>
          </p:cNvCxnSpPr>
          <p:nvPr/>
        </p:nvCxnSpPr>
        <p:spPr>
          <a:xfrm rot="10800000">
            <a:off x="755576" y="2571750"/>
            <a:ext cx="432048" cy="151216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5" idx="0"/>
            <a:endCxn id="4" idx="1"/>
          </p:cNvCxnSpPr>
          <p:nvPr/>
        </p:nvCxnSpPr>
        <p:spPr>
          <a:xfrm rot="5400000" flipH="1" flipV="1">
            <a:off x="575556" y="1527634"/>
            <a:ext cx="792088" cy="43204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195736" y="1059582"/>
            <a:ext cx="94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Formulation</a:t>
            </a:r>
            <a:endParaRPr lang="en-US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755576" y="1635646"/>
            <a:ext cx="97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Adjustments</a:t>
            </a:r>
            <a:endParaRPr lang="en-US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755576" y="3291830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Predictions</a:t>
            </a:r>
            <a:endParaRPr lang="en-US" sz="1200" dirty="0"/>
          </a:p>
        </p:txBody>
      </p:sp>
      <p:sp>
        <p:nvSpPr>
          <p:cNvPr id="32" name="Rechteck 31"/>
          <p:cNvSpPr/>
          <p:nvPr/>
        </p:nvSpPr>
        <p:spPr>
          <a:xfrm>
            <a:off x="1691680" y="2355726"/>
            <a:ext cx="72008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Analysis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691680" y="2643758"/>
            <a:ext cx="72008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Simulation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Gerade Verbindung 34"/>
          <p:cNvCxnSpPr>
            <a:stCxn id="32" idx="3"/>
          </p:cNvCxnSpPr>
          <p:nvPr/>
        </p:nvCxnSpPr>
        <p:spPr>
          <a:xfrm>
            <a:off x="2411760" y="2463738"/>
            <a:ext cx="21600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Gerade Verbindung 35"/>
          <p:cNvCxnSpPr>
            <a:stCxn id="33" idx="3"/>
          </p:cNvCxnSpPr>
          <p:nvPr/>
        </p:nvCxnSpPr>
        <p:spPr>
          <a:xfrm>
            <a:off x="2411760" y="2751770"/>
            <a:ext cx="21600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Gewinkelte Verbindung 39"/>
          <p:cNvCxnSpPr>
            <a:stCxn id="5" idx="3"/>
            <a:endCxn id="6" idx="1"/>
          </p:cNvCxnSpPr>
          <p:nvPr/>
        </p:nvCxnSpPr>
        <p:spPr>
          <a:xfrm flipV="1">
            <a:off x="1259632" y="2067694"/>
            <a:ext cx="864096" cy="288032"/>
          </a:xfrm>
          <a:prstGeom prst="bentConnector3">
            <a:avLst>
              <a:gd name="adj1" fmla="val 22033"/>
            </a:avLst>
          </a:prstGeom>
          <a:ln w="190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195736" y="4083918"/>
            <a:ext cx="11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Communication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modeling covers the process of solving a real-world situation by means of mathematical methods (2/ 3)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187624" y="1131590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Economic</a:t>
            </a:r>
          </a:p>
          <a:p>
            <a:pPr algn="ctr"/>
            <a:r>
              <a:rPr lang="en-US" sz="1200" dirty="0" smtClean="0"/>
              <a:t>Problem</a:t>
            </a:r>
            <a:endParaRPr lang="en-US" sz="1200" dirty="0"/>
          </a:p>
        </p:txBody>
      </p:sp>
      <p:sp>
        <p:nvSpPr>
          <p:cNvPr id="5" name="Rechteck 4"/>
          <p:cNvSpPr/>
          <p:nvPr/>
        </p:nvSpPr>
        <p:spPr>
          <a:xfrm>
            <a:off x="251520" y="2139702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Testing</a:t>
            </a:r>
            <a:endParaRPr lang="en-US" sz="1200" dirty="0"/>
          </a:p>
        </p:txBody>
      </p:sp>
      <p:sp>
        <p:nvSpPr>
          <p:cNvPr id="6" name="Rechteck 5"/>
          <p:cNvSpPr/>
          <p:nvPr/>
        </p:nvSpPr>
        <p:spPr>
          <a:xfrm>
            <a:off x="2123728" y="1851670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Math. Model</a:t>
            </a:r>
            <a:endParaRPr lang="en-US" sz="1200" dirty="0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7" y="1203596"/>
            <a:ext cx="5357607" cy="349640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2123728" y="3147814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Solution</a:t>
            </a:r>
            <a:endParaRPr lang="en-US" sz="1200" dirty="0"/>
          </a:p>
        </p:txBody>
      </p:sp>
      <p:sp>
        <p:nvSpPr>
          <p:cNvPr id="10" name="Rechteck 9"/>
          <p:cNvSpPr/>
          <p:nvPr/>
        </p:nvSpPr>
        <p:spPr>
          <a:xfrm>
            <a:off x="1187624" y="3867894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Inter-</a:t>
            </a:r>
            <a:r>
              <a:rPr lang="en-US" sz="1200" dirty="0" err="1" smtClean="0"/>
              <a:t>pretation</a:t>
            </a:r>
            <a:endParaRPr lang="en-US" sz="1200" dirty="0"/>
          </a:p>
        </p:txBody>
      </p:sp>
      <p:cxnSp>
        <p:nvCxnSpPr>
          <p:cNvPr id="13" name="Form 12"/>
          <p:cNvCxnSpPr>
            <a:stCxn id="4" idx="3"/>
            <a:endCxn id="6" idx="0"/>
          </p:cNvCxnSpPr>
          <p:nvPr/>
        </p:nvCxnSpPr>
        <p:spPr>
          <a:xfrm>
            <a:off x="2195736" y="1347614"/>
            <a:ext cx="432048" cy="504056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2"/>
            <a:endCxn id="9" idx="0"/>
          </p:cNvCxnSpPr>
          <p:nvPr/>
        </p:nvCxnSpPr>
        <p:spPr>
          <a:xfrm>
            <a:off x="2627784" y="2283718"/>
            <a:ext cx="0" cy="86409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Form 16"/>
          <p:cNvCxnSpPr>
            <a:stCxn id="9" idx="2"/>
            <a:endCxn id="10" idx="3"/>
          </p:cNvCxnSpPr>
          <p:nvPr/>
        </p:nvCxnSpPr>
        <p:spPr>
          <a:xfrm rot="5400000">
            <a:off x="2159732" y="3615866"/>
            <a:ext cx="504056" cy="43204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stCxn id="10" idx="1"/>
            <a:endCxn id="5" idx="2"/>
          </p:cNvCxnSpPr>
          <p:nvPr/>
        </p:nvCxnSpPr>
        <p:spPr>
          <a:xfrm rot="10800000">
            <a:off x="755576" y="2571750"/>
            <a:ext cx="432048" cy="151216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5" idx="0"/>
            <a:endCxn id="4" idx="1"/>
          </p:cNvCxnSpPr>
          <p:nvPr/>
        </p:nvCxnSpPr>
        <p:spPr>
          <a:xfrm rot="5400000" flipH="1" flipV="1">
            <a:off x="575556" y="1527634"/>
            <a:ext cx="792088" cy="43204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195736" y="1059582"/>
            <a:ext cx="94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Formulation</a:t>
            </a:r>
            <a:endParaRPr lang="en-US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755576" y="1635646"/>
            <a:ext cx="97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Adjustments</a:t>
            </a:r>
            <a:endParaRPr lang="en-US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755576" y="3291830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Predictions</a:t>
            </a:r>
            <a:endParaRPr lang="en-US" sz="1200" dirty="0"/>
          </a:p>
        </p:txBody>
      </p:sp>
      <p:sp>
        <p:nvSpPr>
          <p:cNvPr id="32" name="Rechteck 31"/>
          <p:cNvSpPr/>
          <p:nvPr/>
        </p:nvSpPr>
        <p:spPr>
          <a:xfrm>
            <a:off x="1691680" y="2355726"/>
            <a:ext cx="72008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Analysis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691680" y="2643758"/>
            <a:ext cx="72008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Simulation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Gerade Verbindung 34"/>
          <p:cNvCxnSpPr>
            <a:stCxn id="32" idx="3"/>
          </p:cNvCxnSpPr>
          <p:nvPr/>
        </p:nvCxnSpPr>
        <p:spPr>
          <a:xfrm>
            <a:off x="2411760" y="2463738"/>
            <a:ext cx="21600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Gerade Verbindung 35"/>
          <p:cNvCxnSpPr>
            <a:stCxn id="33" idx="3"/>
          </p:cNvCxnSpPr>
          <p:nvPr/>
        </p:nvCxnSpPr>
        <p:spPr>
          <a:xfrm>
            <a:off x="2411760" y="2751770"/>
            <a:ext cx="21600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Gewinkelte Verbindung 39"/>
          <p:cNvCxnSpPr>
            <a:stCxn id="5" idx="3"/>
            <a:endCxn id="6" idx="1"/>
          </p:cNvCxnSpPr>
          <p:nvPr/>
        </p:nvCxnSpPr>
        <p:spPr>
          <a:xfrm flipV="1">
            <a:off x="1259632" y="2067694"/>
            <a:ext cx="864096" cy="288032"/>
          </a:xfrm>
          <a:prstGeom prst="bentConnector3">
            <a:avLst>
              <a:gd name="adj1" fmla="val 22033"/>
            </a:avLst>
          </a:prstGeom>
          <a:ln w="190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195736" y="4083918"/>
            <a:ext cx="11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Communication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modeling covers the process of solving a real-world situation by means of mathematical methods (3/ 3)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187624" y="1131590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Economic</a:t>
            </a:r>
          </a:p>
          <a:p>
            <a:pPr algn="ctr"/>
            <a:r>
              <a:rPr lang="en-US" sz="1200" dirty="0" smtClean="0"/>
              <a:t>Problem</a:t>
            </a:r>
            <a:endParaRPr lang="en-US" sz="1200" dirty="0"/>
          </a:p>
        </p:txBody>
      </p:sp>
      <p:sp>
        <p:nvSpPr>
          <p:cNvPr id="5" name="Rechteck 4"/>
          <p:cNvSpPr/>
          <p:nvPr/>
        </p:nvSpPr>
        <p:spPr>
          <a:xfrm>
            <a:off x="251520" y="2139702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Testing</a:t>
            </a:r>
            <a:endParaRPr lang="en-US" sz="1200" dirty="0"/>
          </a:p>
        </p:txBody>
      </p:sp>
      <p:sp>
        <p:nvSpPr>
          <p:cNvPr id="6" name="Rechteck 5"/>
          <p:cNvSpPr/>
          <p:nvPr/>
        </p:nvSpPr>
        <p:spPr>
          <a:xfrm>
            <a:off x="2123728" y="1851670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Math. Model</a:t>
            </a:r>
            <a:endParaRPr lang="en-US" sz="1200" dirty="0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4" y="1203597"/>
            <a:ext cx="5311737" cy="3541923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2123728" y="3147814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Solution</a:t>
            </a:r>
            <a:endParaRPr lang="en-US" sz="1200" dirty="0"/>
          </a:p>
        </p:txBody>
      </p:sp>
      <p:sp>
        <p:nvSpPr>
          <p:cNvPr id="10" name="Rechteck 9"/>
          <p:cNvSpPr/>
          <p:nvPr/>
        </p:nvSpPr>
        <p:spPr>
          <a:xfrm>
            <a:off x="1187624" y="3867894"/>
            <a:ext cx="1008112" cy="43204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Inter-</a:t>
            </a:r>
            <a:r>
              <a:rPr lang="en-US" sz="1200" dirty="0" err="1" smtClean="0"/>
              <a:t>pretation</a:t>
            </a:r>
            <a:endParaRPr lang="en-US" sz="1200" dirty="0"/>
          </a:p>
        </p:txBody>
      </p:sp>
      <p:cxnSp>
        <p:nvCxnSpPr>
          <p:cNvPr id="13" name="Form 12"/>
          <p:cNvCxnSpPr>
            <a:stCxn id="4" idx="3"/>
            <a:endCxn id="6" idx="0"/>
          </p:cNvCxnSpPr>
          <p:nvPr/>
        </p:nvCxnSpPr>
        <p:spPr>
          <a:xfrm>
            <a:off x="2195736" y="1347614"/>
            <a:ext cx="432048" cy="504056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2"/>
            <a:endCxn id="9" idx="0"/>
          </p:cNvCxnSpPr>
          <p:nvPr/>
        </p:nvCxnSpPr>
        <p:spPr>
          <a:xfrm>
            <a:off x="2627784" y="2283718"/>
            <a:ext cx="0" cy="86409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Form 16"/>
          <p:cNvCxnSpPr>
            <a:stCxn id="9" idx="2"/>
            <a:endCxn id="10" idx="3"/>
          </p:cNvCxnSpPr>
          <p:nvPr/>
        </p:nvCxnSpPr>
        <p:spPr>
          <a:xfrm rot="5400000">
            <a:off x="2159732" y="3615866"/>
            <a:ext cx="504056" cy="43204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Form 18"/>
          <p:cNvCxnSpPr>
            <a:stCxn id="10" idx="1"/>
            <a:endCxn id="5" idx="2"/>
          </p:cNvCxnSpPr>
          <p:nvPr/>
        </p:nvCxnSpPr>
        <p:spPr>
          <a:xfrm rot="10800000">
            <a:off x="755576" y="2571750"/>
            <a:ext cx="432048" cy="151216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5" idx="0"/>
            <a:endCxn id="4" idx="1"/>
          </p:cNvCxnSpPr>
          <p:nvPr/>
        </p:nvCxnSpPr>
        <p:spPr>
          <a:xfrm rot="5400000" flipH="1" flipV="1">
            <a:off x="575556" y="1527634"/>
            <a:ext cx="792088" cy="432048"/>
          </a:xfrm>
          <a:prstGeom prst="bentConnector2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195736" y="1059582"/>
            <a:ext cx="947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Formulation</a:t>
            </a:r>
            <a:endParaRPr lang="en-US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755576" y="1635646"/>
            <a:ext cx="97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Adjustments</a:t>
            </a:r>
            <a:endParaRPr lang="en-US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755576" y="3291830"/>
            <a:ext cx="88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Predictions</a:t>
            </a:r>
            <a:endParaRPr lang="en-US" sz="1200" dirty="0"/>
          </a:p>
        </p:txBody>
      </p:sp>
      <p:sp>
        <p:nvSpPr>
          <p:cNvPr id="32" name="Rechteck 31"/>
          <p:cNvSpPr/>
          <p:nvPr/>
        </p:nvSpPr>
        <p:spPr>
          <a:xfrm>
            <a:off x="1691680" y="2355726"/>
            <a:ext cx="72008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Analysis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691680" y="2643758"/>
            <a:ext cx="72008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Simulation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Gerade Verbindung 34"/>
          <p:cNvCxnSpPr>
            <a:stCxn id="32" idx="3"/>
          </p:cNvCxnSpPr>
          <p:nvPr/>
        </p:nvCxnSpPr>
        <p:spPr>
          <a:xfrm>
            <a:off x="2411760" y="2463738"/>
            <a:ext cx="21600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Gerade Verbindung 35"/>
          <p:cNvCxnSpPr>
            <a:stCxn id="33" idx="3"/>
          </p:cNvCxnSpPr>
          <p:nvPr/>
        </p:nvCxnSpPr>
        <p:spPr>
          <a:xfrm>
            <a:off x="2411760" y="2751770"/>
            <a:ext cx="216000" cy="0"/>
          </a:xfrm>
          <a:prstGeom prst="lin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Gewinkelte Verbindung 39"/>
          <p:cNvCxnSpPr>
            <a:stCxn id="5" idx="3"/>
            <a:endCxn id="6" idx="1"/>
          </p:cNvCxnSpPr>
          <p:nvPr/>
        </p:nvCxnSpPr>
        <p:spPr>
          <a:xfrm flipV="1">
            <a:off x="1259632" y="2067694"/>
            <a:ext cx="864096" cy="288032"/>
          </a:xfrm>
          <a:prstGeom prst="bentConnector3">
            <a:avLst>
              <a:gd name="adj1" fmla="val 22033"/>
            </a:avLst>
          </a:prstGeom>
          <a:ln w="19050">
            <a:solidFill>
              <a:schemeClr val="tx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195736" y="4083918"/>
            <a:ext cx="1175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Communication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35770" cy="457259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20162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23669"/>
            <a:ext cx="6101199" cy="1820519"/>
          </a:xfrm>
          <a:prstGeom prst="rect">
            <a:avLst/>
          </a:prstGeom>
          <a:noFill/>
          <a:ln/>
          <a:effectLst/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varying quantities are said to be in a relation of proportionality if their product or ratio yields a constant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Modeling with Proportionality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48325" cy="3765372"/>
          </a:xfrm>
          <a:prstGeom prst="rect">
            <a:avLst/>
          </a:prstGeom>
          <a:noFill/>
          <a:ln/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89"/>
            <a:ext cx="1296143" cy="112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51521" y="2283718"/>
            <a:ext cx="129614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/>
              <a:t>The rate of bounded population growth:</a:t>
            </a:r>
          </a:p>
          <a:p>
            <a:pPr algn="ctr">
              <a:spcAft>
                <a:spcPts val="300"/>
              </a:spcAft>
            </a:pPr>
            <a:r>
              <a:rPr lang="en-US" sz="1000" i="1" dirty="0" smtClean="0"/>
              <a:t>R</a:t>
            </a:r>
            <a:r>
              <a:rPr lang="en-US" sz="1000" dirty="0" smtClean="0"/>
              <a:t>(</a:t>
            </a:r>
            <a:r>
              <a:rPr lang="en-US" sz="1000" i="1" dirty="0" smtClean="0"/>
              <a:t>p</a:t>
            </a:r>
            <a:r>
              <a:rPr lang="en-US" sz="1000" dirty="0" smtClean="0"/>
              <a:t>) = </a:t>
            </a:r>
            <a:r>
              <a:rPr lang="en-US" sz="1000" i="1" dirty="0" err="1" smtClean="0"/>
              <a:t>kp</a:t>
            </a:r>
            <a:r>
              <a:rPr lang="en-US" sz="1000" dirty="0" smtClean="0"/>
              <a:t>(</a:t>
            </a:r>
            <a:r>
              <a:rPr lang="en-US" sz="1000" i="1" dirty="0" smtClean="0"/>
              <a:t>b</a:t>
            </a:r>
            <a:r>
              <a:rPr lang="en-US" sz="1000" dirty="0" smtClean="0"/>
              <a:t> – </a:t>
            </a:r>
            <a:r>
              <a:rPr lang="en-US" sz="1000" i="1" dirty="0" smtClean="0"/>
              <a:t>p</a:t>
            </a:r>
            <a:r>
              <a:rPr lang="en-US" sz="1000" dirty="0" smtClean="0"/>
              <a:t>).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equilibrium: in a competitive market environment, supply tends to equal demand (1/ 2)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3600401" cy="25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1203598"/>
            <a:ext cx="2088232" cy="36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Market Equilibrium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67944" y="1131590"/>
            <a:ext cx="4824536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39949" y="1203596"/>
            <a:ext cx="4678347" cy="3522569"/>
          </a:xfrm>
          <a:prstGeom prst="rect">
            <a:avLst/>
          </a:prstGeom>
          <a:noFill/>
          <a:ln/>
          <a:effectLst/>
        </p:spPr>
      </p:pic>
      <p:sp>
        <p:nvSpPr>
          <p:cNvPr id="12" name="Textfeld 11"/>
          <p:cNvSpPr txBox="1"/>
          <p:nvPr/>
        </p:nvSpPr>
        <p:spPr>
          <a:xfrm>
            <a:off x="251521" y="372387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Market equilibrium occurs when supply equals demand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equilibrium: in a competitive market environment, supply tends to equal demand (2/ 2)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89"/>
            <a:ext cx="3600401" cy="25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1203598"/>
            <a:ext cx="2088232" cy="36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Market Equilibrium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67944" y="1131590"/>
            <a:ext cx="4824536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39948" y="1203596"/>
            <a:ext cx="4668569" cy="3721606"/>
          </a:xfrm>
          <a:prstGeom prst="rect">
            <a:avLst/>
          </a:prstGeom>
          <a:noFill/>
          <a:ln/>
          <a:effectLst/>
        </p:spPr>
      </p:pic>
      <p:sp>
        <p:nvSpPr>
          <p:cNvPr id="12" name="Textfeld 11"/>
          <p:cNvSpPr txBox="1"/>
          <p:nvPr/>
        </p:nvSpPr>
        <p:spPr>
          <a:xfrm>
            <a:off x="251521" y="372387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Market equilibrium occurs when supply equals demand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Modeling market equilibrium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43888" cy="29650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4,229"/>
  <p:tag name="ORIGINALWIDTH" val="3396,326"/>
  <p:tag name="LATEXADDIN" val="\documentclass{article}\pagestyle{empty}&#10;\usepackage{amsmath}&#10;\usepackage{amsfonts}&#10;\usepackage{amssymb}&#10;\begin{document}&#10;\begin{minipage}{9.6 cm}&#10;{\sffamily{&#10;Practical problems in business, economics, and the physical and life sciences are often&#10;too complicated to be precisely described by simple formulas, and one of our basic&#10;goals is to develop mathematical methods for dealing with such problems.\\[1mm]&#10;Toward this end, we shall use a procedure called {\bf{mathematical modeling}}:&#10;\begin{description}&#10;\item[Stage 1 (Formulation):] Given a real-world situation (e.g., a trade&#10;deficit, the AIDS epidemic, global weather patterns), we make enough simplifying&#10;assumptions to allow a mathematical formulation. This may require gathering&#10;and analyzing data and using knowledge from a variety of different areas to&#10;identify key variables and establish equations relating those variables. This formulation&#10;is called a {\bf{mathematical model}}.&#10;\end{description}&#10;}}&#10;\end{minipage}&#10;\end{document}"/>
  <p:tag name="IGUANATEXSIZE" val="20"/>
  <p:tag name="IGUANATEXCURSOR" val="40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7,244"/>
  <p:tag name="ORIGINALWIDTH" val="3391,076"/>
  <p:tag name="LATEXADDIN" val="\documentclass{article}\pagestyle{empty}&#10;\usepackage{amsmath}&#10;\usepackage{amsfonts}&#10;\usepackage{amssymb}&#10;\begin{document}&#10;\begin{minipage}{9.6 cm}&#10;{\sffamily{&#10;\begin{description}&#10;\item[Stage 2 (Analysis of the Model):] We use mathematical methods to analyze or 'solve'&#10;the mathematical model. Calculus will be the primary tool of analysis in this text,&#10;but in practice, a variety of tools, such as algebra, statistics, numerical analysis,&#10;and computer methods may be brought to bear on a particular model.&#10;\item[Stage 3 (Interpretation):] After the mathematical model has been analyzed, any conclusions&#10;that may be drawn from the analysis are applied to the original realworld&#10;problem, both to gauge the accuracy of the model and to make predictions.\\[1mm]&#10;For instance, analysis of a model of a particular business may predict that profit&#10;will be maximized by producing $200$ units of a certain commodity.&#10;\end{description}&#10;}}&#10;\end{minipage}&#10;\end{document}"/>
  <p:tag name="IGUANATEXSIZE" val="20"/>
  <p:tag name="IGUANATEXCURSOR" val="7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1,991"/>
  <p:tag name="ORIGINALWIDTH" val="3360,33"/>
  <p:tag name="LATEXADDIN" val="\documentclass{article}\pagestyle{empty}&#10;\usepackage{amsmath}&#10;\usepackage{amsfonts}&#10;\usepackage{amssymb}&#10;\begin{document}&#10;\begin{minipage}{9.5 cm}&#10;{\sffamily{&#10;\begin{description}&#10;\item[Stage 4 (Testing and Adjustment):] In this final stage, the model is tested by gathering&#10;new data to check the accuracy of any predictions inferred from the analysis.&#10;If the predictions are not confirmed by the new evidence, the assumptions of&#10;the model are adjusted and the modeling process is repeated.\\[1mm]&#10;Referring to the&#10;business example described in stage 3, it may be found that profit begins to wane&#10;at a production level significantly less than $200$ units, which would indicate that&#10;the model requires modification.&#10;\end{description}&#10;In a good model, the real-world problem is idealized just enough to allow mathematical&#10;analysis but not so much that the essence of the underlying situation is compromised.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51,444"/>
  <p:tag name="LATEXADDIN" val="\documentclass{article}\pagestyle{empty}&#10;\usepackage{amsmath}&#10;\usepackage{amsfonts}&#10;\usepackage{amssymb}&#10;\begin{document}&#10;\begin{minipage}{12.6 cm}&#10;{\sffamily{&#10;In constructing mathematical models, it is often important to consider proportionality&#10;relationships. Three important kinds of proportionality are defined as follows:}}&#10;\end{minipage}&#10;\end{document}"/>
  <p:tag name="IGUANATEXSIZE" val="20"/>
  <p:tag name="IGUANATEXCURSOR" val="3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3,12"/>
  <p:tag name="ORIGINALWIDTH" val="3859,768"/>
  <p:tag name="LATEXADDIN" val="\documentclass{article}\pagestyle{empty}&#10;\usepackage{amsmath}&#10;\usepackage{amsfonts}&#10;\usepackage{amssymb}&#10;\begin{document}&#10;\begin{minipage}{12.6 cm}&#10;{\sffamily{&#10;{\bf{Proportionality:}}\\[1mm]&#10;The quantity $Q$ is said to be:&#10;\begin{itemize}&#10;\item {\bf{directly proportional}} to $x$ if $Q=kx$ for some constant $k$.&#10;\item {\bf{indirectly proportional}} to $x$ if $Q=\frac{k}{x}$ for some constant $k$.&#10;\item {\bf{jointly proportional}} to $x$ and $y$ if $Q=kxy$ for some constant $k$.&#10;\end{itemize}&#10;}}&#10;\end{minipage}&#10;\end{document}"/>
  <p:tag name="IGUANATEXSIZE" val="20"/>
  <p:tag name="IGUANATEXCURSOR" val="4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7,48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Modeling with Proportionality)}}\\[1mm]&#10;When environmental factors impose an upper bound on its size, population grows at&#10;a rate that is jointly proportional to its current size and the difference between its current&#10;size and the upper bound. Express the rate of population growth as a function of&#10;the size of the population.&#10;&#10;{\bf{Solution:}}\\[1mm]&#10;Let $p$ denote the size of the population, $R(p)$ the corresponding rate of population&#10;growth, and $b$ the upper bound placed on the population by the environment. Then&#10;$$&#10;\text{difference between population and bound} \, \, = \, \, b - p&#10;$$&#10;and so&#10;$$&#10;R(p) \, \, = \, \, k p (b-p)&#10;$$&#10;where $k$ is the constant of proportionality.&#10;}}&#10;\end{minipage}&#10;\end{document}"/>
  <p:tag name="IGUANATEXSIZE" val="20"/>
  <p:tag name="IGUANATEXCURSOR" val="8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67,979"/>
  <p:tag name="ORIGINALWIDTH" val="2979,378"/>
  <p:tag name="LATEXADDIN" val="\documentclass{article}\pagestyle{empty}&#10;\usepackage{amsmath}&#10;\usepackage{amsfonts}&#10;\usepackage{amssymb}&#10;\begin{document}&#10;\begin{minipage}{8.4 cm}&#10;{\sffamily{&#10;Recall, the {\bf{demand function}} $D(x)$ for a commodity relates the&#10;number of units $x$ that are produced to the unit price $p=D(x)$ at which all $x$ units&#10;are demanded (sold) in the marketplace.\\[1mm]&#10;Similarly, the {\bf{supply function}} $S(x)$ gives the&#10;corresponding price $p=S(x)$ at which producers are willing to supply $x$ units to the&#10;marketplace.\\[1mm]&#10;Usually, as the price of a commodity increases, more units of the commodity&#10;will be supplied and fewer will be demanded. Likewise, as the production&#10;level $x$ increases, the supply price $p=S(x)$ also increases but the demand price&#10;$p=D(x)$ decreases.\\[1mm] This means that a typical supply curve is rising, while a typical&#10;demand curve is falling.}}&#10;\end{minipage}&#10;\end{document}"/>
  <p:tag name="IGUANATEXSIZE" val="20"/>
  <p:tag name="IGUANATEXCURSOR" val="7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6,464"/>
  <p:tag name="ORIGINALWIDTH" val="2970,379"/>
  <p:tag name="LATEXADDIN" val="\documentclass{article}\pagestyle{empty}&#10;\usepackage{amsmath}&#10;\usepackage{amsfonts}&#10;\usepackage{amssymb}&#10;\begin{document}&#10;\begin{minipage}{8.4 cm}&#10;{\sffamily{&#10;The {\bf{law of supply and demand}} says that in a competitive market environment,&#10;supply tends to equal demand, and when this occurs, the market is said to be in&#10;equilibrium.\\[1mm]&#10;Thus, market equilibrium occurs precisely at the production level $x_e$,&#10;where $S(x_e)=D(x_e)$.\\[1mm]&#10;The corresponding unit price pe is called the equilibrium&#10;price; that is,\\[-4mm]&#10;$$&#10;p_e \, \, = \, \, D(x_e) \, \, = \, \, S(x_e) \, .&#10;$$&#10;When the market is not in equilibrium, it has\\[-6mm]&#10;\begin{itemize}&#10;\item a {\bf{shortage}} when demand exceeds supply, i.e. $D(x) &gt; S(x)$ and\\[-6mm]&#10;\item a {\bf{surplus}} when supply exceeds demand, i.e. $S(x) &gt; D(x)$.&#10;\end{itemize}&#10;}}&#10;\end{minipage}&#10;\end{document}"/>
  <p:tag name="IGUANATEXSIZE" val="20"/>
  <p:tag name="IGUANATEXCURSOR" val="7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8,538"/>
  <p:tag name="ORIGINALWIDTH" val="4455,193"/>
  <p:tag name="LATEXADDIN" val="\documentclass{article}\pagestyle{empty}&#10;\usepackage{amsmath}&#10;\usepackage{amsfonts}&#10;\usepackage{amssymb}&#10;\begin{document}&#10;\begin{minipage}{12.6 cm}&#10;{\sffamily{&#10;{\bf{Example: (Modeling Market Equilibrium)}}\\[1mm]&#10;Market research indicates that manufacturers will supply $x$ units of a particular&#10;commodity to the marketplace when the price is $p = S(x)$ per unit and&#10;that the same number of units will be demanded (bought) by consumers when the&#10;price is $p = D(x)$ per unit, where the supply and demand functions are&#10;given by&#10;$$&#10;S(x) \, \, = \, \, x^2 + 14 \qquad \text{and} \qquad D(x) \, \, = \, \, 174 - 6x&#10;$$&#10;\begin{itemize}&#10;\item[{\bf{a)}}] At what level of production $x$ and unit price $p$ is market equilibrium&#10;achieved?&#10;\item[{\bf{b)}}] Sketch the supply and demand curves, $p=S(x)$ and $p=D(x)$, in the same coordinate system&#10;and interpret the result.&#10;\end{itemize}&#10;}}&#10;\end{minipage}&#10;\end{document}"/>
  <p:tag name="IGUANATEXSIZE" val="20"/>
  <p:tag name="IGUANATEXCURSOR" val="8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4,987"/>
  <p:tag name="ORIGINALWIDTH" val="4460,443"/>
  <p:tag name="LATEXADDIN" val="\documentclass{article}\pagestyle{empty}&#10;\usepackage{amsmath}&#10;\usepackage{amsfonts}&#10;\usepackage{amssymb}&#10;\begin{document}&#10;\begin{minipage}{12.6 cm}&#10;{\sffamily{&#10;{\bf{Solution:}}\\[1mm]&#10;{\bf{a)}} Market equilibrium occurs when supply matches demand, i.e. $S(x) = D(x)$ or\\[-2mm]&#10;$$&#10;x^2 + 14 \, \, = \, \, 174 - 6x \qquad \Longrightarrow \qquad x^2 + 6x - 160 \, \, = \, \, 0 \, .&#10;$$&#10;Next, the quadratic fomula gives\\[-2mm]&#10;$$&#10;x_{1/2} \, \, = \, \, \frac{-6 \pm \sqrt{36 + 640}}{2} \, \, = \, \, \frac{-6 \pm 26}{2} \, \, = \, \left\{ \begin{array}{c}&#10;10 \\[1mm] -16&#10;\end{array} \right.&#10;$$&#10;Since only positive values of the production level $x$ are meaningful, we reject&#10;$x=-16$ and conclude that equilibrium occurs when $x_e=10$.\\[1mm]&#10;The corresponding equilibrium price can be obtained by substituting $x=10$ into either the supply function&#10;or the demand function. Thus,\\[-2mm]&#10;$$&#10;p_e \, \, = \, \, D(10) \, \, = \, \, 174 - 6 \cdot 10 \, \, = \, \, 114 \, .&#10;$$&#10;}}&#10;\end{minipage}&#10;\end{document}"/>
  <p:tag name="IGUANATEXSIZE" val="20"/>
  <p:tag name="IGUANATEXCURSOR" val="9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1,076"/>
  <p:tag name="ORIGINALWIDTH" val="2972,629"/>
  <p:tag name="LATEXADDIN" val="\documentclass{article}\pagestyle{empty}&#10;\usepackage{amsmath}&#10;\usepackage{amsfonts}&#10;\usepackage{amssymb}&#10;\begin{document}&#10;\begin{minipage}{8.4 cm}&#10;{\sffamily{&#10;{\bf{b)}} The supply curve is a parabola and the demand curve is a line, as shown in the&#10;figure.\\[1mm]&#10;Notice that no units are supplied to the market until the price reaches&#10;$14$ per unit and that $29$ units are demanded when the price is $0$.\\[1mm]&#10;For $0 \leq x &lt; 10$, there is a market shortage since the supply curve is below the demand curve. The&#10;supply curve crosses the demand curve at the equilibrium point $(10, 114)$, and&#10;for $10 &lt; x \leq 29$, there is a market surplus.}}&#10;\end{minipage}&#10;\end{document}"/>
  <p:tag name="IGUANATEXSIZE" val="20"/>
  <p:tag name="IGUANATEXCURSOR" val="6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2,471"/>
  <p:tag name="ORIGINALWIDTH" val="3397,076"/>
  <p:tag name="LATEXADDIN" val="\documentclass{article}\pagestyle{empty}&#10;\usepackage{amsmath}&#10;\usepackage{amsfonts}&#10;\usepackage{amssymb}&#10;\begin{document}&#10;\begin{minipage}{9.6 cm}&#10;{\sffamily{&#10;Intersections of graphs arise in business in the context of {\bf{break-even analysis}}.\\[1mm]&#10;Suppose $x$ denotes the number of units manufactured and sold, and let $C(x)$ and $R(x)$ be&#10;the corresponding total cost and total revenue, respectively.\\[1mm]&#10;A pair of cost and revenue curves is&#10;sketched in the figure.\\[1mm]&#10;Because of fixed overhead costs, the total cost curve is initially higher than the&#10;total revenue curve.\\[1mm]&#10;Hence, at low levels of production, the manufacturer suffers a&#10;loss. At higher levels of production, however, the total revenue curve is the higher one&#10;and the manufacturer realizes a profit.\\[1mm]&#10;The point at which the two curves cross is&#10;called the {\bf{break-even point}}, because when total revenue equals total cost, the manufacturer&#10;breaks even, experiencing neither a profit nor a loss.&#10;}}&#10;\end{minipage}&#10;\end{document}"/>
  <p:tag name="IGUANATEXSIZE" val="20"/>
  <p:tag name="IGUANATEXCURSOR" val="4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4,293"/>
  <p:tag name="ORIGINALWIDTH" val="4457,443"/>
  <p:tag name="LATEXADDIN" val="\documentclass{article}\pagestyle{empty}&#10;\usepackage{amsmath}&#10;\usepackage{amsfonts}&#10;\usepackage{amssymb}&#10;\begin{document}&#10;\begin{minipage}{12.6 cm}&#10;{\sffamily{&#10;{\bf{Example: (Break-Even Analysis)}}\\[1mm]&#10;Gepetto's Furniture can sell a luxury reclining chair for $p = 1500 - 3x$ per&#10;unit when $x$ units (chairs) are produced and sold, and the total cost of production consists&#10;of a fixed overhead of $66 500$ plus $20$ per unit. Plant capacity limits production&#10;to no more than $300$ units.&#10;\begin{itemize}&#10;\item[{\bf{a)}}] How many chairs must be sold to break even? At what unit price should the&#10;chairs be sold  to break even?&#10;\item[{\bf{b)}}] What is Gepetto’s profit or loss if $35$ chairs are sold?&#10;\item[{\bf{c)}}] How many chairs must be sold for Gepetto to realize a profit of $120 000$?&#10;\end{itemize}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9,464"/>
  <p:tag name="ORIGINALWIDTH" val="3394,826"/>
  <p:tag name="LATEXADDIN" val="\documentclass{article}\pagestyle{empty}&#10;\usepackage{amsmath}&#10;\usepackage{amsfonts}&#10;\usepackage{amssymb}&#10;\begin{document}&#10;\begin{minipage}{9.6 cm}&#10;{\sffamily{&#10;{\bf{Solution:}}\\[1mm]&#10;{\bf{a)}} The demand function is $p(x) = 1500-3x$, the revenue realized from selling&#10;$x$ chairs is $R(x)=x(1500-3x)$. The total cost is\\[-3mm]&#10;$$&#10;C(x) \, \, = \, \, \underbrace{\, \, 66 500 \, \,}_{\text{overhead}} + \underbrace{\quad 20x \quad}_{\text{variable cost}}&#10;$$&#10;so Gepetto breaks even when\\[-3mm]&#10;$$&#10;x (1500 - 3x) \, \, = \, \, 66500 + 20 x&#10;$$&#10;or, equivalently,\\[-4mm]&#10;$$&#10;-3x^2 + 1480 x - 66500 \, \, = \, \, 0 \, .&#10;$$&#10;Applying the quadratic formula, we find that this equation is satisfied when\\[-3mm]&#10;$$&#10;x_{1/2} \, \, = \, \, \frac{-1480 \pm \sqrt{1480^2+12\cdot66500}}{-6} \, \, \approx \, \left\{ \begin{array}{c}&#10;50 \\&#10;443.33&#10;\end{array} \right.&#10;$$&#10;}}&#10;\end{minipage}&#10;\end{document}"/>
  <p:tag name="IGUANATEXSIZE" val="20"/>
  <p:tag name="IGUANATEXCURSOR" val="8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8,238"/>
  <p:tag name="ORIGINALWIDTH" val="3394,826"/>
  <p:tag name="LATEXADDIN" val="\documentclass{article}\pagestyle{empty}&#10;\usepackage{amsmath}&#10;\usepackage{amsfonts}&#10;\usepackage{amssymb}&#10;\begin{document}&#10;\begin{minipage}{9.6 cm}&#10;{\sffamily{&#10;So Gepetto breaks even when $50$ units are sold and again when about $443$ units are&#10;sold.\\[1mm]&#10;Since plant capacity requires $0 \leq x \leq 300$, the break-even point occurs when&#10;$50$ units are produced and sold (see the figure.)\\[1mm]&#10;The corresponding unit price is\\[-2mm]&#10;$$&#10;p(50) \, \, = \, \, 1500 - 3 \cdot 50 \, \, = \, \, 1350 \, .&#10;$$&#10;&#10;\vspace{0.5cm}&#10;{\bf{b)}} The profit $P(x)$ is revenue minus cost; that is,\\[-2mm]&#10;$$&#10;P(x) \, \, = \, \, R(x) - C(x) \, \, = \, \, -3x^2 + 1480 x - 66500 \, .&#10;$$&#10;The profit when $35$ units are sold is\\[-2mm]&#10;$$&#10;P(35) \, \, = \, \, -3 \cdot 35^2 + 1480 \cdot 35 - 66500 \, \, = \, \, -18375&#10;$$&#10;}}&#10;\end{minipage}&#10;\end{document}"/>
  <p:tag name="IGUANATEXSIZE" val="20"/>
  <p:tag name="IGUANATEXCURSOR" val="5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4,488"/>
  <p:tag name="ORIGINALWIDTH" val="4458,943"/>
  <p:tag name="LATEXADDIN" val="\documentclass{article}\pagestyle{empty}&#10;\usepackage{amsmath}&#10;\usepackage{amsfonts}&#10;\usepackage{amssymb}&#10;\begin{document}&#10;\begin{minipage}{12.6 cm}&#10;{\sffamily{&#10;The minus sign indicates a negative profit, which should be expected since&#10;$x=35$ is less than the break-even level of $50$ units. It follows that if $35$ units&#10;are sold, Gepetto will lose $18375$.&#10;&#10;\vspace{0.3cm}&#10;{\bf{c)}} To determine the number of units that must be sold to generate a profit of&#10;$120000$, we set the formula for the profit $P(x)$ equal to $120000$ and solve for $x$.&#10;We get\\[-2mm]&#10;$$&#10;-3x^2 + 1480x - 66500 \, \, = \, \, 120000&#10;$$&#10;or&#10;$$&#10;-3x^2 + 1480x - 186500 \, \, = \, \, 0&#10;$$&#10;which has no real solution since the discriminant\\[-2mm]&#10;$$&#10;1480^2 - 4 \cdot (-3) \cdot (-186500) \, \, = \, \, -47600&#10;$$&#10;is negative. Thus, it is impossible for Gepetto to achieve a profit of $120000$.&#10;}}&#10;\end{minipage}&#10;\end{document}"/>
  <p:tag name="IGUANATEXSIZE" val="20"/>
  <p:tag name="IGUANATEXCURSOR" val="6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6,986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Comparatve Cost Analysis)}}\\[1mm]&#10;At Munich international airport one car rental agency charges $25$ EUR plus $60$ cents per km. A second agency&#10;charges $30$ EUR plus $50$ cents per km. Which agency offers the better deal?&#10;&#10;\vspace{0.2cm}&#10;{\bf{Solution:}}\\[1mm]&#10;The answer depends on the number of kilometers the car is driven. For short trips, the first&#10;agency charges less than the second, but for long trips, the second agency charges&#10;less. Break-even analysis can be used to find the number of miles for which the two&#10;agencies charge the same.\\[1mm]&#10;Suppose a car is to be driven $x$ km. Then the first agency will charge&#10;$C_1(x)=25+0.6x$ EUR and the second will charge $C_2(x)=30+0.5x$ EUR.&#10;If we set these expressions equal to one another and solve, we get\\[-3mm]&#10;$$&#10;25 + 0.6x \, \, = \, \, 30 + 0.5 x \qquad \Longrightarrow \qquad x \, \, = \, \, 50 \, .&#10;$$&#10;}}&#10;\end{minipage}&#10;\end{document}"/>
  <p:tag name="IGUANATEXSIZE" val="20"/>
  <p:tag name="IGUANATEXCURSOR" val="7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6,9254"/>
  <p:tag name="ORIGINALWIDTH" val="4449,194"/>
  <p:tag name="LATEXADDIN" val="\documentclass{article}\pagestyle{empty}&#10;\usepackage{amsmath}&#10;\usepackage{amsfonts}&#10;\usepackage{amssymb}&#10;\begin{document}&#10;\begin{minipage}{12.6 cm}&#10;{\sffamily{&#10;This shows that the two agencies charge the same amount if the car is driven&#10;$50$ km. For shorter distances, the first agency offers the better deal, and for longer&#10;distances, the second agency is better.\\[1mm]&#10;The situation is illustrated in the figure.&#10;}}&#10;\end{minipage}&#10;\end{document}"/>
  <p:tag name="IGUANATEXSIZE" val="20"/>
  <p:tag name="IGUANATEXCURSOR" val="3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Office PowerPoint</Application>
  <PresentationFormat>Bildschirmpräsentation (16:9)</PresentationFormat>
  <Paragraphs>71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Calibri</vt:lpstr>
      <vt:lpstr>Larissa-Design</vt:lpstr>
      <vt:lpstr>Calculus I for MGMT – Functions &amp; Graphs Functional Models</vt:lpstr>
      <vt:lpstr>Mathematical modeling covers the process of solving a real-world situation by means of mathematical methods (1/ 3)</vt:lpstr>
      <vt:lpstr>Mathematical modeling covers the process of solving a real-world situation by means of mathematical methods (2/ 3)</vt:lpstr>
      <vt:lpstr>Mathematical modeling covers the process of solving a real-world situation by means of mathematical methods (3/ 3)</vt:lpstr>
      <vt:lpstr>Two varying quantities are said to be in a relation of proportionality if their product or ratio yields a constant</vt:lpstr>
      <vt:lpstr>Example: Modeling with Proportionality</vt:lpstr>
      <vt:lpstr>Market equilibrium: in a competitive market environment, supply tends to equal demand (1/ 2)</vt:lpstr>
      <vt:lpstr>Market equilibrium: in a competitive market environment, supply tends to equal demand (2/ 2)</vt:lpstr>
      <vt:lpstr>Example: Modeling market equilibrium</vt:lpstr>
      <vt:lpstr>Example: Modeling market equilibrium</vt:lpstr>
      <vt:lpstr>Example: Modeling market equilibrium</vt:lpstr>
      <vt:lpstr>Break-even analysis: revenue (over) compensates costs</vt:lpstr>
      <vt:lpstr>Example: Break-Even analysis</vt:lpstr>
      <vt:lpstr>Example: Break-Even analysis</vt:lpstr>
      <vt:lpstr>Example: Break-Even analysis</vt:lpstr>
      <vt:lpstr>Example: Break-Even analysis</vt:lpstr>
      <vt:lpstr>Example: Comparative cost analysis</vt:lpstr>
      <vt:lpstr>Example: Comparative cost analysis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206</cp:revision>
  <dcterms:created xsi:type="dcterms:W3CDTF">2020-04-04T18:50:50Z</dcterms:created>
  <dcterms:modified xsi:type="dcterms:W3CDTF">2022-07-16T15:57:45Z</dcterms:modified>
</cp:coreProperties>
</file>