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1" r:id="rId2"/>
    <p:sldId id="357" r:id="rId3"/>
    <p:sldId id="349" r:id="rId4"/>
    <p:sldId id="361" r:id="rId5"/>
    <p:sldId id="350" r:id="rId6"/>
    <p:sldId id="363" r:id="rId7"/>
    <p:sldId id="362" r:id="rId8"/>
    <p:sldId id="364" r:id="rId9"/>
    <p:sldId id="366" r:id="rId10"/>
    <p:sldId id="351" r:id="rId11"/>
    <p:sldId id="367" r:id="rId12"/>
    <p:sldId id="368" r:id="rId13"/>
    <p:sldId id="365" r:id="rId14"/>
    <p:sldId id="358" r:id="rId15"/>
    <p:sldId id="370" r:id="rId16"/>
    <p:sldId id="371" r:id="rId17"/>
    <p:sldId id="372" r:id="rId18"/>
    <p:sldId id="373" r:id="rId19"/>
    <p:sldId id="369" r:id="rId20"/>
    <p:sldId id="352" r:id="rId21"/>
    <p:sldId id="314" r:id="rId2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017" autoAdjust="0"/>
    <p:restoredTop sz="97356" autoAdjust="0"/>
  </p:normalViewPr>
  <p:slideViewPr>
    <p:cSldViewPr>
      <p:cViewPr varScale="1">
        <p:scale>
          <a:sx n="150" d="100"/>
          <a:sy n="150" d="100"/>
        </p:scale>
        <p:origin x="-436" y="-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94CF-C817-48EC-B3D8-4344773BA9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0.xml"/><Relationship Id="rId7" Type="http://schemas.openxmlformats.org/officeDocument/2006/relationships/image" Target="../media/image26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Derivatives &amp; Techniques of Differentiation</a:t>
            </a:r>
            <a:br>
              <a:rPr lang="en-US" dirty="0" smtClean="0"/>
            </a:br>
            <a:r>
              <a:rPr lang="en-US" dirty="0" smtClean="0"/>
              <a:t>The Derivative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The Derivative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Derivatives &amp; Techniques</a:t>
            </a:r>
          </a:p>
          <a:p>
            <a:pPr algn="ctr"/>
            <a:r>
              <a:rPr lang="en-US" sz="1000" dirty="0" smtClean="0"/>
              <a:t>of Differentiation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Introductory Techniques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 derivative to find the slope of a tangent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89"/>
            <a:ext cx="2160240" cy="271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6"/>
            <a:ext cx="5328544" cy="36947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 derivative to find the slope of a tangent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89"/>
            <a:ext cx="2160240" cy="271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6"/>
            <a:ext cx="5329412" cy="26293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Studying a Rate of Change in Profit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61876" cy="374648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Studying a Rate of Change in Profit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90"/>
            <a:ext cx="289284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3" y="1203596"/>
            <a:ext cx="5332362" cy="356671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4" cstate="print"/>
          <a:srcRect r="86246" b="83333"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sign of a derivative indicates if the graph of a function is increasing or decreasing at the corresponding point</a:t>
            </a:r>
            <a:endParaRPr lang="en-US" dirty="0"/>
          </a:p>
        </p:txBody>
      </p:sp>
      <p:pic>
        <p:nvPicPr>
          <p:cNvPr id="5122" name="Picture 2 2"/>
          <p:cNvPicPr>
            <a:picLocks noChangeAspect="1" noChangeArrowheads="1"/>
          </p:cNvPicPr>
          <p:nvPr/>
        </p:nvPicPr>
        <p:blipFill>
          <a:blip r:embed="rId4" cstate="print"/>
          <a:srcRect r="57680"/>
          <a:stretch>
            <a:fillRect/>
          </a:stretch>
        </p:blipFill>
        <p:spPr bwMode="auto">
          <a:xfrm>
            <a:off x="251521" y="1131591"/>
            <a:ext cx="2880319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4" cstate="print"/>
          <a:srcRect l="58190"/>
          <a:stretch>
            <a:fillRect/>
          </a:stretch>
        </p:blipFill>
        <p:spPr bwMode="auto">
          <a:xfrm>
            <a:off x="286194" y="3147815"/>
            <a:ext cx="2845646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1944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6" y="1203595"/>
            <a:ext cx="5333088" cy="1806222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3419872" y="3219822"/>
            <a:ext cx="5472608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6" y="3291827"/>
            <a:ext cx="4522123" cy="16153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Leibniz notation is an alternative way of writing derivatives and will be handy for denoting higher-order derivatives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6596698" cy="35731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slope and rate of change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45350" cy="372609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slope and rate of change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0"/>
            <a:ext cx="7052639" cy="37545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slope and rate of change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2241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0"/>
            <a:ext cx="4537849" cy="964400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3291830"/>
            <a:ext cx="7200800" cy="151216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3363825"/>
            <a:ext cx="7043905" cy="13504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differentiable function is continuous at all points at which it is differentiable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72819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6"/>
            <a:ext cx="7035392" cy="1594645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3003798"/>
            <a:ext cx="7200800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3075795"/>
            <a:ext cx="6652429" cy="5302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4" cstate="print"/>
          <a:srcRect l="92309" b="66667"/>
          <a:stretch>
            <a:fillRect/>
          </a:stretch>
        </p:blipFill>
        <p:spPr bwMode="auto">
          <a:xfrm>
            <a:off x="251520" y="1131590"/>
            <a:ext cx="23762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Calculus is the mathematics of change, and the primary tool for studying change is a procedure called differentiation</a:t>
            </a:r>
            <a:endParaRPr lang="en-US" dirty="0"/>
          </a:p>
        </p:txBody>
      </p:sp>
      <p:pic>
        <p:nvPicPr>
          <p:cNvPr id="1026" name="Picture 2 2"/>
          <p:cNvPicPr>
            <a:picLocks noChangeAspect="1" noChangeArrowheads="1"/>
          </p:cNvPicPr>
          <p:nvPr/>
        </p:nvPicPr>
        <p:blipFill>
          <a:blip r:embed="rId4" cstate="print"/>
          <a:srcRect r="62963"/>
          <a:stretch>
            <a:fillRect/>
          </a:stretch>
        </p:blipFill>
        <p:spPr bwMode="auto">
          <a:xfrm>
            <a:off x="452451" y="1131591"/>
            <a:ext cx="19397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4" cstate="print"/>
          <a:srcRect l="55186"/>
          <a:stretch>
            <a:fillRect/>
          </a:stretch>
        </p:blipFill>
        <p:spPr bwMode="auto">
          <a:xfrm>
            <a:off x="251520" y="3075806"/>
            <a:ext cx="234700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80" y="1203596"/>
            <a:ext cx="5315123" cy="962119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3419872" y="2355726"/>
            <a:ext cx="5472608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80" y="2427731"/>
            <a:ext cx="5328032" cy="218531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 1"/>
          <p:cNvPicPr>
            <a:picLocks noChangeAspect="1" noChangeArrowheads="1"/>
          </p:cNvPicPr>
          <p:nvPr/>
        </p:nvPicPr>
        <p:blipFill>
          <a:blip r:embed="rId3" cstate="print"/>
          <a:srcRect l="42448"/>
          <a:stretch>
            <a:fillRect/>
          </a:stretch>
        </p:blipFill>
        <p:spPr bwMode="auto">
          <a:xfrm>
            <a:off x="1395228" y="1131590"/>
            <a:ext cx="1952636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Though, continuity is not enough to ensure differentiability – there are functions that are continuous at a point but not differentiable there</a:t>
            </a:r>
            <a:endParaRPr lang="en-US" dirty="0"/>
          </a:p>
        </p:txBody>
      </p:sp>
      <p:pic>
        <p:nvPicPr>
          <p:cNvPr id="6146" name="Picture 2 2"/>
          <p:cNvPicPr>
            <a:picLocks noChangeAspect="1" noChangeArrowheads="1"/>
          </p:cNvPicPr>
          <p:nvPr/>
        </p:nvPicPr>
        <p:blipFill>
          <a:blip r:embed="rId3" cstate="print"/>
          <a:srcRect r="57552"/>
          <a:stretch>
            <a:fillRect/>
          </a:stretch>
        </p:blipFill>
        <p:spPr bwMode="auto">
          <a:xfrm>
            <a:off x="251520" y="1131590"/>
            <a:ext cx="1440160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6"/>
            <a:ext cx="5341205" cy="37021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Estimating rates of change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49656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347864" y="1131590"/>
            <a:ext cx="2016224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23762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80" y="1203595"/>
            <a:ext cx="5311259" cy="1719632"/>
          </a:xfrm>
          <a:prstGeom prst="rect">
            <a:avLst/>
          </a:prstGeom>
          <a:noFill/>
          <a:ln/>
          <a:effectLst/>
        </p:spPr>
      </p:pic>
      <p:sp>
        <p:nvSpPr>
          <p:cNvPr id="8" name="Textfeld 7"/>
          <p:cNvSpPr txBox="1"/>
          <p:nvPr/>
        </p:nvSpPr>
        <p:spPr>
          <a:xfrm>
            <a:off x="5292080" y="4481413"/>
            <a:ext cx="3600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b="1" dirty="0" smtClean="0"/>
              <a:t>Inflation as a function of unemployment</a:t>
            </a:r>
          </a:p>
          <a:p>
            <a:r>
              <a:rPr lang="en-US" sz="800" i="1" dirty="0" smtClean="0"/>
              <a:t>Source: Adapted from Robert Eisner, The Misunderstood Economy: What Counts and How to Count It, </a:t>
            </a:r>
            <a:r>
              <a:rPr lang="en-US" sz="800" dirty="0" smtClean="0"/>
              <a:t>Boston, MA: Harvard Business School Press, 1994, p. 173.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Estimating rates of change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49656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347864" y="1131590"/>
            <a:ext cx="2016224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23762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4"/>
            <a:ext cx="5314624" cy="2166582"/>
          </a:xfrm>
          <a:prstGeom prst="rect">
            <a:avLst/>
          </a:prstGeom>
          <a:noFill/>
          <a:ln/>
          <a:effectLst/>
        </p:spPr>
      </p:pic>
      <p:sp>
        <p:nvSpPr>
          <p:cNvPr id="8" name="Textfeld 7"/>
          <p:cNvSpPr txBox="1"/>
          <p:nvPr/>
        </p:nvSpPr>
        <p:spPr>
          <a:xfrm>
            <a:off x="5292080" y="4481413"/>
            <a:ext cx="3600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b="1" dirty="0" smtClean="0"/>
              <a:t>Inflation as a function of unemployment</a:t>
            </a:r>
          </a:p>
          <a:p>
            <a:r>
              <a:rPr lang="en-US" sz="800" i="1" dirty="0" smtClean="0"/>
              <a:t>Source: Adapted from Robert Eisner, The Misunderstood Economy: What Counts and How to Count It, </a:t>
            </a:r>
            <a:r>
              <a:rPr lang="en-US" sz="800" dirty="0" smtClean="0"/>
              <a:t>Boston, MA: Harvard Business School Press, 1994, p. 173.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29032" r="51613" b="85163"/>
          <a:stretch>
            <a:fillRect/>
          </a:stretch>
        </p:blipFill>
        <p:spPr bwMode="auto">
          <a:xfrm>
            <a:off x="251520" y="1131590"/>
            <a:ext cx="21716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 2"/>
          <p:cNvPicPr>
            <a:picLocks noChangeAspect="1" noChangeArrowheads="1"/>
          </p:cNvPicPr>
          <p:nvPr/>
        </p:nvPicPr>
        <p:blipFill>
          <a:blip r:embed="rId3" cstate="print"/>
          <a:srcRect r="51613"/>
          <a:stretch>
            <a:fillRect/>
          </a:stretch>
        </p:blipFill>
        <p:spPr bwMode="auto">
          <a:xfrm>
            <a:off x="251520" y="1131591"/>
            <a:ext cx="2160240" cy="194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difference quotient (average rate of change) gives the slope of a secant line …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5" y="1203597"/>
            <a:ext cx="5334936" cy="33843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29032" r="51613" b="85163"/>
          <a:stretch>
            <a:fillRect/>
          </a:stretch>
        </p:blipFill>
        <p:spPr bwMode="auto">
          <a:xfrm>
            <a:off x="251520" y="1131590"/>
            <a:ext cx="21716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 2"/>
          <p:cNvPicPr>
            <a:picLocks noChangeAspect="1" noChangeArrowheads="1"/>
          </p:cNvPicPr>
          <p:nvPr/>
        </p:nvPicPr>
        <p:blipFill>
          <a:blip r:embed="rId3" cstate="print"/>
          <a:srcRect r="51613"/>
          <a:stretch>
            <a:fillRect/>
          </a:stretch>
        </p:blipFill>
        <p:spPr bwMode="auto">
          <a:xfrm>
            <a:off x="251520" y="1131591"/>
            <a:ext cx="2160240" cy="194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3" cstate="print"/>
          <a:srcRect l="51515"/>
          <a:stretch>
            <a:fillRect/>
          </a:stretch>
        </p:blipFill>
        <p:spPr bwMode="auto">
          <a:xfrm>
            <a:off x="251520" y="3075806"/>
            <a:ext cx="2164604" cy="194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its limit – the differential quotient (instantaneous rate of change) – the slope of the corresponding tangent line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80" y="1203595"/>
            <a:ext cx="5327399" cy="22366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derivate of a function at a point is given by the corresponding differential quotient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2974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7041582" cy="2148569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3579862"/>
            <a:ext cx="7200800" cy="144016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651860"/>
            <a:ext cx="7045924" cy="13100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derivative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6585617" cy="374017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summarize our observations about rates of change and slope in terms of the derivative notation 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1" y="1203587"/>
            <a:ext cx="7025299" cy="415429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851670"/>
            <a:ext cx="720080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1" y="1923667"/>
            <a:ext cx="6238937" cy="927535"/>
          </a:xfrm>
          <a:prstGeom prst="rect">
            <a:avLst/>
          </a:prstGeom>
          <a:noFill/>
          <a:ln/>
          <a:effectLst/>
        </p:spPr>
      </p:pic>
      <p:sp>
        <p:nvSpPr>
          <p:cNvPr id="12" name="Rechteck 11"/>
          <p:cNvSpPr/>
          <p:nvPr/>
        </p:nvSpPr>
        <p:spPr>
          <a:xfrm>
            <a:off x="1691680" y="3075806"/>
            <a:ext cx="7200800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763690" y="3147803"/>
            <a:ext cx="7042686" cy="7952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6,9254"/>
  <p:tag name="ORIGINALWIDTH" val="3396,326"/>
  <p:tag name="LATEXADDIN" val="\documentclass{article}\pagestyle{empty}&#10;\usepackage{amsmath}&#10;\usepackage{amsfonts}&#10;\usepackage{amssymb}&#10;\begin{document}&#10;\begin{minipage}{9.6 cm}&#10;{\sffamily{&#10;Calculus is the mathematics of change, and the primary tool for studying change is a&#10;procedure called {\bf{differentiation}}.\\[1mm]&#10;Differentiation is essentially related to the {\bf{tangent problem}} that asks to find&#10;a tangent line at a particular point on a given curve.&#10;}}&#10;\end{minipage}&#10;\end{document}"/>
  <p:tag name="IGUANATEXSIZE" val="20"/>
  <p:tag name="IGUANATEXCURSOR" val="4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5,831"/>
  <p:tag name="ORIGINALWIDTH" val="3404,575"/>
  <p:tag name="LATEXADDIN" val="\documentclass{article}\pagestyle{empty}&#10;\usepackage{amsmath}&#10;\usepackage{amsfonts}&#10;\usepackage{amssymb}&#10;\begin{document}&#10;\begin{minipage}{9.6 cm}&#10;{\sffamily{&#10;A linear function $L(x)=mx + b$ changes at the constant rate $m$ with respect to the independent variable $x$. That is, the rate of change of $L(x)$&#10;is given by the slope or steepness of its graph, the line $y=mx + b$, see figure (a).\\[1mm]&#10;For a function $f(x)$ that is not linear, the rate of change is not constant but varies with&#10;$x$. In particular, when $x=c$, the rate is given by the steepness of the graph of $f(x)$ at&#10;the point $P$ with coordinates $(c, f (c))$, which can be measured by the slope of the tangent&#10;line to the graph at $P$, see figure (b).&#10;}}&#10;\end{minipage}&#10;\end{document}"/>
  <p:tag name="IGUANATEXSIZE" val="20"/>
  <p:tag name="IGUANATEXCURSOR" val="1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7,867"/>
  <p:tag name="ORIGINALWIDTH" val="3395,576"/>
  <p:tag name="LATEXADDIN" val="\documentclass{article}\pagestyle{empty}&#10;\usepackage{amsmath}&#10;\usepackage{amsfonts}&#10;\usepackage{amssymb}&#10;\begin{document}&#10;\begin{minipage}{9.6 cm}&#10;{\sffamily{&#10;{\bf{Example: (Estimating Rates of Change)}}\\[1mm]&#10;The graph shown in the figure gives the relationship between the percentage of unemployment&#10;$U$ and the corresponding percentage of inflation $I$.\\[1mm]&#10;Use the graph to estimate the rate at which $I$ changes with respect to $U$ when the level&#10;of unemployment is $3\%$ and again when it is $10\%$.}}&#10;\end{minipage}&#10;\end{document}"/>
  <p:tag name="IGUANATEXSIZE" val="20"/>
  <p:tag name="IGUANATEXCURSOR" val="5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3,832"/>
  <p:tag name="ORIGINALWIDTH" val="3397,076"/>
  <p:tag name="LATEXADDIN" val="\documentclass{article}\pagestyle{empty}&#10;\usepackage{amsmath}&#10;\usepackage{amsfonts}&#10;\usepackage{amssymb}&#10;\begin{document}&#10;\begin{minipage}{9.6 cm}&#10;{\sffamily{&#10;{\bf{Solution:}} &#10;From the figure, we estimate the slope of the tangent line at the point $(3,14)$, corresponding&#10;to $U=3$, to be approximately $-14$. That is, when unemployment is $3\%$, inflation $I$ is&#10;decreasing at the rate of $14$ percentage points for each percentage point increase in unemployment $U$.\\[1mm]&#10;At the point $(10,-5)$, the slope of the tangent line is approximately $-0.4$, which means that when there is&#10;$10\%$ unemployment, inflation is decreasing at the rate of only $0.4$ percentage point for each percentage&#10;point increase in unemployment.}}&#10;\end{minipage}&#10;\end{document}"/>
  <p:tag name="IGUANATEXSIZE" val="20"/>
  <p:tag name="IGUANATEXCURSOR" val="1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83,99"/>
  <p:tag name="ORIGINALWIDTH" val="3398,575"/>
  <p:tag name="LATEXADDIN" val="\documentclass{article}\pagestyle{empty}&#10;\usepackage{amsmath}&#10;\usepackage{amsfonts}&#10;\usepackage{amssymb}&#10;\begin{document}&#10;\begin{minipage}{9.6 cm}&#10;{\sffamily{&#10;Suppose we wish to find the rate at which the function $f(x)$ is changing with respect to $x$ when $x=c$. We begin by finding the&#10;{\bf{average rate of change}} $\text{rate}_{\text{ave}}$ of $f(x)$ as $x$ varies from $x=c$ to $x=c+h$, which is given by the ratio&#10;\begin{eqnarray*}&#10;\text{rate}_{\text{ave}} &amp; = &amp; \frac{\text{change in $f(x)$}}{\text{change in $x$}} \, \, = \, \, \frac{\Delta f(x)}{\Delta x}&#10;\, \, = \, \, \frac{f(c+h) - f(c)}{(c+h)-c} \\[1mm]&#10;&amp; = &amp;&#10;\frac{f(c+h) - f(c)}{h}&#10;\end{eqnarray*}&#10;As already said, this ratio is called a {\bf{difference quotient}}.\\[1mm]&#10;Moreover, this ratio can be interpreted geometrically as the {\bf{slope of the secant line}} from the&#10;starting point $P(c,f(c))$ to the point $Q(c+h, f(c+h))$, as shown in figure (a).&#10;}}&#10;\end{minipage}&#10;\end{document}"/>
  <p:tag name="IGUANATEXSIZE" val="20"/>
  <p:tag name="IGUANATEXCURSOR" val="4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9,078"/>
  <p:tag name="ORIGINALWIDTH" val="3396,326"/>
  <p:tag name="LATEXADDIN" val="\documentclass{article}\pagestyle{empty}&#10;\usepackage{amsmath}&#10;\usepackage{amsfonts}&#10;\usepackage{amssymb}&#10;\begin{document}&#10;\begin{minipage}{9.6 cm}&#10;{\sffamily{&#10;We then compute the {\bf{instantaneous rate of change}} ${\text{rate}}_{\text{ins}}$ of $f(x)$ at $x=c$ by finding the&#10;limiting value of the average rate (difference quotient) as $h$ tends to $0$; that is,&#10;$$&#10;{\text{rate}}_{\text{ins}} \, \, = \, \, \lim_{h \to 0} {\text{rate}}_{\text{ave}} \, \, = \, \,&#10;\lim_{h \to 0} \frac{f(c+h)-f(c)}{h}&#10;$$&#10;This limit is called {\bf{differential quotient}} and also gives the {\bf{slope of the tangent line}} to the curve $y=f(x)$ at the point&#10;$P(c,f(c))$, as indicated in figure (b).&#10;}}&#10;\end{minipage}&#10;\end{document}"/>
  <p:tag name="IGUANATEXSIZE" val="20"/>
  <p:tag name="IGUANATEXCURSOR" val="3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5,096"/>
  <p:tag name="ORIGINALWIDTH" val="4457,443"/>
  <p:tag name="LATEXADDIN" val="\documentclass{article}\pagestyle{empty}&#10;\usepackage{amsmath}&#10;\usepackage{amsfonts}&#10;\usepackage{amssymb}&#10;\begin{document}&#10;\begin{minipage}{12.6 cm}&#10;{\sffamily{&#10;{\bf{The Derivative of a Function:}}\\[1mm]&#10;The {\bf{derivative}} of the function $f(x)$ with respect to $x$ is the function $f'(x)$ given by&#10;$$&#10;f'(x) \, \, = \, \, \lim_{h \to 0} \frac{f(x+h)-f(x)}{h} \, .&#10;$$&#10;The process of computing the derivative is called&#10;{\bf{differentiation}}, and we say that $f(x)$ is {\bf{differentiable}} at $x=c$ if $f'(c)$&#10;exists; that is, if the limit that defines $f'(x)$ exists when $x=c$.&#10;}}&#10;\end{minipage}&#10;\end{document}"/>
  <p:tag name="IGUANATEXSIZE" val="20"/>
  <p:tag name="IGUANATEXCURSOR" val="288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2,1561"/>
  <p:tag name="ORIGINALWIDTH" val="4460,443"/>
  <p:tag name="LATEXADDIN" val="\documentclass{article}\pagestyle{empty}&#10;\usepackage{amsmath}&#10;\usepackage{amsfonts}&#10;\usepackage{amssymb}&#10;\begin{document}&#10;\begin{minipage}{12.6 cm}&#10;{\sffamily{&#10;We use '$h$' to increment the independent variable in difference quotients&#10;to simplify algebraic computations.\\[1mm]&#10;However, when it is important to emphasize that, say, the variable $x$ is being incremented,&#10;we will denote the increment by $\Delta x$ (read as 'delta $x$'). Similarly, $\Delta t$ and&#10;$\Delta s$ denote small (incremental) changes in the variables $t$ and $s$, respectively.}}&#10;\end{minipage}&#10;\end{document}"/>
  <p:tag name="IGUANATEXSIZE" val="20"/>
  <p:tag name="IGUANATEXCURSOR" val="51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9,981"/>
  <p:tag name="ORIGINALWIDTH" val="4168,729"/>
  <p:tag name="LATEXADDIN" val="\documentclass{article}\pagestyle{empty}&#10;\usepackage{amsmath}&#10;\usepackage{amsfonts}&#10;\usepackage{amssymb}&#10;\begin{document}&#10;\begin{minipage}{12.6 cm}&#10;{\sffamily{&#10;{\bf{Example: (Finding a Derivative)}}\\[1mm]&#10;Find the derivative of the function $f(x) = 16x^2$.&#10;&#10;\vspace{0.2cm}&#10;{\bf{Solution:}}\\[1mm]&#10;The difference quotient for $f(x)$ is&#10;\begin{eqnarray*}&#10;\frac{f(x+h) - f(x)}{h} &amp; = &amp; \frac{16(x+h)^2 - 16x^2}{h} \, \, = \, \, \frac{16(x^2 + 2hx + h^2) - 16x^2}{h} \\[1mm]&#10;&amp; = &amp;&#10;\frac{32hx + 16h^2}{h} \, \, = \, \, 32x + 16h&#10;\end{eqnarray*}&#10;Thus, the derivative of $f(x)=16x^2$ is the function&#10;$$&#10;f'(x) \, \, = \, \, \lim_{h \to 0} \frac{f(x+h) - f(x)}{h} \, \, = \, \, \lim_{h \to 0} \left( 32x + 16h \right) \, \, = \, \, 32x \, .&#10;$$&#10;}}&#10;\end{minipage}&#10;\end{document}"/>
  <p:tag name="IGUANATEXSIZE" val="20"/>
  <p:tag name="IGUANATEXCURSOR" val="73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,4702"/>
  <p:tag name="ORIGINALWIDTH" val="4446,944"/>
  <p:tag name="LATEXADDIN" val="\documentclass{article}\pagestyle{empty}&#10;\usepackage{amsmath}&#10;\usepackage{amsfonts}&#10;\usepackage{amssymb}&#10;\begin{document}&#10;\begin{minipage}{12.6 cm}&#10;{\sffamily{&#10;For future reference, our observations about rates of change and slope may be summarized&#10;as follows in terms of the derivative notation.}}&#10;\end{minipage}&#10;\end{document}"/>
  <p:tag name="IGUANATEXSIZE" val="20"/>
  <p:tag name="IGUANATEXCURSOR" val="2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0,9337"/>
  <p:tag name="ORIGINALWIDTH" val="3949,007"/>
  <p:tag name="LATEXADDIN" val="\documentclass{article}\pagestyle{empty}&#10;\usepackage{amsmath}&#10;\usepackage{amsfonts}&#10;\usepackage{amssymb}&#10;\begin{document}&#10;\begin{minipage}{12.6 cm}&#10;{\sffamily{&#10;{\bf{Slope as a Derivative:}}\\[1mm]&#10;The slope of the tangent line to the curve $y=f(x)$&#10;at the point $(c,f(c))$ is\\[-2mm]&#10;$$&#10;m_{\text{tan}} \, \, = \, \, f'(c) \, .&#10;$$&#10;}}&#10;\end{minipage}&#10;\end{document}"/>
  <p:tag name="IGUANATEXSIZE" val="20"/>
  <p:tag name="IGUANATEXCURSOR" val="2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,9434"/>
  <p:tag name="ORIGINALWIDTH" val="4457,443"/>
  <p:tag name="LATEXADDIN" val="\documentclass{article}\pagestyle{empty}&#10;\usepackage{amsmath}&#10;\usepackage{amsfonts}&#10;\usepackage{amssymb}&#10;\begin{document}&#10;\begin{minipage}{12.6 cm}&#10;{\sffamily{&#10;{\bf{Instantaneous Rate of Change as a Derivative:}}\\[1mm]&#10;The instantaneous rate of change of $f(x)$ with respect to $x$ when $x=c$ is given by $f'(c)$.&#10;}}&#10;\end{minipage}&#10;\end{document}"/>
  <p:tag name="IGUANATEXSIZE" val="20"/>
  <p:tag name="IGUANATEXCURSOR" val="22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5,216"/>
  <p:tag name="ORIGINALWIDTH" val="3396,326"/>
  <p:tag name="LATEXADDIN" val="\documentclass{article}\pagestyle{empty}&#10;\usepackage{amsmath}&#10;\usepackage{amsfonts}&#10;\usepackage{amssymb}&#10;\begin{document}&#10;\begin{minipage}{9.6 cm}&#10;{\sffamily{&#10;{\bf{Example:}}\\[1mm]&#10;First compute the derivative of $f(x)=x^3$ and then use it to find the slope of the tangent&#10;line to the curve $y=x^3$ at the point where $x=-1$.\\[1mm]&#10;What is the equation of the tangent line at this point?&#10;&#10;\vspace{0.3cm}&#10;{\bf{Solution:}}\\[1mm]&#10;According to the definition of the derivative&#10;\begin{eqnarray*}&#10;f'(x) &amp; = &amp; \lim_{h \to 0} \frac{f(x+h)-f(x)}{h} \, \, = \, \, \lim_{h \to 0} \frac{(x+h)^3 - x^3}{h} \\[1mm]&#10;&amp; = &amp;&#10;\lim_{h \to 0} \frac{(x^3 + 3x^2h + 3xh^2 + h^3) - x^3}{h}\\[1mm]&#10;&amp; = &amp;&#10;\lim_{h \to 0} \left( 3x^2 + 3xh + h^2 \right) \, \, = \, \, 3 x^2 \, .&#10;\end{eqnarray*}&#10;}}&#10;\end{minipage}&#10;\end{document}"/>
  <p:tag name="IGUANATEXSIZE" val="20"/>
  <p:tag name="IGUANATEXCURSOR" val="7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8,298"/>
  <p:tag name="ORIGINALWIDTH" val="3395,576"/>
  <p:tag name="LATEXADDIN" val="\documentclass{article}\pagestyle{empty}&#10;\usepackage{amsmath}&#10;\usepackage{amsfonts}&#10;\usepackage{amssymb}&#10;\begin{document}&#10;\begin{minipage}{9.6 cm}&#10;{\sffamily{&#10;Thus, the slope of the tangent line to the curve $y = x^3$ at the point where $x=-1$&#10;is $f'(-1) = 3 \cdot (-1)^2 = 3$.\\[1mm]&#10;To find an equation for the tangent line, we also need the $y$-coordinate of the point of&#10;tangency, $y=(-1)^3=-1$.\\[1mm]&#10;Therefore, the tangent line passes through the point $(-1,-1)$&#10;with slope $3$. By applying the point-slope formula, we obtain the equation&#10;$$&#10;y - (-1) \, \, = \, \, 3 \cdot \left( x - (-1) \right)&#10;$$&#10;or&#10;$$&#10;y \, \, = \, \, 3x + 2 \, .&#10;$$&#10;}}&#10;\end{minipage}&#10;\end{document}"/>
  <p:tag name="IGUANATEXSIZE" val="20"/>
  <p:tag name="IGUANATEXCURSOR" val="34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7,732"/>
  <p:tag name="ORIGINALWIDTH" val="4467,192"/>
  <p:tag name="LATEXADDIN" val="\documentclass{article}\pagestyle{empty}&#10;\usepackage{amsmath}&#10;\usepackage{amsfonts}&#10;\usepackage{amssymb}&#10;\begin{document}&#10;\begin{minipage}{12.6 cm}&#10;{\sffamily{&#10;{\bf{Example: (Studying a Rate of Change in Profit)}}\\[1mm]&#10;Gordon owns a small manufacturing firm. He determines that when $x$ thousand units&#10;of one of his products are produced and sold, the profit generated will be\\[-2mm]&#10;$$&#10;P(x) \, \, = \, \, -400 x^2 + 6800 x - 12 000 \qquad \text{USD} \, .&#10;$$&#10;At what rate should Gordon expect profit to be changing with respect to the&#10;level of production $x$ when $9000$ units are produced? Is the profit increasing or&#10;decreasing at this level of production?&#10;&#10;\vspace{0.2cm}&#10;{\bf{Solution:}}\\[1mm]&#10;We find that\\[-6mm]&#10;{\small{&#10;\begin{eqnarray*}&#10;P'(x) &amp; = &amp; \lim_{h \to 0} \frac{P(x+h) - P(x)}{h} \\&#10;&amp; = &amp; &#10;\lim_{h \to 0} \frac{\left(-400 (x+h)^2 + 6800 (x+h) - 12 000 \right) - \left( -400 x^2 + 6800 x - 12 000 \right)}{h}&#10;\end{eqnarray*}&#10;}}&#10;}}&#10;\end{minipage}&#10;\end{document}"/>
  <p:tag name="IGUANATEXSIZE" val="20"/>
  <p:tag name="IGUANATEXCURSOR" val="8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2,726"/>
  <p:tag name="ORIGINALWIDTH" val="3395,576"/>
  <p:tag name="LATEXADDIN" val="\documentclass{article}\pagestyle{empty}&#10;\usepackage{amsmath}&#10;\usepackage{amsfonts}&#10;\usepackage{amssymb}&#10;\begin{document}&#10;\begin{minipage}{9.6 cm}&#10;{\sffamily{&#10;\begin{eqnarray*}&#10;P'(x) &amp; = &amp; \dots \, \, = \, \, \lim_{h \to 0} \frac{-400 h^2 - 800hx + 6800h}{h} \\[1mm]&#10;&amp; = &amp;&#10;\lim_{h \to 0} \left( -400 h - 800x + 6800 \right) \, \, = \, \, -800x + 6800&#10;\end{eqnarray*}&#10;Thus, when the level of production is $x=9$ ($9000$ units), the profit is changing at&#10;the rate of\\[-2mm]&#10;$$&#10;P'(9) \, \, = \, \, -800 \cdot 9 + 6800 \, \, = \, \, -400&#10;$$&#10;USD per thousand units.\\[1mm]&#10;Since $P'(9)=-400$ is negative, the tangent line to the profit curve $y=P(x)$ has&#10;a negative slope at the point $Q$ where $x=9$, so the tangent line is sloped downward&#10;at $Q$. This means that the profit curve itself is 'falling' (tending&#10;downward) at $Q$, and the profit must be decreasing when $9000$ units are produced.&#10;}}&#10;\end{minipage}&#10;\end{document}"/>
  <p:tag name="IGUANATEXSIZE" val="20"/>
  <p:tag name="IGUANATEXCURSOR" val="48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9,861"/>
  <p:tag name="ORIGINALWIDTH" val="3394,826"/>
  <p:tag name="LATEXADDIN" val="\documentclass{article}\pagestyle{empty}&#10;\usepackage{amsmath}&#10;\usepackage{amsfonts}&#10;\usepackage{amssymb}&#10;\begin{document}&#10;\begin{minipage}{9.6 cm}&#10;{\sffamily{&#10;{\bf{Increasing and Decreasing Functions:}}\\[1mm]&#10;Let $f(x)$ be a function defined on the interval $a&lt;x&lt;b$, and let $x_1$ and $x_2$ be two numbers in the interval. Then\\[-6mm]&#10;\begin{itemize}&#10;\item $f(x)$ is {\bf{increasing}} on the interval if $f(x_2) &gt; f(x_1)$ whenever $x_2 &gt; x_1$.\\[-6mm]&#10;\item $f(x)$ is {\bf{decreasing}} on the interval if $f(x_2) &lt; f(x_1)$ whenever $x_2 &gt; x_1$.&#10;\end{itemize}&#10;}}&#10;\end{minipage}&#10;\end{document}"/>
  <p:tag name="IGUANATEXSIZE" val="20"/>
  <p:tag name="IGUANATEXCURSOR" val="33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4,3757"/>
  <p:tag name="ORIGINALWIDTH" val="2880,39"/>
  <p:tag name="LATEXADDIN" val="\documentclass{article}\pagestyle{empty}&#10;\usepackage{amsmath}&#10;\usepackage{amsfonts}&#10;\usepackage{amssymb}&#10;\begin{document}&#10;\begin{minipage}{9.6 cm}&#10;{\sffamily{&#10;{\bf{Significance of the Sign of the Derivative $f(x)$:}}\\[1mm]&#10;If the function $f(x)$ is differentiable at $x=c$, then&#10;\begin{center}&#10;$f$ is {\bf{increasing}} at $x = c$ if $f'(c) &gt; 0$&#10;\end{center}&#10;and\\[-6mm]&#10;\begin{center}&#10;$f$ is {\bf{decreasing}} at $x = c$ if $f'(c) &lt; 0$&#10;\end{center}&#10;&#10;}}&#10;\end{minipage}&#10;\end{document}"/>
  <p:tag name="IGUANATEXSIZE" val="20"/>
  <p:tag name="IGUANATEXCURSOR" val="3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4,245"/>
  <p:tag name="ORIGINALWIDTH" val="4172,479"/>
  <p:tag name="LATEXADDIN" val="\documentclass{article}\pagestyle{empty}&#10;\usepackage{amsmath}&#10;\usepackage{amsfonts}&#10;\usepackage{amssymb}&#10;\begin{document}&#10;\begin{minipage}{12.6 cm}&#10;{\sffamily{&#10;The derivative $f'(x)$ of $y=f(x)$ is sometimes written in {\bf{Leibniz notation}} as\\[-2mm]&#10;$$&#10;f'(x) \, \, = \, \, \frac{\textrm{d} f(x)}{\textrm{d} x} \, \, = \, \, \frac{\textrm{d} y}{\textrm{d} x} &#10;\qquad \text{in analogy to} \quad \frac{\Delta y}{\Delta x} \, .&#10;$$&#10;In this notation, the value of the derivative at $x=c$, i.e. $f'(c)$ is written as\\[-2mm]&#10;$$&#10;f'(c) \, \, = \, \, \frac{\textrm{d} f(x)}{\textrm{d} x} \Big|_{x = c} \, \, = \, \, \frac{\textrm{d} y}{\textrm{d} x} \Big|_{x = c} \, .&#10;$$&#10;For example; if $y=x^2$, then\\[-2mm]&#10;$$&#10;f'(x) \, \, = \, \, \frac{\textrm{d} y}{\textrm{d} x} \, \, = \, \, \frac{\textrm{d}}{\textrm{d} x} x^2 \, \, = \, \, 2x&#10;$$&#10;and the value of this derivative at $x=-3$ is\\[-2mm]&#10;$$&#10;f'(-3) \, \, = \, \, \frac{\textrm{d} y}{\textrm{d} x} \Big|_{x = -3} \, \, = \, \, 2x \, \Big|_{x = -3}&#10;\, \, = \, \, 2 \cdot (-3) \, \, = \, \, -6 \, .&#10;$$&#10;}}&#10;\end{minipage}&#10;\end{document}"/>
  <p:tag name="IGUANATEXSIZE" val="20"/>
  <p:tag name="IGUANATEXCURSOR" val="41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1,234"/>
  <p:tag name="ORIGINALWIDTH" val="4455,193"/>
  <p:tag name="LATEXADDIN" val="\documentclass{article}\pagestyle{empty}&#10;\usepackage{amsmath}&#10;\usepackage{amsfonts}&#10;\usepackage{amssymb}&#10;\begin{document}&#10;\begin{minipage}{12.6 cm}&#10;{\sffamily{&#10;{\bf{Example: (Finding Slope and Rate of Change)}}\\[1mm]&#10;First compute the derivative of $f(x) = \sqrt{x}$ and then use it to:\\[-6mm]&#10;\begin{itemize}&#10;\item[{\bf{a)}}] Find the equation of the tangent line to the curve $y = \sqrt{x}$ at the point where $x=4$.\\[-6mm]&#10;\item[{\bf{b)}}] Find the rate at which $y = \sqrt{x}$ is changing with respect to $x$ when $x=1$.&#10;\end{itemize}&#10;&#10;\vspace{0.2cm}&#10;{\bf{Solution:}}\\[1mm]&#10;Before we answer the parts {\bf{a)}} and {\bf{b)}}, we compute the derivative of $y = \sqrt{x}$:\\[-5mm]&#10;\begin{eqnarray*}&#10;\frac{\textrm{d}}{\textrm{d} x} \sqrt{x} &amp; = &amp; \lim_{h \to 0} \frac{f(x+h)-f(x)}{h} \, \, = \, \, \lim_{h \to 0} \frac{\sqrt{x+h}-\sqrt{x}}{h}\\[1mm]&#10;&amp; = &amp;&#10;\lim_{h \to 0} \frac{\left( \sqrt{x+h}-\sqrt{x} \right) \cdot \left( \sqrt{x+h}+\sqrt{x} \right)}{h \cdot \left( \sqrt{x+h}+\sqrt{x} \right)}&#10;\end{eqnarray*}&#10;&#10;}}&#10;\end{minipage}&#10;\end{document}"/>
  <p:tag name="IGUANATEXSIZE" val="20"/>
  <p:tag name="IGUANATEXCURSOR" val="8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0,982"/>
  <p:tag name="ORIGINALWIDTH" val="4458,193"/>
  <p:tag name="LATEXADDIN" val="\documentclass{article}\pagestyle{empty}&#10;\usepackage{amsmath}&#10;\usepackage{amsfonts}&#10;\usepackage{amssymb}&#10;\begin{document}&#10;\begin{minipage}{12.6 cm}&#10;{\sffamily{&#10;\begin{eqnarray*}&#10;\frac{\textrm{d}}{\textrm{d} x} \sqrt{x} &amp; = &amp; \dots \, \, = \, \, \lim_{h \to 0} \frac{x + h - x}{h \cdot \left( \sqrt{x+h}+\sqrt{x} \right)}&#10;\, \, = \, \, \lim_{h \to 0} \frac{h}{h \cdot \left( \sqrt{x+h}+\sqrt{x} \right)} \\[1mm]&#10;&amp; = &amp;&#10;\lim_{h \to 0} \frac{1}{\sqrt{x+h}+\sqrt{x}} \, \, = \, \, \frac{1}{2 \sqrt{x}} \qquad \text{if $x &gt; 0$}&#10;\end{eqnarray*}&#10;{\bf{a)}} When $x=4$, the corresponding $y$-coordinate on the graph of $f(x) = \sqrt{x}$ is $y = \sqrt{4} = 2$, so the point of tangency is $(4,2)$.&#10;Since $f'(x) = \frac{1}{2 \sqrt{x}}$, the slope of the tangent line to the graph of $f(x)$ at the point $(4,2)$ is given by\\[-3mm]&#10;$$&#10;f'(4) \, \, = \, \, \frac{1}{2 \sqrt{4}} \, \, = \, \, \frac{1}{4}&#10;$$&#10;and by substituting into the point-slope formula, we find that the equation of the&#10;tangent line at the point $(4,2)$ is\\[-3mm]&#10;$$&#10;y-2 \, \, = \, \, \tfrac{1}{4}(x-4) \qquad \text{or} \qquad y \, \, = \, \, \tfrac{1}{4} x + 1 \, .&#10;$$&#10;}}&#10;\end{minipage}&#10;\end{document}"/>
  <p:tag name="IGUANATEXSIZE" val="20"/>
  <p:tag name="IGUANATEXCURSOR" val="81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9,6813"/>
  <p:tag name="ORIGINALWIDTH" val="2868,392"/>
  <p:tag name="LATEXADDIN" val="\documentclass{article}\pagestyle{empty}&#10;\usepackage{amsmath}&#10;\usepackage{amsfonts}&#10;\usepackage{amssymb}&#10;\begin{document}&#10;\begin{minipage}{12.6 cm}&#10;{\sffamily{&#10;{\bf{b)}} The rate of change of $y = \sqrt{x}$ when $x=1$ is&#10;$$&#10;\frac{\textrm{d} y}{\textrm{d} x} \Big|_{x=1} \, \, = \, \, \frac{1}{2 \sqrt{1}} \, \, = \, \, \frac{1}{2} \, .&#10;$$&#10;}}&#10;\end{minipage}&#10;\end{document}"/>
  <p:tag name="IGUANATEXSIZE" val="20"/>
  <p:tag name="IGUANATEXCURSOR" val="33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2,4034"/>
  <p:tag name="ORIGINALWIDTH" val="4456,693"/>
  <p:tag name="LATEXADDIN" val="\documentclass{article}\pagestyle{empty}&#10;\usepackage{amsmath}&#10;\usepackage{amsfonts}&#10;\usepackage{amssymb}&#10;\begin{document}&#10;\begin{minipage}{12.6 cm}&#10;{\sffamily{&#10;{\bf{Note:}}\\[1mm]&#10;Notice that the function $f(x) = \sqrt{x}$ in our example is defined at $x=0$&#10;but its derivative $f'(x) = \frac{1}{2\sqrt{x}}$ is not.\\[1mm]&#10;This example shows that a function&#10;and its derivative do not always have the same domain.&#10;}}&#10;\end{minipage}&#10;\end{document}"/>
  <p:tag name="IGUANATEXSIZE" val="20"/>
  <p:tag name="IGUANATEXCURSOR" val="3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3,3859"/>
  <p:tag name="ORIGINALWIDTH" val="4452,194"/>
  <p:tag name="LATEXADDIN" val="\documentclass{article}\pagestyle{empty}&#10;\usepackage{amsmath}&#10;\usepackage{amsfonts}&#10;\usepackage{amssymb}&#10;\begin{document}&#10;\begin{minipage}{12.6 cm}&#10;{\sffamily{&#10;If the function $f(x)$ is differentiable where $x=c$, then the graph of $y=f(x)$ has a&#10;nonvertical tangent line at the point $P$ with coordinates $(c,f(c))$ and at all points on&#10;the graph that are near $P$.\\[1mm]&#10;We would expect such a function to be continuous at $x=c$ since a graph with a tangent&#10;line at the point $P$ certainly cannot have a hole or gap at $P$.\\[1mm]&#10;To summarize:}}&#10;\end{minipage}&#10;\end{document}"/>
  <p:tag name="IGUANATEXSIZE" val="20"/>
  <p:tag name="IGUANATEXCURSOR" val="5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2,9621"/>
  <p:tag name="ORIGINALWIDTH" val="4210,724"/>
  <p:tag name="LATEXADDIN" val="\documentclass{article}\pagestyle{empty}&#10;\usepackage{amsmath}&#10;\usepackage{amsfonts}&#10;\usepackage{amssymb}&#10;\begin{document}&#10;\begin{minipage}{12.6 cm}&#10;{\sffamily{&#10;{\bf{Continuity of a Differentiable Function:}}\\[1mm]&#10;If the function $f(x)$ is differentiable at $x=c$, then it is also continuous at $x=c$.}}&#10;\end{minipage}&#10;\end{document}"/>
  <p:tag name="IGUANATEXSIZE" val="20"/>
  <p:tag name="IGUANATEXCURSOR" val="3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1,215"/>
  <p:tag name="ORIGINALWIDTH" val="3403,075"/>
  <p:tag name="LATEXADDIN" val="\documentclass{article}\pagestyle{empty}&#10;\usepackage{amsmath}&#10;\usepackage{amsfonts}&#10;\usepackage{amssymb}&#10;\begin{document}&#10;\begin{minipage}{9.6 cm}&#10;{\sffamily{&#10;Notice that we are not claiming that a continuous function must be differentiable.\\[1mm]&#10;Indeed it can be shown that a continuous function $f(x)$ will not be differentiable at $x=c$&#10;\begin{itemize}&#10;\item if $f'(x)$ becomes infinite at $x=c$ or&#10;\item if the graph of $f(x)$ has a 'sharp' point at $(c,f(c))$, that is, a point&#10;where the curve makes an abrupt change in direction.&#10;\end{itemize}&#10;If $f(x)$ is continuous at $x=c$ but $f'(c)$ is infinite, the graph of $f(x)$ may have a {\bf{vertical tangent}} at the point $(c,f (c))$, see figure&#10;(a), or a {\bf{cusp}}, see figure (b).\\[1mm]&#10;The {\bf{absolute value}} function $f(x) = |x|$ is continuous for all $x$ but has a {\bf{sharp point}}&#10;at the origin $(0,0)$, see figure (c). Another graph with a sharp point is shown in figure (d).}}&#10;\end{minipage}&#10;\end{document}"/>
  <p:tag name="IGUANATEXSIZE" val="20"/>
  <p:tag name="IGUANATEXCURSOR" val="592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296</Words>
  <Application>Microsoft Office PowerPoint</Application>
  <PresentationFormat>Bildschirmpräsentation (16:9)</PresentationFormat>
  <Paragraphs>34</Paragraphs>
  <Slides>21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Calculus I for MGMT – Derivatives &amp; Techniques of Differentiation The Derivative</vt:lpstr>
      <vt:lpstr>Calculus is the mathematics of change, and the primary tool for studying change is a procedure called differentiation</vt:lpstr>
      <vt:lpstr>Example: Estimating rates of change</vt:lpstr>
      <vt:lpstr>Example: Estimating rates of change</vt:lpstr>
      <vt:lpstr>The difference quotient (average rate of change) gives the slope of a secant line …</vt:lpstr>
      <vt:lpstr>… and its limit – the differential quotient (instantaneous rate of change) – the slope of the corresponding tangent line</vt:lpstr>
      <vt:lpstr>The derivate of a function at a point is given by the corresponding differential quotient</vt:lpstr>
      <vt:lpstr>Example: Finding a derivative</vt:lpstr>
      <vt:lpstr>Let us summarize our observations about rates of change and slope in terms of the derivative notation </vt:lpstr>
      <vt:lpstr>Example: Using a derivative to find the slope of a tangent</vt:lpstr>
      <vt:lpstr>Example: Using a derivative to find the slope of a tangent</vt:lpstr>
      <vt:lpstr>Example: Studying a Rate of Change in Profit</vt:lpstr>
      <vt:lpstr>Example: Studying a Rate of Change in Profit</vt:lpstr>
      <vt:lpstr>The sign of a derivative indicates if the graph of a function is increasing or decreasing at the corresponding point</vt:lpstr>
      <vt:lpstr>The Leibniz notation is an alternative way of writing derivatives and will be handy for denoting higher-order derivatives</vt:lpstr>
      <vt:lpstr>Example: Finding slope and rate of change</vt:lpstr>
      <vt:lpstr>Example: Finding slope and rate of change</vt:lpstr>
      <vt:lpstr>Example: Finding slope and rate of change</vt:lpstr>
      <vt:lpstr>A differentiable function is continuous at all points at which it is differentiable</vt:lpstr>
      <vt:lpstr>Though, continuity is not enough to ensure differentiability – there are functions that are continuous at a point but not differentiable there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Prof. Dr. Dr. h.c. Florian Rupp</cp:lastModifiedBy>
  <cp:revision>213</cp:revision>
  <dcterms:created xsi:type="dcterms:W3CDTF">2020-04-04T18:50:50Z</dcterms:created>
  <dcterms:modified xsi:type="dcterms:W3CDTF">2022-10-11T15:12:53Z</dcterms:modified>
</cp:coreProperties>
</file>