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Default Extension="gif" ContentType="image/gif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1" r:id="rId2"/>
    <p:sldId id="427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314" r:id="rId20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34.xml"/><Relationship Id="rId7" Type="http://schemas.openxmlformats.org/officeDocument/2006/relationships/image" Target="../media/image19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Advanced Differentiation Rules</a:t>
            </a:r>
            <a:br>
              <a:rPr lang="en-US" dirty="0" smtClean="0"/>
            </a:br>
            <a:r>
              <a:rPr lang="en-US" dirty="0" smtClean="0"/>
              <a:t>The Product &amp; </a:t>
            </a:r>
            <a:r>
              <a:rPr lang="en-US" smtClean="0"/>
              <a:t>Quotient Rule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Derivative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Product &amp; Quotient Rule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Derivatives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Trigonometric Functions</a:t>
            </a:r>
            <a:endParaRPr lang="en-US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Advanced</a:t>
            </a:r>
          </a:p>
          <a:p>
            <a:pPr algn="ctr"/>
            <a:r>
              <a:rPr lang="en-US" sz="1000" dirty="0" smtClean="0"/>
              <a:t>Differentiation Rules</a:t>
            </a:r>
            <a:endParaRPr lang="en-US" sz="1000" dirty="0" smtClean="0"/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Higher-Order Derivatives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rate of change of revenue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7"/>
            <a:ext cx="7079021" cy="32635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quotient rule – What is the derivative of a quotient of differentiable functions?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4592" cy="32850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quotient rule – What is the derivative of a quotient of differentiable functions?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0473" cy="25706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Quotient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3651870"/>
            <a:ext cx="720080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3530" y="3723866"/>
            <a:ext cx="7066611" cy="888631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251520" y="1131590"/>
            <a:ext cx="7200800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3530" y="1203583"/>
            <a:ext cx="5388360" cy="2133485"/>
          </a:xfrm>
          <a:prstGeom prst="rect">
            <a:avLst/>
          </a:prstGeom>
          <a:noFill/>
          <a:ln/>
          <a:effectLst/>
        </p:spPr>
      </p:pic>
      <p:pic>
        <p:nvPicPr>
          <p:cNvPr id="33794" name="Picture 2" descr="Calculus Animated Gifs and Demonstrations-Limits, Riemann Sum, and the  popular gif on ...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915565"/>
            <a:ext cx="3250332" cy="942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Quotient Rule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160240" cy="155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51520" y="2715766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Notice,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 when </a:t>
            </a:r>
            <a:r>
              <a:rPr lang="en-US" sz="1200" i="1" dirty="0" smtClean="0"/>
              <a:t>y</a:t>
            </a:r>
            <a:r>
              <a:rPr lang="en-US" sz="1200" dirty="0" smtClean="0"/>
              <a:t> grows rapidly (near  -2), then </a:t>
            </a:r>
            <a:r>
              <a:rPr lang="en-US" sz="1200" i="1" dirty="0" smtClean="0"/>
              <a:t>y’</a:t>
            </a:r>
            <a:r>
              <a:rPr lang="en-US" sz="1200" dirty="0" smtClean="0"/>
              <a:t> is large, and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when </a:t>
            </a:r>
            <a:r>
              <a:rPr lang="en-US" sz="1200" i="1" dirty="0" smtClean="0"/>
              <a:t>y</a:t>
            </a:r>
            <a:r>
              <a:rPr lang="en-US" sz="1200" dirty="0" smtClean="0"/>
              <a:t> grows slowly, then </a:t>
            </a:r>
            <a:r>
              <a:rPr lang="en-US" sz="1200" i="1" dirty="0" smtClean="0"/>
              <a:t>y’</a:t>
            </a:r>
            <a:r>
              <a:rPr lang="en-US" sz="1200" dirty="0" smtClean="0"/>
              <a:t> is near 0</a:t>
            </a:r>
            <a:endParaRPr lang="en-US" sz="1200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9" y="1195977"/>
            <a:ext cx="5125498" cy="36805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Quotient Rule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73" y="1059582"/>
            <a:ext cx="22577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76968" cy="36862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Quotient Rule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73" y="1059582"/>
            <a:ext cx="22577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1" y="1195976"/>
            <a:ext cx="5381787" cy="22712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the Quotient Rule every time you see a quotient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77980" cy="2971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summarize the differentiation formulas we have learned so far as follows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7614"/>
            <a:ext cx="8640960" cy="30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51520" y="1131590"/>
            <a:ext cx="8640960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ieren 7"/>
          <p:cNvGrpSpPr/>
          <p:nvPr/>
        </p:nvGrpSpPr>
        <p:grpSpPr>
          <a:xfrm>
            <a:off x="323528" y="1203598"/>
            <a:ext cx="360040" cy="360040"/>
            <a:chOff x="323528" y="1203598"/>
            <a:chExt cx="360040" cy="360040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uppieren 8"/>
          <p:cNvGrpSpPr/>
          <p:nvPr/>
        </p:nvGrpSpPr>
        <p:grpSpPr>
          <a:xfrm rot="5400000">
            <a:off x="8460432" y="1203598"/>
            <a:ext cx="360040" cy="360040"/>
            <a:chOff x="323528" y="1203598"/>
            <a:chExt cx="360040" cy="360040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Gruppieren 11"/>
          <p:cNvGrpSpPr/>
          <p:nvPr/>
        </p:nvGrpSpPr>
        <p:grpSpPr>
          <a:xfrm rot="10800000">
            <a:off x="8460432" y="4587974"/>
            <a:ext cx="360040" cy="360040"/>
            <a:chOff x="323528" y="1203598"/>
            <a:chExt cx="360040" cy="360040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Gruppieren 14"/>
          <p:cNvGrpSpPr/>
          <p:nvPr/>
        </p:nvGrpSpPr>
        <p:grpSpPr>
          <a:xfrm rot="16200000">
            <a:off x="323528" y="4587974"/>
            <a:ext cx="360040" cy="360040"/>
            <a:chOff x="323528" y="1203598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product rule – What is the derivative of a product of differentiable functions? (1/ 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3" y="1093491"/>
            <a:ext cx="2186528" cy="13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4"/>
            <a:ext cx="5373589" cy="37938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product rule – What is the derivative of a product of differentiable functions? (2/ 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3" y="1093491"/>
            <a:ext cx="2186528" cy="13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1" y="1195971"/>
            <a:ext cx="5375667" cy="37869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product rule – What is the derivative of a product of differentiable functions? (3/ 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3" y="1093491"/>
            <a:ext cx="2186528" cy="13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9" y="1195970"/>
            <a:ext cx="5379242" cy="3582416"/>
          </a:xfrm>
          <a:prstGeom prst="rect">
            <a:avLst/>
          </a:prstGeom>
          <a:noFill/>
          <a:ln/>
          <a:effectLst/>
        </p:spPr>
      </p:pic>
      <p:sp>
        <p:nvSpPr>
          <p:cNvPr id="11" name="Abgerundetes Rechteck 10"/>
          <p:cNvSpPr/>
          <p:nvPr/>
        </p:nvSpPr>
        <p:spPr>
          <a:xfrm>
            <a:off x="4355976" y="4243174"/>
            <a:ext cx="360040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Rule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419872" y="1131590"/>
            <a:ext cx="5472608" cy="7920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8" y="1195970"/>
            <a:ext cx="5382492" cy="669782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1995686"/>
            <a:ext cx="547260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18" y="2060065"/>
            <a:ext cx="4665754" cy="1740999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4011910"/>
            <a:ext cx="5472608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69019" y="4076288"/>
            <a:ext cx="5381427" cy="87591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4" descr="Visca, F / AP Calculus AB Review Cours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3" y="915566"/>
            <a:ext cx="3236313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31590"/>
            <a:ext cx="2232248" cy="14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64372" cy="3681680"/>
          </a:xfrm>
          <a:prstGeom prst="rect">
            <a:avLst/>
          </a:prstGeom>
          <a:noFill/>
          <a:ln/>
          <a:effectLst/>
        </p:spPr>
      </p:pic>
      <p:cxnSp>
        <p:nvCxnSpPr>
          <p:cNvPr id="11" name="Gerade Verbindung mit Pfeil 10"/>
          <p:cNvCxnSpPr/>
          <p:nvPr/>
        </p:nvCxnSpPr>
        <p:spPr>
          <a:xfrm flipV="1">
            <a:off x="1187624" y="2283718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11560" y="3075806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change in the inclination behavior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6072826" cy="30468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6366635" cy="32865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rate of change of revenue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99880" cy="33994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7,458"/>
  <p:tag name="ORIGINALWIDTH" val="3431,571"/>
  <p:tag name="LATEXADDIN" val="\documentclass{article}\pagestyle{empty}&#10;\usepackage{amsmath}&#10;\usepackage{amsfonts}&#10;\usepackage{amssymb}&#10;\begin{document}&#10;\begin{minipage}{9.7 cm}&#10;{\sffamily{&#10;Before stating the Product Rule (for the derivative of a product of two functions), let's see how we might discover it. We start by assuming&#10;that&#10;$$&#10;u \, \, = \, \, f(x) \qquad \text{and} \qquad v \, \, = \, \, g(x)&#10;$$&#10;are both positive differentiable functions. Then we can interpret the product $u \cdot v$&#10;as an area of a rectangle (see the figure).\\[2mm]&#10;If $x$ changes by an amount $\Delta x$, then the corresponding changes in $u$ and $v$ are&#10;$$&#10;\Delta u \, = \, f(x+ \Delta x) - f(x) \quad \text{and} \quad \Delta v \, = \, g(x + \Delta x) - g(x)&#10;$$&#10;and the new value of the product, $(u + \Delta u) \cdot (v + \Delta v)$, can be interpreted as the area of the large rectangle in the figure (provided that $\Delta u$ and $\Delta v$ happen to be positive).&#10;}}&#10;\end{minipage}&#10;\end{document}"/>
  <p:tag name="IGUANATEXSIZE" val="20"/>
  <p:tag name="IGUANATEXCURSOR" val="6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3,96"/>
  <p:tag name="ORIGINALWIDTH" val="3429,322"/>
  <p:tag name="LATEXADDIN" val="\documentclass{article}\pagestyle{empty}&#10;\usepackage{amsmath}&#10;\usepackage{amsfonts}&#10;\usepackage{amssymb}&#10;\begin{document}&#10;\begin{minipage}{9.7 cm}&#10;{\sffamily{&#10;The change in the area of the rectangle is&#10;\begin{eqnarray*}&#10;\Delta (u \cdot v) &amp; = &amp; (u + \Delta u) \cdot (v + \Delta v) - u \cdot v \\[2mm]&#10;&amp; = &amp;&#10;u \cdot \Delta v + v \cdot \Delta u + \Delta u \cdot \Delta v \\[2mm]&#10;&amp; = &amp;&#10;\text{the sum of the three shaded areas}&#10;\end{eqnarray*}&#10;If we divide by $\Delta x$, we get&#10;$$&#10;\frac{\Delta (u \cdot v)}{\Delta x} \, \, = \, \, u \cdot \frac{\Delta v}{\Delta x} + v \cdot \frac{\Delta u}{\Delta x} + \Delta u \cdot \frac{\Delta v}{\Delta x}&#10;$$&#10;&#10;\vspace{0.3cm}&#10;Next, recall that in Leibniz notation the definition of a derivative can be written as&#10;$$&#10;\frac{\textrm{d} \, y}{\textrm{d} x} \, \, = \, \, \lim_{\Delta x \to 0} \, \frac{\Delta y}{\Delta x} \, .&#10;$$&#10;}}&#10;\end{minipage}&#10;\end{document}"/>
  <p:tag name="IGUANATEXSIZE" val="20"/>
  <p:tag name="IGUANATEXCURSOR" val="2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4,976"/>
  <p:tag name="ORIGINALWIDTH" val="3428,572"/>
  <p:tag name="LATEXADDIN" val="\documentclass{article}\pagestyle{empty}&#10;\usepackage{amsmath}&#10;\usepackage{amsfonts}&#10;\usepackage{amssymb}&#10;\begin{document}&#10;\begin{minipage}{9.7 cm}&#10;{\sffamily{&#10;If we now let $\Delta x \to 0$, er get the derivative of $u \cdot v$:&#10;\begin{eqnarray*}&#10;\frac{\textrm{d}}{\textrm{d} \, x} (u \cdot v) &amp; = &amp; \lim_{\Delta x \to 0} \, \frac{\Delta (u \cdot v)}{\Delta x} \\[2mm]&#10;&amp; = &amp;&#10;\lim_{\Delta x \to 0} \left( u \cdot \frac{\Delta v}{\Delta x} + v \cdot \frac{\Delta u}{\Delta x} + \Delta u \cdot \frac{\Delta v}{\Delta x} \right) \\[2mm]&#10;&amp; = &amp;&#10;u \, \frac{\textrm{d} \, v}{\textrm{d} \, x} + v \, \frac{\textrm{d} \, u}{\textrm{d} \, x} + 0 \cdot \frac{\textrm{d} \, v}{\textrm{d} \, x} &#10;\end{eqnarray*}&#10;due to $\Delta u \to 0$ as $\Delta x \to 0$ since $f$ is differentiable and therefore continuous.\\[2mm]&#10;Hence,&#10;$$&#10;\frac{\textrm{d}}{\textrm{d} \, x} (u \cdot v) \, \, = \, \, u \, \frac{\textrm{d} \, v}{\textrm{d} \, x} + v \, \frac{\textrm{d} \, u}{\textrm{d} \, x} \, .&#10;$$&#10;}}&#10;\end{minipage}&#10;\end{document}"/>
  <p:tag name="IGUANATEXSIZE" val="20"/>
  <p:tag name="IGUANATEXCURSOR" val="9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1987"/>
  <p:tag name="ORIGINALWIDTH" val="3430,072"/>
  <p:tag name="LATEXADDIN" val="\documentclass{article}\pagestyle{empty}&#10;\usepackage{amsmath}&#10;\usepackage{amsfonts}&#10;\usepackage{amssymb}&#10;\begin{document}&#10;\begin{minipage}{9.7 cm}&#10;{\sffamily{&#10;The mathematical steps that we made to derive our result are actually independent of $u$ and $v$ being positive or not. In complete generality the following holds: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4,867"/>
  <p:tag name="ORIGINALWIDTH" val="2972,629"/>
  <p:tag name="LATEXADDIN" val="\documentclass{article}\pagestyle{empty}&#10;\usepackage{amsmath}&#10;\usepackage{amsfonts}&#10;\usepackage{amssymb}&#10;\begin{document}&#10;\begin{minipage}{9.7 cm}&#10;{\sffamily{&#10;{\bf{The Product Rule:}}\\[1mm]&#10;Let $f$ and $g$ be differentiable, then&#10;$$&#10;\frac{\textrm{d}}{\textrm{d} \, x} \left( f(x) \cdot g(x) \right) \, \, = \, \,&#10;f(x) \, \frac{\textrm{d} \, g(x)}{\textrm{d} \, x} \, + \, g(x) \, \frac{\textrm{d} \, f(x)}{\textrm{d} \, x}&#10;$$&#10;or&#10;$$&#10;\left( f \, \cdot \, g \right)' \, \, = \, \, f \cdot g' \, + \, g \cdot f' \, .&#10;$$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,183"/>
  <p:tag name="ORIGINALWIDTH" val="3429,322"/>
  <p:tag name="LATEXADDIN" val="\documentclass{article}\pagestyle{empty}&#10;\usepackage{amsmath}&#10;\usepackage{amsfonts}&#10;\usepackage{amssymb}&#10;\begin{document}&#10;\begin{minipage}{9.7 cm}&#10;{\sffamily{&#10;In words, the Product Rule says that {\bf{the derivative of a product of two functions is the first function times the derivative of the second function plus the second function times the derivative of the first function}}.}}&#10;\end{minipage}&#10;\end{document}"/>
  <p:tag name="IGUANATEXSIZE" val="20"/>
  <p:tag name="IGUANATEXCURSOR" val="3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967"/>
  <p:tag name="ORIGINALWIDTH" val="3423,322"/>
  <p:tag name="LATEXADDIN" val="\documentclass{article}\pagestyle{empty}&#10;\usepackage{amsmath}&#10;\usepackage{amsfonts}&#10;\usepackage{amssymb}&#10;\begin{document}&#10;\begin{minipage}{9.7 cm}&#10;{\sffamily{&#10;{\bf{Example:}}\\[1mm]&#10;Let $f(x) = x \cdot {\rm{e}}^x$. Find the first derivative $f'(x)$ as well as a formula for the $n$-th derivative $f^{(n)}(x)$.\\[2mm]&#10;&#10;{\bf{Solution:}}\\[1mm]&#10;By the Product Rule we have&#10;\begin{eqnarray*}&#10;f'(x) &amp; = &amp; \frac{\textrm{d}}{\textrm{d} \, x} \left( x \cdot {\rm{e}}^x \right) \\[2mm]&#10;&amp; = &amp;&#10;x \, \frac{\textrm{d} \, {\rm{e}}^{x}}{\textrm{d} \, x} \, + \, {\rm{e}}^x \, \frac{\textrm{d} \, x}{\textrm{d} \, x} \\[2mm]&#10;&amp; = &amp;&#10;x \cdot {\rm{e}}^x + {\rm{e}}^x \cdot 1 \\[2mm]&#10;&amp; = &amp;&#10;(x +1) \cdot {\rm{e}}^x \, .&#10;\end{eqnarray*}&#10;}}&#10;\end{minipage}&#10;\end{document}"/>
  <p:tag name="IGUANATEXSIZE" val="20"/>
  <p:tag name="IGUANATEXCURSOR" val="6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1,519"/>
  <p:tag name="ORIGINALWIDTH" val="3860,518"/>
  <p:tag name="LATEXADDIN" val="\documentclass{article}\pagestyle{empty}&#10;\usepackage{amsmath}&#10;\usepackage{amsfonts}&#10;\usepackage{amssymb}&#10;\begin{document}&#10;\begin{minipage}{12.7 cm}&#10;{\sffamily{&#10;Using the Product Rule a second time, we get&#10;\begin{eqnarray*}&#10;f''(x) &amp; = &amp; \frac{\textrm{d}}{\textrm{d} \, x} \left( (x+1) \cdot {\rm{e}}^x \right)&#10;\, \, = \, \,&#10;(x+1) \, \frac{\textrm{d} \, {\rm{e}}^{x}}{\textrm{d} \, x} \, + \, {\rm{e}}^x \, \frac{\textrm{d} \, (x+1)}{\textrm{d} \, x} \\[2mm]&#10;&amp; = &amp;&#10;(x+1) \cdot {\rm{e}}^x + {\rm{e}}^x \cdot 1 \, \, = \, \, (x + 2) \cdot {\rm{e}}^x \, .&#10;\end{eqnarray*}&#10;Further applications of the Product Rule give, for instance,&#10;$$&#10;f'''(x) \, \, = \, \, (x + 3) \cdot {\rm{e}}^x \qquad \text{and} \qquad f^{(4)}(x) \, \, = \, \, (x + 4) \cdot {\rm{e}}^x \, .&#10;$$&#10;In fact, each successive differentiation adds another term ${\rm{e}}^x$, so&#10;$$&#10;f^{(n)}(x) \, \, = \, \, (x + n) \cdot {\rm{e}}^x \, .&#10;$$&#10;}}&#10;\end{minipage}&#10;\end{document}"/>
  <p:tag name="IGUANATEXSIZE" val="20"/>
  <p:tag name="IGUANATEXCURSOR" val="8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4,751"/>
  <p:tag name="ORIGINALWIDTH" val="4044,995"/>
  <p:tag name="LATEXADDIN" val="\documentclass{article}\pagestyle{empty}&#10;\usepackage{amsmath}&#10;\usepackage{amsfonts}&#10;\usepackage{amssymb}&#10;\begin{document}&#10;\begin{minipage}{12.7 cm}&#10;{\sffamily{&#10;{\bf{Example:}}\\[1mm]&#10;The first derivative of $f(x) = \sqrt{x} \cdot (a+bx)$ is&#10;\begin{eqnarray*}&#10;f'(x) &amp; = &amp; \frac{\textrm{d}}{\textrm{d} \, x} \left( \sqrt{x} \cdot (a+bx) \right)&#10;\, \, = \, \,&#10;\sqrt{x} \, \, \frac{\textrm{d} \, (a+bx)}{\textrm{d} \, x} \, + \, (a+bx) \, \frac{\textrm{d} \, \sqrt{x}}{\textrm{d} \, x} \\[2mm]&#10;&amp; = &amp;&#10;b \cdot \sqrt{x} + \frac{a + bx}{2 \cdot \sqrt{x}} \, \, = \, \, \frac{a + 3 \cdot b \cdot x}{2 \cdot \sqrt{x}} \, .&#10;\end{eqnarray*}&#10;&#10;\vspace{0.5cm}&#10;Alternatively, as $f(x) = \sqrt{x} \cdot (a+bx) = a x^{1/2} + b x^{3/2}$ we have&#10;$$&#10;f'(x) \, \, = \, \, \tfrac{1}{2} \cdot a \cdot x^{-1/2} + \tfrac{3}{2} \cdot b \cdot x^{1/2} \, \, = \, \, \frac{a + 3 \cdot b \cdot x}{2 \cdot \sqrt{x}} \, .&#10;$$&#10;}}&#10;\end{minipage}&#10;\end{document}"/>
  <p:tag name="IGUANATEXSIZE" val="20"/>
  <p:tag name="IGUANATEXCURSOR" val="8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8,493"/>
  <p:tag name="ORIGINALWIDTH" val="4508,437"/>
  <p:tag name="LATEXADDIN" val="\documentclass{article}\pagestyle{empty}&#10;\usepackage{amsmath}&#10;\usepackage{amsfonts}&#10;\usepackage{amssymb}&#10;\begin{document}&#10;\begin{minipage}{12.7 cm}&#10;{\sffamily{&#10;{\bf{Example: (Finding the Rate of Change of Revenue)}}\\[1mm]&#10;A manufacturer determines that $t$ months after a new product is introduced to the&#10;market, $x(t)=t^2+3t$ hundred units can be produced and then sold at a price of&#10;$p(t)=-2t^{3/2}+30$ GEL per unit.&#10;\begin{itemize}&#10;\item[{\bf{a)}}] Express the revenue $R(t)$ for this product as a function of time.\\[-6mm]&#10;\item[{\bf{b)}}] At what rate is revenue changing with respect to time after $4$ months? Is revenue&#10;increasing or decreasing at this time?&#10;\end{itemize}&#10;&#10;\vspace{0.2cm}&#10;{\bf{Solution:}}\\[1mm]&#10;{\bf{a)}} The revenue is given by&#10;$$&#10;R(t) \, \, = \, \, x(t) \cdot p(t) \, \, = \, \, \left( t^2 + 3t \right) \cdot \left( -2t^{3/2} + 30 \right) \, .&#10;$$&#10;}}&#10;\end{minipage}&#10;\end{document}"/>
  <p:tag name="IGUANATEXSIZE" val="20"/>
  <p:tag name="IGUANATEXCURSOR" val="7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3,753"/>
  <p:tag name="ORIGINALWIDTH" val="4491,939"/>
  <p:tag name="LATEXADDIN" val="\documentclass{article}\pagestyle{empty}&#10;\usepackage{amsmath}&#10;\usepackage{amsfonts}&#10;\usepackage{amssymb}&#10;\begin{document}&#10;\begin{minipage}{12.7 cm}&#10;{\sffamily{&#10;{\bf{b)}} The rate of change of revenue $R(t) = \left( t^2 + 3t \right) \cdot \left( -2t^{3/2} + 30 \right)$ with respect to time is given by the derivative&#10;$R'(t)$, which we find using the product rule:&#10;\begin{eqnarray*}&#10;R'(t) &amp; = &amp; \left( \tfrac{\textrm{d}}{\textrm{d} t} \left( t^2 + 3t \right) \right)\cdot \left( -2t^{3/2} + 30 \right)&#10;+ \left( t^2 + 3t \right) \cdot \left( \tfrac{\textrm{d}}{\textrm{d} t} \left( -2t^{3/2} + 30 \right) \right)\\[1mm]&#10;&amp; = &amp;&#10;\left( 2t + 3 \right)\cdot \left( -2t^{3/2} + 30 \right)&#10;+ \left( t^2 + 3t \right) \cdot \left( -3t^{1/2} \right)&#10;\end{eqnarray*}&#10;At time $t=4$, the revenue is changing at the rate&#10;$$&#10;R'(4) \, \, = \, \, \left( 2 \cdot 4 + 3 \right)\cdot \left( -2 \cdot 4^{3/2} + 30 \right) + \left( 4^2 + 3 \cdot 4 \right) \cdot \left( -3 \cdot 4^{1/2} \right)&#10;\, \, = \, \, -14 \, .&#10;$$&#10;Thus, after $4$ months, the revenue is changing at the rate of $1400$ GEL per month. It is decreasing at that time since $R'(4)$ is negative.&#10;}}&#10;\end{minipage}&#10;\end{document}"/>
  <p:tag name="IGUANATEXSIZE" val="20"/>
  <p:tag name="IGUANATEXCURSOR" val="10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3"/>
  <p:tag name="ORIGINALWIDTH" val="4487,439"/>
  <p:tag name="LATEXADDIN" val="\documentclass{article}\pagestyle{empty}&#10;\usepackage{amsmath}&#10;\usepackage{amsfonts}&#10;\usepackage{amssymb}&#10;\begin{document}&#10;\begin{minipage}{12.7 cm}&#10;{\sffamily{&#10;We find a rule for differentiating the quotient of two differentiable functions $u = f(x)$ and $v = g(x)$ in much the same way that we found the Product Rule.\\[2mm]&#10;If $x$, $u$, and $v$ change by amounts $\Delta x$, $\Delta u$, and $\Delta v$, then the corresponding change in the quotient $u/v$ is&#10;\begin{eqnarray*}&#10;\Delta \left( \tfrac{u}{v} \right) &amp; = &amp; \frac{u + \Delta u}{v + \Delta v} - \frac{u}{v}&#10;\, \, = \, \, \frac{(u + \Delta u) \cdot v - u \cdot (v + \Delta v)}{v \cdot (v + \Delta v)} \\[2mm]&#10;&amp; = &amp;&#10;\frac{v \cdot \Delta u - u \cdot \Delta v}{v \cdot (v+ \Delta v)}&#10;\end{eqnarray*}&#10;so&#10;$$&#10;\frac{\textrm{d}}{\textrm{d} \, x} \left( \tfrac{u}{v} \right) \, \, = \, \, \lim_{\Delta x \to 0} \frac{\Delta \left( \tfrac{u}{v} \right) }{\Delta x}&#10;\, \, = \, \,&#10;\lim_{\Delta x \to 0} \frac{\, \, v \cdot \tfrac{\Delta u}{\Delta x} - u \cdot \tfrac{\Delta v}{\Delta x} \, \,}{v \cdot (v + \Delta v)} \, . &#10;$$&#10;}}&#10;\end{minipage}&#10;\end{document}"/>
  <p:tag name="IGUANATEXSIZE" val="20"/>
  <p:tag name="IGUANATEXCURSOR" val="10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6,554"/>
  <p:tag name="ORIGINALWIDTH" val="4483,69"/>
  <p:tag name="LATEXADDIN" val="\documentclass{article}\pagestyle{empty}&#10;\usepackage{amsmath}&#10;\usepackage{amsfonts}&#10;\usepackage{amssymb}&#10;\begin{document}&#10;\begin{minipage}{12.7 cm}&#10;{\sffamily{&#10;As $\Delta x \to 0$, $\Delta v \to 0$ also, because $v = g(x)$ is differentiable and therefore continuous. Thus, using the Limit Laws, we get&#10;\begin{eqnarray*}&#10;\frac{\textrm{d}}{\textrm{d} \, x} \left( \tfrac{u}{v} \right) &amp; = &amp; \lim_{\Delta x \to 0} \frac{\Delta \left( \tfrac{u}{v} \right) }{\Delta x}&#10;\, \, = \, \,&#10;\lim_{\Delta x \to 0} \frac{\, \, v \cdot \tfrac{\Delta u}{\Delta x} - u \cdot \tfrac{\Delta v}{\Delta x} \, \,}{v \cdot (v + \Delta v)} \\[2mm]&#10;&amp; = &amp;&#10;\frac{\, \, v \cdot \lim_{\Delta x \to 0} \, \tfrac{\Delta u}{\Delta x} - u \cdot \lim_{\Delta x \to 0}  \, \tfrac{\Delta v}{\Delta x} \, \,}{v \cdot \lim_{\Delta x \to 0} \, (v + \Delta v)} \\[2mm]&#10;&amp; = &amp;&#10;\frac{\, \, v \, \tfrac{\textrm{d} \, u}{\textrm{d} \, x} - u \,\tfrac{\textrm{d} \, v}{\textrm{d} \, x} \, \,}{v^2} \, . &#10;\end{eqnarray*}&#10;}}&#10;\end{minipage}&#10;\end{document}"/>
  <p:tag name="IGUANATEXSIZE" val="20"/>
  <p:tag name="IGUANATEXCURSOR" val="8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8,4327"/>
  <p:tag name="ORIGINALWIDTH" val="4491,939"/>
  <p:tag name="LATEXADDIN" val="\documentclass{article}\pagestyle{empty}&#10;\usepackage{amsmath}&#10;\usepackage{amsfonts}&#10;\usepackage{amssymb}&#10;\begin{document}&#10;\begin{minipage}{12.7 cm}&#10;{\sffamily{&#10;In words, the Quotient Rule says that {\bf{the derivative of a quotient is the denominator times the derivative of the numerator minus the numerator times the derivative of the denominator, all divided by the square of the denominator}}.&#10;}}&#10;\end{minipage}&#10;\end{document}"/>
  <p:tag name="IGUANATEXSIZE" val="20"/>
  <p:tag name="IGUANATEXCURSOR" val="3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9,839"/>
  <p:tag name="ORIGINALWIDTH" val="3423,322"/>
  <p:tag name="LATEXADDIN" val="\documentclass{article}\pagestyle{empty}&#10;\usepackage{amsmath}&#10;\usepackage{amsfonts}&#10;\usepackage{amssymb}&#10;\begin{document}&#10;\begin{minipage}{12.7 cm}&#10;{\sffamily{&#10;{\bf{The Quotient Rule:}}\\[1mm]&#10;Let $f$ and $g$ be differentiable, then&#10;$$&#10;\frac{\textrm{d}}{\textrm{d} \, x} \left( \frac{f(x)}{g(x)} \right) \, \, = \, \,&#10;\frac{\, \, g(x) \, \tfrac{\textrm{d} \, f(x)}{\textrm{d} \, x} \, - \, f(x) \,\tfrac{\textrm{d} \, g(x)}{\textrm{d} \, x} \, \,}{(g(x))^2} \, . &#10;$$&#10;or&#10;$$&#10;\left( \frac{\, f \,}{g} \right)' \, \, = \, \, \frac{\, g \cdot f' - f \cdot g' \,}{g^2} \, .&#10;$$&#10;}}&#10;\end{minipage}&#10;\end{document}"/>
  <p:tag name="IGUANATEXSIZE" val="20"/>
  <p:tag name="IGUANATEXCURSOR" val="2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217"/>
  <p:tag name="ORIGINALWIDTH" val="3271,091"/>
  <p:tag name="LATEXADDIN" val="\documentclass{article}\pagestyle{empty}&#10;\usepackage{amsmath}&#10;\usepackage{amsfonts}&#10;\usepackage{amssymb}&#10;\begin{document}&#10;\begin{minipage}{9.7 cm}&#10;{\sffamily{&#10;{\bf{Example:}} Let&#10;$$&#10;f(x) \, \, = \, \, \frac{x^2 + x - 2}{x^3 + 6} \, .&#10;$$&#10;Then\\[-6mm]&#10;\begin{eqnarray*}&#10;f'(x) &amp; = &amp;&#10;\frac{\, \, (x^3 + 6) \cdot \tfrac{\textrm{d} \, (x^2+x-2)}{\textrm{d} \, x} \, - (x^2+x-2) \cdot \tfrac{\textrm{d} \, (x^3+6)}{\textrm{d} \, x} \, \, }{(x^3 + 6)^2} \\[2mm]&#10;&amp; = &amp;&#10;\frac{(x^3+6) \cdot (2x+1) \, - \, (x^2+x-2) \cdot (3x^2)}{(x^3 + 6)^2} \\[2mm]&#10;&amp; = &amp;&#10;\frac{(2 x^4 + x^3 + 12x + 6) \, - \, (3x^4+3x^3-6x^2)}{(x^3 + 6)^2} \\[2mm]&#10;&amp; = &amp;&#10;\frac{-x^4 - 2x^3 + 6x^2 + 12x + 6}{(x^3 + 6)^2} \, .&#10;\end{eqnarray*}&#10;&#10;}}&#10;\end{minipage}&#10;\end{document}"/>
  <p:tag name="IGUANATEXSIZE" val="20"/>
  <p:tag name="IGUANATEXCURSOR" val="2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5,467"/>
  <p:tag name="ORIGINALWIDTH" val="3427,822"/>
  <p:tag name="LATEXADDIN" val="\documentclass{article}\pagestyle{empty}&#10;\usepackage{amsmath}&#10;\usepackage{amsfonts}&#10;\usepackage{amssymb}&#10;\begin{document}&#10;\begin{minipage}{9.7 cm}&#10;{\sffamily{&#10;{\bf{Example:}}\\[1mm]&#10;Find an equation of the tangent line to the curve $y = f(x)$ at the point $(1, \tfrac{1}{2} {\rm{e}})$, where\\[-4mm]&#10;$$&#10;f(x) \, \, =  \, \, \frac{{\rm{e}}^x}{1 + x^2} \, .&#10;$$&#10;&#10;\vspace{0.3cm}&#10;{\bf{Solution:}} According to the Quotient Rule, we have&#10;\begin{eqnarray*}&#10;f'(x) &amp; = &amp;&#10;\frac{\, \, (1+x^2) \cdot \tfrac{\textrm{d} \, {\rm{e}}^x}{\textrm{d} \, x} \, - {\rm{e}}^x \cdot \tfrac{\textrm{d} \, (1+x^2)}{\textrm{d} \, x} \, \, }{(1+x^2)^2} \\[1mm]&#10;&amp; = &amp;&#10;\frac{(1+x^2) \cdot {\rm{e}}^x \, - \, {\rm{e}}^x \cdot 2x}{(1+x^2)^2} \\[1mm]&#10;&amp; = &amp;&#10;\frac{{\rm{e}}^x \cdot (1-2x+x^2)}{(1+x^2)^2} \, \, = \, \,&#10;\frac{{\rm{e}}^x \cdot (1-x)^2}{(1+x^2)^2} \, .&#10;\end{eqnarray*}&#10;&#10;}}&#10;\end{minipage}&#10;\end{document}"/>
  <p:tag name="IGUANATEXSIZE" val="20"/>
  <p:tag name="IGUANATEXCURSOR" val="6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5,576"/>
  <p:tag name="ORIGINALWIDTH" val="3430,072"/>
  <p:tag name="LATEXADDIN" val="\documentclass{article}\pagestyle{empty}&#10;\usepackage{amsmath}&#10;\usepackage{amsfonts}&#10;\usepackage{amssymb}&#10;\begin{document}&#10;\begin{minipage}{9.7 cm}&#10;{\sffamily{&#10;So the slope of the tangent line at $(1, \tfrac{1}{2} {\rm{e}})$ is&#10;$$&#10;\left. \frac{\textrm{d} \, y}{\textrm{d} \, x} \right|_{x = 1} \, \, = \, \, 0 \, .&#10;$$&#10;This means that the tangent line at $(1, \tfrac{1}{2} {\rm{e}})$ is horizontal and its equation is $y = \tfrac{1}{2} {\rm{e}}$.\\[2mm]&#10;Notice, from the figure, that the function is increasing and crosses its tangent line at $(1, \tfrac{1}{2} {\rm{e}})$.&#10;}}&#10;\end{minipage}&#10;\end{document}"/>
  <p:tag name="IGUANATEXSIZE" val="20"/>
  <p:tag name="IGUANATEXCURSOR" val="2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1,774"/>
  <p:tag name="ORIGINALWIDTH" val="4500,938"/>
  <p:tag name="LATEXADDIN" val="\documentclass{article}\pagestyle{empty}&#10;\usepackage{amsmath}&#10;\usepackage{amsfonts}&#10;\usepackage{amssymb}&#10;\begin{document}&#10;\begin{minipage}{12.7 cm}&#10;{\sffamily{&#10;{\bf{Note:}} Don't use the Quotient Rule every time you see a quotient. Sometimes it's easier to rewrite a quotient first to put it in a form that is simpler for the purpose of differentiation.\\[2mm]&#10;For instance, although it is possible to differentiate the function&#10;$$&#10;F(x) \, \, = \, \, \frac{3x^2 + 2 \sqrt{x}}{x}&#10;$$&#10;using the Quotient Rule, it is much easier to perform the division first and write the function as&#10;$$&#10;F(x) \, \, = \, \, 3x \, + \, 2 x^{-1/2} \, .&#10;$$&#10;before differentiating.&#10;}}&#10;\end{minipage}&#10;\end{document}"/>
  <p:tag name="IGUANATEXSIZE" val="20"/>
  <p:tag name="IGUANATEXCURSOR" val="3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</Words>
  <Application>Microsoft Office PowerPoint</Application>
  <PresentationFormat>Bildschirmpräsentation (16:9)</PresentationFormat>
  <Paragraphs>34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Larissa-Design</vt:lpstr>
      <vt:lpstr>Calculus I for MGMT – Advanced Differentiation Rules The Product &amp; Quotient Rule</vt:lpstr>
      <vt:lpstr>Motivation of the product rule – What is the derivative of a product of differentiable functions? (1/ 3)</vt:lpstr>
      <vt:lpstr>Motivation of the product rule – What is the derivative of a product of differentiable functions? (2/ 3)</vt:lpstr>
      <vt:lpstr>Motivation of the product rule – What is the derivative of a product of differentiable functions? (3/ 3)</vt:lpstr>
      <vt:lpstr>The Product Rule</vt:lpstr>
      <vt:lpstr>Example: Application of the Product Rule</vt:lpstr>
      <vt:lpstr>Example: Application of the Product Rule</vt:lpstr>
      <vt:lpstr>Example: Application of the Product Rule</vt:lpstr>
      <vt:lpstr>Example: Finding the rate of change of revenue</vt:lpstr>
      <vt:lpstr>Example: Finding the rate of change of revenue</vt:lpstr>
      <vt:lpstr>Motivation of the quotient rule – What is the derivative of a quotient of differentiable functions? (1/ 2)</vt:lpstr>
      <vt:lpstr>Motivation of the quotient rule – What is the derivative of a quotient of differentiable functions? (2/ 2)</vt:lpstr>
      <vt:lpstr>The Quotient Rule</vt:lpstr>
      <vt:lpstr>Example: Application of the Quotient Rule</vt:lpstr>
      <vt:lpstr>Example: Application of the Quotient Rule</vt:lpstr>
      <vt:lpstr>Example: Application of the Quotient Rule</vt:lpstr>
      <vt:lpstr>Don’t use the Quotient Rule every time you see a quotient</vt:lpstr>
      <vt:lpstr>We summarize the differentiation formulas we have learned so far as follows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214</cp:revision>
  <dcterms:created xsi:type="dcterms:W3CDTF">2020-04-04T18:50:50Z</dcterms:created>
  <dcterms:modified xsi:type="dcterms:W3CDTF">2022-10-04T18:03:01Z</dcterms:modified>
</cp:coreProperties>
</file>