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Default Extension="gif" ContentType="image/gif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11" r:id="rId2"/>
    <p:sldId id="436" r:id="rId3"/>
    <p:sldId id="437" r:id="rId4"/>
    <p:sldId id="438" r:id="rId5"/>
    <p:sldId id="439" r:id="rId6"/>
    <p:sldId id="440" r:id="rId7"/>
    <p:sldId id="441" r:id="rId8"/>
    <p:sldId id="442" r:id="rId9"/>
    <p:sldId id="314" r:id="rId10"/>
  </p:sldIdLst>
  <p:sldSz cx="9144000" cy="5143500" type="screen16x9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12017" autoAdjust="0"/>
    <p:restoredTop sz="97356" autoAdjust="0"/>
  </p:normalViewPr>
  <p:slideViewPr>
    <p:cSldViewPr>
      <p:cViewPr varScale="1">
        <p:scale>
          <a:sx n="146" d="100"/>
          <a:sy n="146" d="100"/>
        </p:scale>
        <p:origin x="-540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37D260-6268-4F26-AF15-ED356AF90945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494CF-C817-48EC-B3D8-4344773BA92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4.jpe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3.jpeg"/><Relationship Id="rId2" Type="http://schemas.openxmlformats.org/officeDocument/2006/relationships/tags" Target="../tags/tag2.xml"/><Relationship Id="rId16" Type="http://schemas.openxmlformats.org/officeDocument/2006/relationships/image" Target="../media/image1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.jpeg"/><Relationship Id="rId5" Type="http://schemas.openxmlformats.org/officeDocument/2006/relationships/tags" Target="../tags/tag5.xml"/><Relationship Id="rId15" Type="http://schemas.openxmlformats.org/officeDocument/2006/relationships/image" Target="../media/image6.jpeg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image" Target="../media/image9.jpeg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image" Target="../media/image8.jpe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image" Target="../media/image7.jpeg"/><Relationship Id="rId5" Type="http://schemas.openxmlformats.org/officeDocument/2006/relationships/tags" Target="../tags/tag14.xml"/><Relationship Id="rId15" Type="http://schemas.openxmlformats.org/officeDocument/2006/relationships/image" Target="../media/image11.jpeg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image" Target="../media/image10.jpe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image" Target="../media/image3.jpeg"/><Relationship Id="rId18" Type="http://schemas.openxmlformats.org/officeDocument/2006/relationships/image" Target="../media/image12.jpeg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image" Target="../media/image2.jpeg"/><Relationship Id="rId17" Type="http://schemas.openxmlformats.org/officeDocument/2006/relationships/image" Target="../media/image1.png"/><Relationship Id="rId2" Type="http://schemas.openxmlformats.org/officeDocument/2006/relationships/tags" Target="../tags/tag20.xml"/><Relationship Id="rId16" Type="http://schemas.openxmlformats.org/officeDocument/2006/relationships/image" Target="../media/image6.jpeg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23.xml"/><Relationship Id="rId15" Type="http://schemas.openxmlformats.org/officeDocument/2006/relationships/image" Target="../media/image5.jpeg"/><Relationship Id="rId10" Type="http://schemas.openxmlformats.org/officeDocument/2006/relationships/tags" Target="../tags/tag28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s://cdn.pixabay.com/photo/2016/04/13/19/23/binary-1327501_960_72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5536" y="0"/>
            <a:ext cx="2828754" cy="1152128"/>
          </a:xfrm>
          <a:prstGeom prst="rect">
            <a:avLst/>
          </a:prstGeom>
          <a:noFill/>
        </p:spPr>
      </p:pic>
      <p:grpSp>
        <p:nvGrpSpPr>
          <p:cNvPr id="28" name="Gruppieren 27"/>
          <p:cNvGrpSpPr/>
          <p:nvPr userDrawn="1"/>
        </p:nvGrpSpPr>
        <p:grpSpPr>
          <a:xfrm>
            <a:off x="3059832" y="0"/>
            <a:ext cx="3312368" cy="1152525"/>
            <a:chOff x="3059832" y="0"/>
            <a:chExt cx="3312368" cy="1152525"/>
          </a:xfrm>
        </p:grpSpPr>
        <p:pic>
          <p:nvPicPr>
            <p:cNvPr id="10244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<p:cNvPicPr>
              <a:picLocks noChangeAspect="1" noChangeArrowheads="1"/>
            </p:cNvPicPr>
            <p:nvPr userDrawn="1"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059832" y="0"/>
              <a:ext cx="1728192" cy="1152128"/>
            </a:xfrm>
            <a:prstGeom prst="rect">
              <a:avLst/>
            </a:prstGeom>
            <a:noFill/>
          </p:spPr>
        </p:pic>
        <p:grpSp>
          <p:nvGrpSpPr>
            <p:cNvPr id="27" name="Gruppieren 26"/>
            <p:cNvGrpSpPr/>
            <p:nvPr userDrawn="1"/>
          </p:nvGrpSpPr>
          <p:grpSpPr>
            <a:xfrm>
              <a:off x="4427984" y="0"/>
              <a:ext cx="1944216" cy="1152525"/>
              <a:chOff x="4427984" y="0"/>
              <a:chExt cx="1944216" cy="1152525"/>
            </a:xfrm>
          </p:grpSpPr>
          <p:pic>
            <p:nvPicPr>
              <p:cNvPr id="10242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4427984" y="0"/>
                <a:ext cx="1944216" cy="267494"/>
              </a:xfrm>
              <a:prstGeom prst="rect">
                <a:avLst/>
              </a:prstGeom>
              <a:noFill/>
            </p:spPr>
          </p:pic>
          <p:pic>
            <p:nvPicPr>
              <p:cNvPr id="23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572000" y="267494"/>
                <a:ext cx="1656184" cy="432048"/>
              </a:xfrm>
              <a:prstGeom prst="rect">
                <a:avLst/>
              </a:prstGeom>
              <a:noFill/>
            </p:spPr>
          </p:pic>
          <p:pic>
            <p:nvPicPr>
              <p:cNvPr id="26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4716016" y="689073"/>
                <a:ext cx="1368152" cy="46345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347614"/>
            <a:ext cx="7772400" cy="8640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 userDrawn="1">
            <p:ph type="subTitle" idx="1"/>
          </p:nvPr>
        </p:nvSpPr>
        <p:spPr>
          <a:xfrm>
            <a:off x="1371600" y="2355726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Textfeld 12"/>
          <p:cNvSpPr txBox="1"/>
          <p:nvPr userDrawn="1">
            <p:custDataLst>
              <p:tags r:id="rId1"/>
            </p:custDataLst>
          </p:nvPr>
        </p:nvSpPr>
        <p:spPr>
          <a:xfrm>
            <a:off x="7543657" y="72008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Florian Rupp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Freihandform 13"/>
          <p:cNvSpPr/>
          <p:nvPr userDrawn="1">
            <p:custDataLst>
              <p:tags r:id="rId2"/>
            </p:custDataLst>
          </p:nvPr>
        </p:nvSpPr>
        <p:spPr>
          <a:xfrm flipH="1">
            <a:off x="6024860" y="447"/>
            <a:ext cx="313184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1955800"/>
              <a:gd name="connsiteY0" fmla="*/ 0 h 1143000"/>
              <a:gd name="connsiteX1" fmla="*/ 1641023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641023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Parallelogramm 14"/>
          <p:cNvSpPr/>
          <p:nvPr userDrawn="1">
            <p:custDataLst>
              <p:tags r:id="rId3"/>
            </p:custDataLst>
          </p:nvPr>
        </p:nvSpPr>
        <p:spPr>
          <a:xfrm>
            <a:off x="5808836" y="1"/>
            <a:ext cx="792088" cy="1152128"/>
          </a:xfrm>
          <a:prstGeom prst="parallelogram">
            <a:avLst>
              <a:gd name="adj" fmla="val 63481"/>
            </a:avLst>
          </a:pr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arallelogramm 15"/>
          <p:cNvSpPr/>
          <p:nvPr userDrawn="1">
            <p:custDataLst>
              <p:tags r:id="rId4"/>
            </p:custDataLst>
          </p:nvPr>
        </p:nvSpPr>
        <p:spPr>
          <a:xfrm>
            <a:off x="2568476" y="1"/>
            <a:ext cx="1152128" cy="1152128"/>
          </a:xfrm>
          <a:prstGeom prst="parallelogram">
            <a:avLst>
              <a:gd name="adj" fmla="val 52628"/>
            </a:avLst>
          </a:prstGeom>
          <a:solidFill>
            <a:srgbClr val="1F497D">
              <a:lumMod val="60000"/>
              <a:lumOff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Parallelogramm 16"/>
          <p:cNvSpPr/>
          <p:nvPr userDrawn="1">
            <p:custDataLst>
              <p:tags r:id="rId5"/>
            </p:custDataLst>
          </p:nvPr>
        </p:nvSpPr>
        <p:spPr>
          <a:xfrm flipH="1">
            <a:off x="4296668" y="1"/>
            <a:ext cx="648072" cy="1152128"/>
          </a:xfrm>
          <a:prstGeom prst="parallelogram">
            <a:avLst>
              <a:gd name="adj" fmla="val 68305"/>
            </a:avLst>
          </a:prstGeom>
          <a:solidFill>
            <a:srgbClr val="F79646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Parallelogramm 17"/>
          <p:cNvSpPr/>
          <p:nvPr userDrawn="1">
            <p:custDataLst>
              <p:tags r:id="rId6"/>
            </p:custDataLst>
          </p:nvPr>
        </p:nvSpPr>
        <p:spPr>
          <a:xfrm>
            <a:off x="2568476" y="1"/>
            <a:ext cx="1008112" cy="1152128"/>
          </a:xfrm>
          <a:prstGeom prst="parallelogram">
            <a:avLst>
              <a:gd name="adj" fmla="val 88390"/>
            </a:avLst>
          </a:prstGeom>
          <a:solidFill>
            <a:srgbClr val="4F81BD">
              <a:lumMod val="20000"/>
              <a:lumOff val="8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ihandform 18"/>
          <p:cNvSpPr/>
          <p:nvPr userDrawn="1">
            <p:custDataLst>
              <p:tags r:id="rId7"/>
            </p:custDataLst>
          </p:nvPr>
        </p:nvSpPr>
        <p:spPr>
          <a:xfrm>
            <a:off x="0" y="0"/>
            <a:ext cx="195580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485900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ihandform 19"/>
          <p:cNvSpPr/>
          <p:nvPr userDrawn="1">
            <p:custDataLst>
              <p:tags r:id="rId8"/>
            </p:custDataLst>
          </p:nvPr>
        </p:nvSpPr>
        <p:spPr>
          <a:xfrm>
            <a:off x="2580060" y="1"/>
            <a:ext cx="92452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0 w 2880320"/>
              <a:gd name="connsiteY4" fmla="*/ 0 h 1143000"/>
              <a:gd name="connsiteX0" fmla="*/ 216024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2160240 w 28803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132432 w 924520"/>
              <a:gd name="connsiteY3" fmla="*/ 643436 h 1143000"/>
              <a:gd name="connsiteX4" fmla="*/ 204440 w 9245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204440 w 924520"/>
              <a:gd name="connsiteY4" fmla="*/ 0 h 1143000"/>
              <a:gd name="connsiteX0" fmla="*/ 348456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348456 w 924520"/>
              <a:gd name="connsiteY4" fmla="*/ 0 h 1143000"/>
              <a:gd name="connsiteX0" fmla="*/ 348456 w 924520"/>
              <a:gd name="connsiteY0" fmla="*/ 571943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0" fmla="*/ 420464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420464 w 924520"/>
              <a:gd name="connsiteY3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520" h="1143000">
                <a:moveTo>
                  <a:pt x="420464" y="0"/>
                </a:moveTo>
                <a:lnTo>
                  <a:pt x="924520" y="0"/>
                </a:lnTo>
                <a:lnTo>
                  <a:pt x="0" y="1143000"/>
                </a:lnTo>
                <a:lnTo>
                  <a:pt x="420464" y="0"/>
                </a:lnTo>
                <a:close/>
              </a:path>
            </a:pathLst>
          </a:cu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hteck 20"/>
          <p:cNvSpPr/>
          <p:nvPr userDrawn="1">
            <p:custDataLst>
              <p:tags r:id="rId9"/>
            </p:custDataLst>
          </p:nvPr>
        </p:nvSpPr>
        <p:spPr>
          <a:xfrm>
            <a:off x="795" y="648469"/>
            <a:ext cx="9155906" cy="504056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 userDrawn="1"/>
        </p:nvSpPr>
        <p:spPr bwMode="auto">
          <a:xfrm>
            <a:off x="845840" y="4240838"/>
            <a:ext cx="7452320" cy="8511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1400" b="1" kern="0" dirty="0" smtClean="0">
                <a:latin typeface="+mn-lt"/>
              </a:rPr>
              <a:t>Prof. Dr</a:t>
            </a:r>
            <a:r>
              <a:rPr lang="en-US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Giorgi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Chelidze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Prof. Dr.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Malkhaz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Shashiashvili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&amp;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en-US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Prof. Dr. Dr. </a:t>
            </a:r>
            <a:r>
              <a:rPr lang="en-US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h.c</a:t>
            </a:r>
            <a:r>
              <a:rPr lang="en-US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Florian Rupp</a:t>
            </a:r>
            <a:endParaRPr lang="en-US" sz="1400" b="1" kern="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dirty="0" smtClean="0"/>
          </a:p>
          <a:p>
            <a:pPr algn="ctr" eaLnBrk="1" hangingPunct="1"/>
            <a:r>
              <a:rPr lang="en-US" sz="1400" dirty="0" smtClean="0"/>
              <a:t>Kutaisi International</a:t>
            </a:r>
            <a:r>
              <a:rPr lang="en-US" sz="1400" baseline="0" dirty="0" smtClean="0"/>
              <a:t> University</a:t>
            </a:r>
            <a:endParaRPr lang="en-US" sz="1400" dirty="0" smtClean="0"/>
          </a:p>
        </p:txBody>
      </p:sp>
      <p:pic>
        <p:nvPicPr>
          <p:cNvPr id="24" name="Grafik 23" descr="index.pn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179513" y="4437868"/>
            <a:ext cx="1872207" cy="582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600" y="52707"/>
            <a:ext cx="8064896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/>
          <p:cNvSpPr/>
          <p:nvPr userDrawn="1"/>
        </p:nvSpPr>
        <p:spPr>
          <a:xfrm>
            <a:off x="6084168" y="0"/>
            <a:ext cx="3059832" cy="810000"/>
          </a:xfrm>
          <a:prstGeom prst="rect">
            <a:avLst/>
          </a:pr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hteck 18"/>
          <p:cNvSpPr/>
          <p:nvPr>
            <p:custDataLst>
              <p:tags r:id="rId1"/>
            </p:custDataLst>
          </p:nvPr>
        </p:nvSpPr>
        <p:spPr>
          <a:xfrm>
            <a:off x="560" y="456093"/>
            <a:ext cx="9143440" cy="354739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3" name="Gruppieren 42"/>
          <p:cNvGrpSpPr/>
          <p:nvPr userDrawn="1"/>
        </p:nvGrpSpPr>
        <p:grpSpPr>
          <a:xfrm>
            <a:off x="0" y="0"/>
            <a:ext cx="6444207" cy="811112"/>
            <a:chOff x="0" y="0"/>
            <a:chExt cx="9156701" cy="1152525"/>
          </a:xfrm>
        </p:grpSpPr>
        <p:pic>
          <p:nvPicPr>
            <p:cNvPr id="28" name="Picture 8" descr="https://cdn.pixabay.com/photo/2016/04/13/19/23/binary-1327501_960_720.jpg"/>
            <p:cNvPicPr>
              <a:picLocks noChangeAspect="1" noChangeArrowheads="1"/>
            </p:cNvPicPr>
            <p:nvPr userDrawn="1"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95536" y="0"/>
              <a:ext cx="2828754" cy="1152128"/>
            </a:xfrm>
            <a:prstGeom prst="rect">
              <a:avLst/>
            </a:prstGeom>
            <a:noFill/>
          </p:spPr>
        </p:pic>
        <p:grpSp>
          <p:nvGrpSpPr>
            <p:cNvPr id="29" name="Gruppieren 28"/>
            <p:cNvGrpSpPr/>
            <p:nvPr userDrawn="1"/>
          </p:nvGrpSpPr>
          <p:grpSpPr>
            <a:xfrm>
              <a:off x="3059832" y="0"/>
              <a:ext cx="3312368" cy="1152525"/>
              <a:chOff x="3059832" y="0"/>
              <a:chExt cx="3312368" cy="1152525"/>
            </a:xfrm>
          </p:grpSpPr>
          <p:pic>
            <p:nvPicPr>
              <p:cNvPr id="30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  <p:cNvPicPr>
                <a:picLocks noChangeAspect="1" noChangeArrowheads="1"/>
              </p:cNvPicPr>
              <p:nvPr userDrawn="1"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3059832" y="0"/>
                <a:ext cx="1728192" cy="1152128"/>
              </a:xfrm>
              <a:prstGeom prst="rect">
                <a:avLst/>
              </a:prstGeom>
              <a:noFill/>
            </p:spPr>
          </p:pic>
          <p:grpSp>
            <p:nvGrpSpPr>
              <p:cNvPr id="31" name="Gruppieren 26"/>
              <p:cNvGrpSpPr/>
              <p:nvPr userDrawn="1"/>
            </p:nvGrpSpPr>
            <p:grpSpPr>
              <a:xfrm>
                <a:off x="4427984" y="0"/>
                <a:ext cx="1944216" cy="1152525"/>
                <a:chOff x="4427984" y="0"/>
                <a:chExt cx="1944216" cy="1152525"/>
              </a:xfrm>
            </p:grpSpPr>
            <p:pic>
              <p:nvPicPr>
                <p:cNvPr id="32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427984" y="0"/>
                  <a:ext cx="1944216" cy="267494"/>
                </a:xfrm>
                <a:prstGeom prst="rect">
                  <a:avLst/>
                </a:prstGeom>
                <a:noFill/>
              </p:spPr>
            </p:pic>
            <p:pic>
              <p:nvPicPr>
                <p:cNvPr id="33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4572000" y="267494"/>
                  <a:ext cx="1656184" cy="432048"/>
                </a:xfrm>
                <a:prstGeom prst="rect">
                  <a:avLst/>
                </a:prstGeom>
                <a:noFill/>
              </p:spPr>
            </p:pic>
            <p:pic>
              <p:nvPicPr>
                <p:cNvPr id="34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4716016" y="689073"/>
                  <a:ext cx="1368152" cy="463452"/>
                </a:xfrm>
                <a:prstGeom prst="rect">
                  <a:avLst/>
                </a:prstGeom>
                <a:noFill/>
              </p:spPr>
            </p:pic>
          </p:grpSp>
        </p:grpSp>
        <p:sp>
          <p:nvSpPr>
            <p:cNvPr id="35" name="Freihandform 34"/>
            <p:cNvSpPr/>
            <p:nvPr userDrawn="1">
              <p:custDataLst>
                <p:tags r:id="rId2"/>
              </p:custDataLst>
            </p:nvPr>
          </p:nvSpPr>
          <p:spPr>
            <a:xfrm flipH="1">
              <a:off x="6024860" y="447"/>
              <a:ext cx="313184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  <a:gd name="connsiteX0" fmla="*/ 0 w 1955800"/>
                <a:gd name="connsiteY0" fmla="*/ 0 h 1143000"/>
                <a:gd name="connsiteX1" fmla="*/ 1641023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800" h="1143000">
                  <a:moveTo>
                    <a:pt x="0" y="0"/>
                  </a:moveTo>
                  <a:lnTo>
                    <a:pt x="1641023" y="0"/>
                  </a:lnTo>
                  <a:lnTo>
                    <a:pt x="1955800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Parallelogramm 35"/>
            <p:cNvSpPr/>
            <p:nvPr userDrawn="1">
              <p:custDataLst>
                <p:tags r:id="rId3"/>
              </p:custDataLst>
            </p:nvPr>
          </p:nvSpPr>
          <p:spPr>
            <a:xfrm>
              <a:off x="5808836" y="1"/>
              <a:ext cx="792088" cy="1152128"/>
            </a:xfrm>
            <a:prstGeom prst="parallelogram">
              <a:avLst>
                <a:gd name="adj" fmla="val 63481"/>
              </a:avLst>
            </a:prstGeom>
            <a:solidFill>
              <a:srgbClr val="F79646">
                <a:lumMod val="75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Parallelogramm 36"/>
            <p:cNvSpPr/>
            <p:nvPr userDrawn="1">
              <p:custDataLst>
                <p:tags r:id="rId4"/>
              </p:custDataLst>
            </p:nvPr>
          </p:nvSpPr>
          <p:spPr>
            <a:xfrm>
              <a:off x="2568476" y="1"/>
              <a:ext cx="1152128" cy="1152128"/>
            </a:xfrm>
            <a:prstGeom prst="parallelogram">
              <a:avLst>
                <a:gd name="adj" fmla="val 52628"/>
              </a:avLst>
            </a:prstGeom>
            <a:solidFill>
              <a:srgbClr val="1F497D">
                <a:lumMod val="60000"/>
                <a:lumOff val="4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Parallelogramm 37"/>
            <p:cNvSpPr/>
            <p:nvPr userDrawn="1">
              <p:custDataLst>
                <p:tags r:id="rId5"/>
              </p:custDataLst>
            </p:nvPr>
          </p:nvSpPr>
          <p:spPr>
            <a:xfrm flipH="1">
              <a:off x="4296668" y="1"/>
              <a:ext cx="648072" cy="1152128"/>
            </a:xfrm>
            <a:prstGeom prst="parallelogram">
              <a:avLst>
                <a:gd name="adj" fmla="val 68305"/>
              </a:avLst>
            </a:prstGeom>
            <a:solidFill>
              <a:srgbClr val="F79646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Parallelogramm 38"/>
            <p:cNvSpPr/>
            <p:nvPr userDrawn="1">
              <p:custDataLst>
                <p:tags r:id="rId6"/>
              </p:custDataLst>
            </p:nvPr>
          </p:nvSpPr>
          <p:spPr>
            <a:xfrm>
              <a:off x="2568476" y="1"/>
              <a:ext cx="1008112" cy="1152128"/>
            </a:xfrm>
            <a:prstGeom prst="parallelogram">
              <a:avLst>
                <a:gd name="adj" fmla="val 88390"/>
              </a:avLst>
            </a:prstGeom>
            <a:solidFill>
              <a:srgbClr val="4F81BD">
                <a:lumMod val="20000"/>
                <a:lumOff val="8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Freihandform 39"/>
            <p:cNvSpPr/>
            <p:nvPr userDrawn="1">
              <p:custDataLst>
                <p:tags r:id="rId7"/>
              </p:custDataLst>
            </p:nvPr>
          </p:nvSpPr>
          <p:spPr>
            <a:xfrm>
              <a:off x="0" y="0"/>
              <a:ext cx="195580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800" h="1143000">
                  <a:moveTo>
                    <a:pt x="0" y="0"/>
                  </a:moveTo>
                  <a:lnTo>
                    <a:pt x="1485900" y="0"/>
                  </a:lnTo>
                  <a:lnTo>
                    <a:pt x="1955800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Freihandform 40"/>
            <p:cNvSpPr/>
            <p:nvPr userDrawn="1">
              <p:custDataLst>
                <p:tags r:id="rId8"/>
              </p:custDataLst>
            </p:nvPr>
          </p:nvSpPr>
          <p:spPr>
            <a:xfrm>
              <a:off x="2580060" y="1"/>
              <a:ext cx="92452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  <a:gd name="connsiteX0" fmla="*/ 0 w 2880320"/>
                <a:gd name="connsiteY0" fmla="*/ 0 h 1143000"/>
                <a:gd name="connsiteX1" fmla="*/ 2880320 w 2880320"/>
                <a:gd name="connsiteY1" fmla="*/ 0 h 1143000"/>
                <a:gd name="connsiteX2" fmla="*/ 1955800 w 2880320"/>
                <a:gd name="connsiteY2" fmla="*/ 1143000 h 1143000"/>
                <a:gd name="connsiteX3" fmla="*/ 0 w 2880320"/>
                <a:gd name="connsiteY3" fmla="*/ 1143000 h 1143000"/>
                <a:gd name="connsiteX4" fmla="*/ 0 w 2880320"/>
                <a:gd name="connsiteY4" fmla="*/ 0 h 1143000"/>
                <a:gd name="connsiteX0" fmla="*/ 2160240 w 2880320"/>
                <a:gd name="connsiteY0" fmla="*/ 0 h 1143000"/>
                <a:gd name="connsiteX1" fmla="*/ 2880320 w 2880320"/>
                <a:gd name="connsiteY1" fmla="*/ 0 h 1143000"/>
                <a:gd name="connsiteX2" fmla="*/ 1955800 w 2880320"/>
                <a:gd name="connsiteY2" fmla="*/ 1143000 h 1143000"/>
                <a:gd name="connsiteX3" fmla="*/ 0 w 2880320"/>
                <a:gd name="connsiteY3" fmla="*/ 1143000 h 1143000"/>
                <a:gd name="connsiteX4" fmla="*/ 2160240 w 2880320"/>
                <a:gd name="connsiteY4" fmla="*/ 0 h 1143000"/>
                <a:gd name="connsiteX0" fmla="*/ 204440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132432 w 924520"/>
                <a:gd name="connsiteY3" fmla="*/ 643436 h 1143000"/>
                <a:gd name="connsiteX4" fmla="*/ 204440 w 924520"/>
                <a:gd name="connsiteY4" fmla="*/ 0 h 1143000"/>
                <a:gd name="connsiteX0" fmla="*/ 204440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4" fmla="*/ 204440 w 924520"/>
                <a:gd name="connsiteY4" fmla="*/ 0 h 1143000"/>
                <a:gd name="connsiteX0" fmla="*/ 348456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4" fmla="*/ 348456 w 924520"/>
                <a:gd name="connsiteY4" fmla="*/ 0 h 1143000"/>
                <a:gd name="connsiteX0" fmla="*/ 348456 w 924520"/>
                <a:gd name="connsiteY0" fmla="*/ 571943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0" fmla="*/ 420464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420464 w 924520"/>
                <a:gd name="connsiteY3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4520" h="1143000">
                  <a:moveTo>
                    <a:pt x="420464" y="0"/>
                  </a:moveTo>
                  <a:lnTo>
                    <a:pt x="924520" y="0"/>
                  </a:lnTo>
                  <a:lnTo>
                    <a:pt x="0" y="1143000"/>
                  </a:lnTo>
                  <a:lnTo>
                    <a:pt x="420464" y="0"/>
                  </a:lnTo>
                  <a:close/>
                </a:path>
              </a:pathLst>
            </a:custGeom>
            <a:solidFill>
              <a:srgbClr val="F79646">
                <a:lumMod val="75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Rechteck 41"/>
            <p:cNvSpPr/>
            <p:nvPr userDrawn="1">
              <p:custDataLst>
                <p:tags r:id="rId9"/>
              </p:custDataLst>
            </p:nvPr>
          </p:nvSpPr>
          <p:spPr>
            <a:xfrm>
              <a:off x="795" y="648072"/>
              <a:ext cx="9155906" cy="504056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Line 12"/>
          <p:cNvSpPr>
            <a:spLocks noChangeShapeType="1"/>
          </p:cNvSpPr>
          <p:nvPr userDrawn="1"/>
        </p:nvSpPr>
        <p:spPr bwMode="auto">
          <a:xfrm>
            <a:off x="0" y="824640"/>
            <a:ext cx="9144000" cy="0"/>
          </a:xfrm>
          <a:prstGeom prst="line">
            <a:avLst/>
          </a:prstGeom>
          <a:noFill/>
          <a:ln w="38100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https://cdn.pixabay.com/photo/2016/04/13/19/23/binary-1327501_960_72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5536" y="0"/>
            <a:ext cx="2828754" cy="1152128"/>
          </a:xfrm>
          <a:prstGeom prst="rect">
            <a:avLst/>
          </a:prstGeom>
          <a:noFill/>
        </p:spPr>
      </p:pic>
      <p:grpSp>
        <p:nvGrpSpPr>
          <p:cNvPr id="26" name="Gruppieren 25"/>
          <p:cNvGrpSpPr/>
          <p:nvPr userDrawn="1"/>
        </p:nvGrpSpPr>
        <p:grpSpPr>
          <a:xfrm>
            <a:off x="3059832" y="0"/>
            <a:ext cx="3312368" cy="1152525"/>
            <a:chOff x="3059832" y="0"/>
            <a:chExt cx="3312368" cy="1152525"/>
          </a:xfrm>
        </p:grpSpPr>
        <p:pic>
          <p:nvPicPr>
            <p:cNvPr id="27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059832" y="0"/>
              <a:ext cx="1728192" cy="1152128"/>
            </a:xfrm>
            <a:prstGeom prst="rect">
              <a:avLst/>
            </a:prstGeom>
            <a:noFill/>
          </p:spPr>
        </p:pic>
        <p:grpSp>
          <p:nvGrpSpPr>
            <p:cNvPr id="28" name="Gruppieren 26"/>
            <p:cNvGrpSpPr/>
            <p:nvPr userDrawn="1"/>
          </p:nvGrpSpPr>
          <p:grpSpPr>
            <a:xfrm>
              <a:off x="4427984" y="0"/>
              <a:ext cx="1944216" cy="1152525"/>
              <a:chOff x="4427984" y="0"/>
              <a:chExt cx="1944216" cy="1152525"/>
            </a:xfrm>
          </p:grpSpPr>
          <p:pic>
            <p:nvPicPr>
              <p:cNvPr id="29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427984" y="0"/>
                <a:ext cx="1944216" cy="267494"/>
              </a:xfrm>
              <a:prstGeom prst="rect">
                <a:avLst/>
              </a:prstGeom>
              <a:noFill/>
            </p:spPr>
          </p:pic>
          <p:pic>
            <p:nvPicPr>
              <p:cNvPr id="30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4572000" y="267494"/>
                <a:ext cx="1656184" cy="432048"/>
              </a:xfrm>
              <a:prstGeom prst="rect">
                <a:avLst/>
              </a:prstGeom>
              <a:noFill/>
            </p:spPr>
          </p:pic>
          <p:pic>
            <p:nvPicPr>
              <p:cNvPr id="31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4716016" y="689073"/>
                <a:ext cx="1368152" cy="46345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4" name="Rechteck 23"/>
          <p:cNvSpPr/>
          <p:nvPr userDrawn="1"/>
        </p:nvSpPr>
        <p:spPr>
          <a:xfrm>
            <a:off x="179512" y="1275606"/>
            <a:ext cx="3240360" cy="37444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feld 10"/>
          <p:cNvSpPr txBox="1"/>
          <p:nvPr>
            <p:custDataLst>
              <p:tags r:id="rId1"/>
            </p:custDataLst>
          </p:nvPr>
        </p:nvSpPr>
        <p:spPr>
          <a:xfrm>
            <a:off x="7543657" y="72008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Florian Rupp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Freihandform 11"/>
          <p:cNvSpPr/>
          <p:nvPr>
            <p:custDataLst>
              <p:tags r:id="rId2"/>
            </p:custDataLst>
          </p:nvPr>
        </p:nvSpPr>
        <p:spPr>
          <a:xfrm flipH="1">
            <a:off x="6024860" y="447"/>
            <a:ext cx="313184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1955800"/>
              <a:gd name="connsiteY0" fmla="*/ 0 h 1143000"/>
              <a:gd name="connsiteX1" fmla="*/ 1641023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641023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Parallelogramm 12"/>
          <p:cNvSpPr/>
          <p:nvPr>
            <p:custDataLst>
              <p:tags r:id="rId3"/>
            </p:custDataLst>
          </p:nvPr>
        </p:nvSpPr>
        <p:spPr>
          <a:xfrm>
            <a:off x="5808836" y="1"/>
            <a:ext cx="792088" cy="1152128"/>
          </a:xfrm>
          <a:prstGeom prst="parallelogram">
            <a:avLst>
              <a:gd name="adj" fmla="val 63481"/>
            </a:avLst>
          </a:pr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Parallelogramm 13"/>
          <p:cNvSpPr/>
          <p:nvPr>
            <p:custDataLst>
              <p:tags r:id="rId4"/>
            </p:custDataLst>
          </p:nvPr>
        </p:nvSpPr>
        <p:spPr>
          <a:xfrm>
            <a:off x="2568476" y="1"/>
            <a:ext cx="1152128" cy="1152128"/>
          </a:xfrm>
          <a:prstGeom prst="parallelogram">
            <a:avLst>
              <a:gd name="adj" fmla="val 52628"/>
            </a:avLst>
          </a:prstGeom>
          <a:solidFill>
            <a:srgbClr val="1F497D">
              <a:lumMod val="60000"/>
              <a:lumOff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Parallelogramm 14"/>
          <p:cNvSpPr/>
          <p:nvPr>
            <p:custDataLst>
              <p:tags r:id="rId5"/>
            </p:custDataLst>
          </p:nvPr>
        </p:nvSpPr>
        <p:spPr>
          <a:xfrm flipH="1">
            <a:off x="4296668" y="1"/>
            <a:ext cx="648072" cy="1152128"/>
          </a:xfrm>
          <a:prstGeom prst="parallelogram">
            <a:avLst>
              <a:gd name="adj" fmla="val 68305"/>
            </a:avLst>
          </a:prstGeom>
          <a:solidFill>
            <a:srgbClr val="F79646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arallelogramm 15"/>
          <p:cNvSpPr/>
          <p:nvPr>
            <p:custDataLst>
              <p:tags r:id="rId6"/>
            </p:custDataLst>
          </p:nvPr>
        </p:nvSpPr>
        <p:spPr>
          <a:xfrm>
            <a:off x="2568476" y="1"/>
            <a:ext cx="1008112" cy="1152128"/>
          </a:xfrm>
          <a:prstGeom prst="parallelogram">
            <a:avLst>
              <a:gd name="adj" fmla="val 88390"/>
            </a:avLst>
          </a:prstGeom>
          <a:solidFill>
            <a:srgbClr val="4F81BD">
              <a:lumMod val="20000"/>
              <a:lumOff val="8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ihandform 16"/>
          <p:cNvSpPr/>
          <p:nvPr>
            <p:custDataLst>
              <p:tags r:id="rId7"/>
            </p:custDataLst>
          </p:nvPr>
        </p:nvSpPr>
        <p:spPr>
          <a:xfrm>
            <a:off x="0" y="0"/>
            <a:ext cx="195580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485900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ihandform 17"/>
          <p:cNvSpPr/>
          <p:nvPr>
            <p:custDataLst>
              <p:tags r:id="rId8"/>
            </p:custDataLst>
          </p:nvPr>
        </p:nvSpPr>
        <p:spPr>
          <a:xfrm>
            <a:off x="2580060" y="1"/>
            <a:ext cx="92452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0 w 2880320"/>
              <a:gd name="connsiteY4" fmla="*/ 0 h 1143000"/>
              <a:gd name="connsiteX0" fmla="*/ 216024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2160240 w 28803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132432 w 924520"/>
              <a:gd name="connsiteY3" fmla="*/ 643436 h 1143000"/>
              <a:gd name="connsiteX4" fmla="*/ 204440 w 9245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204440 w 924520"/>
              <a:gd name="connsiteY4" fmla="*/ 0 h 1143000"/>
              <a:gd name="connsiteX0" fmla="*/ 348456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348456 w 924520"/>
              <a:gd name="connsiteY4" fmla="*/ 0 h 1143000"/>
              <a:gd name="connsiteX0" fmla="*/ 348456 w 924520"/>
              <a:gd name="connsiteY0" fmla="*/ 571943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0" fmla="*/ 420464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420464 w 924520"/>
              <a:gd name="connsiteY3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520" h="1143000">
                <a:moveTo>
                  <a:pt x="420464" y="0"/>
                </a:moveTo>
                <a:lnTo>
                  <a:pt x="924520" y="0"/>
                </a:lnTo>
                <a:lnTo>
                  <a:pt x="0" y="1143000"/>
                </a:lnTo>
                <a:lnTo>
                  <a:pt x="420464" y="0"/>
                </a:lnTo>
                <a:close/>
              </a:path>
            </a:pathLst>
          </a:cu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hteck 18"/>
          <p:cNvSpPr/>
          <p:nvPr>
            <p:custDataLst>
              <p:tags r:id="rId9"/>
            </p:custDataLst>
          </p:nvPr>
        </p:nvSpPr>
        <p:spPr>
          <a:xfrm>
            <a:off x="795" y="648072"/>
            <a:ext cx="9155906" cy="504056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itel 1"/>
          <p:cNvSpPr>
            <a:spLocks noGrp="1"/>
          </p:cNvSpPr>
          <p:nvPr userDrawn="1">
            <p:ph type="ctrTitle"/>
          </p:nvPr>
        </p:nvSpPr>
        <p:spPr>
          <a:xfrm>
            <a:off x="3851920" y="1275606"/>
            <a:ext cx="5112568" cy="8640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23" name="Rectangle 5"/>
          <p:cNvSpPr>
            <a:spLocks noChangeArrowheads="1"/>
          </p:cNvSpPr>
          <p:nvPr userDrawn="1">
            <p:custDataLst>
              <p:tags r:id="rId10"/>
            </p:custDataLst>
          </p:nvPr>
        </p:nvSpPr>
        <p:spPr bwMode="auto">
          <a:xfrm>
            <a:off x="4752020" y="4299942"/>
            <a:ext cx="324036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20000"/>
              </a:spcBef>
            </a:pPr>
            <a:endParaRPr lang="en-US" sz="1400" dirty="0" smtClean="0"/>
          </a:p>
        </p:txBody>
      </p:sp>
      <p:sp>
        <p:nvSpPr>
          <p:cNvPr id="25" name="Textfeld 24"/>
          <p:cNvSpPr txBox="1"/>
          <p:nvPr userDrawn="1"/>
        </p:nvSpPr>
        <p:spPr>
          <a:xfrm>
            <a:off x="3851920" y="2355726"/>
            <a:ext cx="50405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Questions &amp; Remarks?</a:t>
            </a:r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Thank You Very Much</a:t>
            </a:r>
            <a:endParaRPr lang="en-US" sz="2000" dirty="0"/>
          </a:p>
        </p:txBody>
      </p:sp>
      <p:pic>
        <p:nvPicPr>
          <p:cNvPr id="22" name="Grafik 21" descr="index.png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3798963" y="4578133"/>
            <a:ext cx="1421109" cy="44188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79512" y="1678889"/>
            <a:ext cx="3240360" cy="293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12"/>
          <p:cNvSpPr>
            <a:spLocks noChangeShapeType="1"/>
          </p:cNvSpPr>
          <p:nvPr userDrawn="1"/>
        </p:nvSpPr>
        <p:spPr bwMode="auto">
          <a:xfrm>
            <a:off x="0" y="824640"/>
            <a:ext cx="9144000" cy="0"/>
          </a:xfrm>
          <a:prstGeom prst="line">
            <a:avLst/>
          </a:prstGeom>
          <a:noFill/>
          <a:ln w="38100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invGray">
          <a:xfrm>
            <a:off x="0" y="1"/>
            <a:ext cx="9144000" cy="815024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9" name="Abgerundetes Rechteck 8"/>
          <p:cNvSpPr/>
          <p:nvPr userDrawn="1"/>
        </p:nvSpPr>
        <p:spPr>
          <a:xfrm>
            <a:off x="118693" y="105507"/>
            <a:ext cx="667317" cy="598738"/>
          </a:xfrm>
          <a:prstGeom prst="roundRect">
            <a:avLst>
              <a:gd name="adj" fmla="val 91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2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971600" y="52707"/>
            <a:ext cx="8064896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  <p:pic>
        <p:nvPicPr>
          <p:cNvPr id="12" name="Grafik 11" descr="index.png"/>
          <p:cNvPicPr>
            <a:picLocks noChangeAspect="1"/>
          </p:cNvPicPr>
          <p:nvPr userDrawn="1"/>
        </p:nvPicPr>
        <p:blipFill>
          <a:blip r:embed="rId6" cstate="print"/>
          <a:srcRect r="69566"/>
          <a:stretch>
            <a:fillRect/>
          </a:stretch>
        </p:blipFill>
        <p:spPr>
          <a:xfrm>
            <a:off x="166812" y="110777"/>
            <a:ext cx="576064" cy="58856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Calculus I for MGMT – Applications of Differentiation</a:t>
            </a:r>
            <a:br>
              <a:rPr lang="en-US" dirty="0" smtClean="0"/>
            </a:br>
            <a:r>
              <a:rPr lang="en-US" dirty="0" smtClean="0"/>
              <a:t>Linear Approximation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Mathematics for Management</a:t>
            </a:r>
          </a:p>
          <a:p>
            <a:r>
              <a:rPr lang="en-US" dirty="0" smtClean="0"/>
              <a:t>Supplementary Electronic Materials</a:t>
            </a:r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251520" y="1347614"/>
            <a:ext cx="288032" cy="86409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20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8604448" y="1347614"/>
            <a:ext cx="288032" cy="86409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20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7092280" y="3363838"/>
            <a:ext cx="180020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Chain Rule</a:t>
            </a:r>
          </a:p>
        </p:txBody>
      </p:sp>
      <p:sp>
        <p:nvSpPr>
          <p:cNvPr id="11" name="Rechteck 10"/>
          <p:cNvSpPr/>
          <p:nvPr/>
        </p:nvSpPr>
        <p:spPr>
          <a:xfrm>
            <a:off x="7092280" y="4227934"/>
            <a:ext cx="1800200" cy="360040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000" dirty="0" smtClean="0"/>
              <a:t>Linear Approximation</a:t>
            </a:r>
          </a:p>
        </p:txBody>
      </p:sp>
      <p:sp>
        <p:nvSpPr>
          <p:cNvPr id="12" name="Rechteck 11"/>
          <p:cNvSpPr/>
          <p:nvPr/>
        </p:nvSpPr>
        <p:spPr>
          <a:xfrm>
            <a:off x="7092280" y="4659982"/>
            <a:ext cx="180020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L’Hospital’s</a:t>
            </a: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Rules &amp; Indeterminate Forms</a:t>
            </a:r>
          </a:p>
        </p:txBody>
      </p:sp>
      <p:sp>
        <p:nvSpPr>
          <p:cNvPr id="13" name="Rechteck 12"/>
          <p:cNvSpPr/>
          <p:nvPr/>
        </p:nvSpPr>
        <p:spPr>
          <a:xfrm>
            <a:off x="7092280" y="2931790"/>
            <a:ext cx="1800200" cy="3600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Applications of</a:t>
            </a:r>
          </a:p>
          <a:p>
            <a:pPr algn="ctr"/>
            <a:r>
              <a:rPr lang="en-US" sz="1000" dirty="0" smtClean="0"/>
              <a:t>Differentiation</a:t>
            </a:r>
          </a:p>
        </p:txBody>
      </p:sp>
      <p:sp>
        <p:nvSpPr>
          <p:cNvPr id="14" name="Rechteck 13"/>
          <p:cNvSpPr/>
          <p:nvPr/>
        </p:nvSpPr>
        <p:spPr>
          <a:xfrm>
            <a:off x="7092280" y="3795886"/>
            <a:ext cx="180020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Implicit Differentiation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Approximation plays a key role in mathematics and its applications</a:t>
            </a:r>
            <a:endParaRPr lang="en-US" dirty="0"/>
          </a:p>
        </p:txBody>
      </p:sp>
      <p:pic>
        <p:nvPicPr>
          <p:cNvPr id="1026" name="Picture 2" descr="https://i.pinimg.com/originals/97/f5/38/97f5384c9b8d6ceebf3b894efc106adb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31590"/>
            <a:ext cx="4320480" cy="2609571"/>
          </a:xfrm>
          <a:prstGeom prst="rect">
            <a:avLst/>
          </a:prstGeom>
          <a:noFill/>
        </p:spPr>
      </p:pic>
      <p:sp>
        <p:nvSpPr>
          <p:cNvPr id="4" name="Textfeld 3"/>
          <p:cNvSpPr txBox="1"/>
          <p:nvPr/>
        </p:nvSpPr>
        <p:spPr>
          <a:xfrm>
            <a:off x="251520" y="3867894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Example: </a:t>
            </a:r>
            <a:r>
              <a:rPr lang="en-US" sz="1400" dirty="0" smtClean="0"/>
              <a:t>successive polynomial approximation of the sine function at 0</a:t>
            </a:r>
            <a:endParaRPr lang="en-US" sz="1400" dirty="0"/>
          </a:p>
        </p:txBody>
      </p:sp>
      <p:sp>
        <p:nvSpPr>
          <p:cNvPr id="5" name="Rechteck 4"/>
          <p:cNvSpPr/>
          <p:nvPr/>
        </p:nvSpPr>
        <p:spPr>
          <a:xfrm>
            <a:off x="5148064" y="1131590"/>
            <a:ext cx="3744416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US" sz="1400" dirty="0" smtClean="0">
                <a:solidFill>
                  <a:schemeClr val="tx1"/>
                </a:solidFill>
              </a:rPr>
              <a:t>We have already seen that a tangent line can be used to  locally understand the behavior of a function (linear approximation) near a point </a:t>
            </a:r>
            <a:r>
              <a:rPr lang="en-US" sz="1400" i="1" dirty="0" smtClean="0">
                <a:solidFill>
                  <a:schemeClr val="tx1"/>
                </a:solidFill>
              </a:rPr>
              <a:t>a</a:t>
            </a:r>
            <a:r>
              <a:rPr lang="en-US" sz="1400" dirty="0" smtClean="0">
                <a:solidFill>
                  <a:schemeClr val="tx1"/>
                </a:solidFill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sz="1400" dirty="0" smtClean="0">
                <a:solidFill>
                  <a:schemeClr val="tx1"/>
                </a:solidFill>
              </a:rPr>
              <a:t>Taking further information into account, like second, third, … order derivatives the approximation becomes more accurate for a wider range of numbers about the point of expansion </a:t>
            </a:r>
            <a:r>
              <a:rPr lang="en-US" sz="1400" i="1" dirty="0" smtClean="0">
                <a:solidFill>
                  <a:schemeClr val="tx1"/>
                </a:solidFill>
              </a:rPr>
              <a:t>a</a:t>
            </a:r>
            <a:r>
              <a:rPr lang="en-US" sz="1400" dirty="0" smtClean="0">
                <a:solidFill>
                  <a:schemeClr val="tx1"/>
                </a:solidFill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sz="1400" dirty="0" smtClean="0">
                <a:solidFill>
                  <a:schemeClr val="tx1"/>
                </a:solidFill>
              </a:rPr>
              <a:t>This procedure even allows us later to write certain functions as infinite power-series.</a:t>
            </a:r>
          </a:p>
          <a:p>
            <a:pPr>
              <a:spcAft>
                <a:spcPts val="600"/>
              </a:spcAft>
            </a:pPr>
            <a:r>
              <a:rPr lang="en-US" sz="1400" dirty="0" smtClean="0">
                <a:solidFill>
                  <a:schemeClr val="tx1"/>
                </a:solidFill>
              </a:rPr>
              <a:t>The major question in this context are that of the</a:t>
            </a:r>
          </a:p>
          <a:p>
            <a:pPr marL="182563" indent="-182563">
              <a:spcAft>
                <a:spcPts val="600"/>
              </a:spcAft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quality of the approximation and</a:t>
            </a:r>
          </a:p>
          <a:p>
            <a:pPr marL="182563" indent="-182563">
              <a:spcAft>
                <a:spcPts val="600"/>
              </a:spcAft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range on which we trust the approximation.</a:t>
            </a:r>
          </a:p>
          <a:p>
            <a:pPr>
              <a:spcAft>
                <a:spcPts val="600"/>
              </a:spcAft>
            </a:pPr>
            <a:r>
              <a:rPr lang="en-US" sz="1400" dirty="0" smtClean="0">
                <a:solidFill>
                  <a:schemeClr val="tx1"/>
                </a:solidFill>
              </a:rPr>
              <a:t>Next, we discuss some aspects of these two questions for linear approximations.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251520" y="4731990"/>
            <a:ext cx="720080" cy="28803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animation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 zooming in toward a point on the graph of a differentiable function, we already noticed that the graph looks more and more like its tangent line …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3484260" y="1188354"/>
            <a:ext cx="5381817" cy="3743964"/>
          </a:xfrm>
          <a:prstGeom prst="rect">
            <a:avLst/>
          </a:prstGeom>
          <a:noFill/>
          <a:ln/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60" y="1085870"/>
            <a:ext cx="224973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this gives rise to the (local) approximation of a function by its linearization 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fik 10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3484260" y="1188354"/>
            <a:ext cx="5358791" cy="2541590"/>
          </a:xfrm>
          <a:prstGeom prst="rect">
            <a:avLst/>
          </a:prstGeom>
          <a:noFill/>
          <a:ln/>
          <a:effectLst/>
        </p:spPr>
      </p:pic>
      <p:sp>
        <p:nvSpPr>
          <p:cNvPr id="7" name="Abgerundetes Rechteck 6"/>
          <p:cNvSpPr/>
          <p:nvPr/>
        </p:nvSpPr>
        <p:spPr>
          <a:xfrm>
            <a:off x="4319972" y="1491630"/>
            <a:ext cx="3672408" cy="43204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bgerundetes Rechteck 7"/>
          <p:cNvSpPr/>
          <p:nvPr/>
        </p:nvSpPr>
        <p:spPr>
          <a:xfrm>
            <a:off x="4319972" y="2958078"/>
            <a:ext cx="3672408" cy="43204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60" y="1085870"/>
            <a:ext cx="224973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Linear approximation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463" y="1040913"/>
            <a:ext cx="2920773" cy="1595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Grafik 6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84260" y="1203593"/>
            <a:ext cx="5376844" cy="3284347"/>
          </a:xfrm>
          <a:prstGeom prst="rect">
            <a:avLst/>
          </a:prstGeom>
          <a:noFill/>
          <a:ln/>
          <a:effectLst/>
        </p:spPr>
      </p:pic>
      <p:sp>
        <p:nvSpPr>
          <p:cNvPr id="6" name="Rechteck 5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Linear approximation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463" y="1040913"/>
            <a:ext cx="2920773" cy="1595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79" y="2899380"/>
            <a:ext cx="2791457" cy="1616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Grafik 11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3484260" y="1203595"/>
            <a:ext cx="5376957" cy="3613975"/>
          </a:xfrm>
          <a:prstGeom prst="rect">
            <a:avLst/>
          </a:prstGeom>
          <a:noFill/>
          <a:ln/>
          <a:effectLst/>
        </p:spPr>
      </p:pic>
      <p:sp>
        <p:nvSpPr>
          <p:cNvPr id="6" name="Rechteck 5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Linear approximation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991" y="1082443"/>
            <a:ext cx="2523739" cy="179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Grafik 7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84258" y="1188355"/>
            <a:ext cx="5371478" cy="3637661"/>
          </a:xfrm>
          <a:prstGeom prst="rect">
            <a:avLst/>
          </a:prstGeom>
          <a:noFill/>
          <a:ln/>
          <a:effectLst/>
        </p:spPr>
      </p:pic>
      <p:sp>
        <p:nvSpPr>
          <p:cNvPr id="9" name="Rechteck 8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Linear approximation</a:t>
            </a:r>
            <a:endParaRPr lang="en-US" dirty="0"/>
          </a:p>
        </p:txBody>
      </p:sp>
      <p:grpSp>
        <p:nvGrpSpPr>
          <p:cNvPr id="3" name="Gruppieren 6"/>
          <p:cNvGrpSpPr/>
          <p:nvPr/>
        </p:nvGrpSpPr>
        <p:grpSpPr>
          <a:xfrm>
            <a:off x="209991" y="1082443"/>
            <a:ext cx="2523739" cy="3862907"/>
            <a:chOff x="179512" y="1059583"/>
            <a:chExt cx="2232248" cy="3416745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9512" y="1059583"/>
              <a:ext cx="2232248" cy="1589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2568" y="2956272"/>
              <a:ext cx="2125950" cy="1520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" name="Grafik 11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3484259" y="1188354"/>
            <a:ext cx="5372652" cy="3726060"/>
          </a:xfrm>
          <a:prstGeom prst="rect">
            <a:avLst/>
          </a:prstGeom>
          <a:noFill/>
          <a:ln/>
          <a:effectLst/>
        </p:spPr>
      </p:pic>
      <p:sp>
        <p:nvSpPr>
          <p:cNvPr id="9" name="Rechteck 8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Calculus I for Management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4sBCPrLdUOGmmGtjuAVn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4sBCPrLdUOGmmGtjuAVn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V12iISWwkOOVDsSNsZR1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326,209"/>
  <p:tag name="ORIGINALWIDTH" val="3439,82"/>
  <p:tag name="LATEXADDIN" val="\documentclass{article}\pagestyle{empty}&#10;\usepackage{amsmath}&#10;\usepackage{amsfonts}&#10;\usepackage{amssymb}&#10;\begin{document}&#10;\begin{minipage}{9.7 cm}&#10;{\sffamily{&#10;We have seen that a curve lies very close to its tangent line near the point of tangency. In&#10;fact, by zooming in toward a point on the graph of a differentiable function, we noticed&#10;that the graph looks more and more like its tangent line. This observation&#10;is the basis for a method of finding approximate values of functions.\\[2mm]&#10;The idea is that it might be easy to calculate a value $f(a)$ of a function, but difficult&#10;(or even impossible) to compute nearby values of $f$. So we settle for the easily computed&#10;values of the linear function $L$ whose graph is the tangent line of $f$ at $(a, f(a))$, see the&#10;figure.\\[2mm]&#10;In other words, we use the tangent line at $(a, f(a))$ as an approximation to the curve&#10;$y = f(x)$ when $x$ is near $a$. An equation of this tangent line is&#10;$$&#10;y \, \, = \, \, f(a) + f'(a) (x-a) \, .&#10;$$&#10;}}&#10;\end{minipage}&#10;\end{document}"/>
  <p:tag name="IGUANATEXSIZE" val="20"/>
  <p:tag name="IGUANATEXCURSOR" val="986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77,053"/>
  <p:tag name="ORIGINALWIDTH" val="3424,072"/>
  <p:tag name="LATEXADDIN" val="\documentclass{article}\pagestyle{empty}&#10;\usepackage{amsmath}&#10;\usepackage{amsfonts}&#10;\usepackage{amssymb}&#10;\begin{document}&#10;\begin{minipage}{9.7 cm}&#10;{\sffamily{&#10;The approximation&#10;$$&#10;f(x) \, \, \approx \, \, f(a) + f'(a) (x-a) \, .&#10;$$&#10;is called the {\bf{linear approximation}} or {\bf{tangent line approximation}} of $f$ at $a$.\\[2mm]&#10;The linear function whose graph is this tangent line, that is,&#10;$$&#10;L(x) \, \, = \, \, f(a) + f'(a) (x-a) \, .&#10;$$&#10;is called the {\bf{linearization}} of $f$ at $a$.&#10;}}&#10;\end{minipage}&#10;\end{document}"/>
  <p:tag name="IGUANATEXSIZE" val="20"/>
  <p:tag name="IGUANATEXCURSOR" val="344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32,996"/>
  <p:tag name="ORIGINALWIDTH" val="3433,821"/>
  <p:tag name="LATEXADDIN" val="\documentclass{article}\pagestyle{empty}&#10;\usepackage{amsmath}&#10;\usepackage{amsfonts}&#10;\usepackage{amssymb}&#10;\begin{document}&#10;\begin{minipage}{9.7 cm}&#10;{\sffamily{&#10;{\bf{Example:}}&#10;Find the linearization of the function $f(x) = \sqrt{x+3}$ at $a = 1$ and use it to approximate the numbers&#10;$\sqrt{3.98}$ and $\sqrt{4.05}$. Are these approximations overestimates or underestimates?\\[2mm]&#10;{\bf{Solution:}}\\[1mm]&#10;The derivative of $f(x) = (x+3)^{1/2}$ is&#10;$$&#10;f'(x) \, \, = \, \, \tfrac{1}{2} (x+3)^{-1/2} \, \, = \, \, \frac{1}{2 \sqrt{x+3}}&#10;$$&#10;and so we have $f(1) = 2$ and $f'(1) = \tfrac{1}{4}$. We see that the linearization is&#10;$$&#10;L(x) \, \, = \, \, f(1) + f'(1)(x-1) \, \, = \, \, 2 + \tfrac{1}{4}(x-1) \, \, = \, \, \frac{7}{4} + \frac{x}{4} \, .&#10;$$&#10;}}&#10;\end{minipage}&#10;\end{document}"/>
  <p:tag name="IGUANATEXSIZE" val="20"/>
  <p:tag name="IGUANATEXCURSOR" val="656"/>
  <p:tag name="TRANSPARENCY" val="Wahr"/>
  <p:tag name="FILENAME" val=""/>
  <p:tag name="LATEXENGINEID" val="0"/>
  <p:tag name="TEMPFOLDER" val="C:\Users\Public\temp\"/>
  <p:tag name="LATEXFORMHEIGHT" val="482,25"/>
  <p:tag name="LATEXFORMWIDTH" val="1030,5"/>
  <p:tag name="LATEXFORMWRAP" val="Wahr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36,97"/>
  <p:tag name="ORIGINALWIDTH" val="3433,821"/>
  <p:tag name="LATEXADDIN" val="\documentclass{article}\pagestyle{empty}&#10;\usepackage{amsmath}&#10;\usepackage{amsfonts}&#10;\usepackage{amssymb}&#10;\begin{document}&#10;\begin{minipage}{9.7 cm}&#10;{\sffamily{&#10;The corresponding linear approximation is&#10;$$&#10;\sqrt{x+3} \, \, \approx \, \, \frac{7}{4} + \frac{x}{4} \qquad \text{(when $x$ is near $1$)}&#10;$$&#10;In particular, we have&#10;$$&#10;\sqrt{3.98} \approx \tfrac{7}{4} + \tfrac{0.98}{4} = 1.995 \quad \text{and} \quad&#10;\sqrt{4.05} \approx \tfrac{7}{4} + \tfrac{1.05}{4} = 2.0125 \, .&#10;$$&#10;From the figure we see that, indeed, the tangent line&#10;approximation is a good approximation to the given function when $x$ is near $1$. We also&#10;see that our approximations are overestimates because the tangent line lies above the curve.\\[2mm]&#10;Of course, a calculator could give us approximations for $\sqrt{3.98}$ and $\sqrt{4.05}$, but the&#10;linear approximation gives an approximation over an entire interval.&#10;}}&#10;\end{minipage}&#10;\end{document}"/>
  <p:tag name="IGUANATEXSIZE" val="20"/>
  <p:tag name="IGUANATEXCURSOR" val="61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52,719"/>
  <p:tag name="ORIGINALWIDTH" val="3430,822"/>
  <p:tag name="LATEXADDIN" val="\documentclass{article}\pagestyle{empty}&#10;\usepackage{amsmath}&#10;\usepackage{amsfonts}&#10;\usepackage{amssymb}&#10;\begin{document}&#10;\begin{minipage}{9.7 cm}&#10;{\sffamily{&#10;{\bf{Example:}}&#10;For what values of $x$ is the linear approximation&#10;$$&#10;\sqrt{x+3} \, \, \approx \, \, \frac{7}{4} \, + \, \frac{x}{4}&#10;$$&#10;accurate to within $0.5$? What about accuracy to within $0.1$?\\[2mm]&#10;{\bf{Solution:}}\\[1mm]&#10;Accuracy to within $0.5$ means that the functions should differ by less than $0.5$:&#10;$$&#10;\left| \sqrt{x+3} - \left( \frac{7}{4} + \frac{x}{4} \right) \right| \, \, &lt; \, \, 0.5 \, .&#10;$$&#10;Equivalently, we could write&#10;$$&#10;\sqrt{x+3} - 0.5 \, \, &lt; \, \, \tfrac{7}{4} + \tfrac{x}{4} \, \, &lt; \, \, \sqrt{x+3} + 0.5 \, .&#10;$$&#10;&#10;}}&#10;\end{minipage}&#10;\end{document}"/>
  <p:tag name="IGUANATEXSIZE" val="20"/>
  <p:tag name="IGUANATEXCURSOR" val="197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307,462"/>
  <p:tag name="ORIGINALWIDTH" val="3431,571"/>
  <p:tag name="LATEXADDIN" val="\documentclass{article}\pagestyle{empty}&#10;\usepackage{amsmath}&#10;\usepackage{amsfonts}&#10;\usepackage{amssymb}&#10;\begin{document}&#10;\begin{minipage}{9.7 cm}&#10;{\sffamily{&#10;This says that the linear approximation should lie between the curves obtained by shifting&#10;the curve $y = \sqrt{x+3}$ upward and downward by an amount $0.5$. The upper figure on te left-hand side shows&#10;the tangent line $y = \frac{7+x}{4}$ intersecting the upper curve $y = \sqrt{x+3} + 0.5$ at $P$&#10;and $Q$.\\[2mm]&#10;Zooming in and using the cursor, we estimate that the $x$-coordinate of $P$ is about&#10;$-2.66$ and the $x$-coordinate of $Q$ is about $8.66$. Thus we see from the graph that the&#10;approximation&#10;$$&#10;\sqrt{x+3} \, \, \approx \, \, \tfrac{7}{4} + \tfrac{x}{4} &#10;$$&#10;is accurate to within $0.5$ when $-2.6 &lt; x &lt; 8.6$. (We have rounded to be safe.)\\[2mm]&#10;Similarly, from the lower figure on te left-hand side we see that the approximation is accurate to within $0.1$&#10;when $-1.1 &lt; x &lt; 3.9$.&#10;}}&#10;\end{minipage}&#10;\end{document}"/>
  <p:tag name="IGUANATEXSIZE" val="20"/>
  <p:tag name="IGUANATEXCURSOR" val="725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219</Words>
  <Application>Microsoft Office PowerPoint</Application>
  <PresentationFormat>Bildschirmpräsentation (16:9)</PresentationFormat>
  <Paragraphs>27</Paragraphs>
  <Slides>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Larissa-Design</vt:lpstr>
      <vt:lpstr>Calculus I for MGMT – Applications of Differentiation Linear Approximation</vt:lpstr>
      <vt:lpstr>Approximation plays a key role in mathematics and its applications</vt:lpstr>
      <vt:lpstr>By zooming in toward a point on the graph of a differentiable function, we already noticed that the graph looks more and more like its tangent line …</vt:lpstr>
      <vt:lpstr>… this gives rise to the (local) approximation of a function by its linearization </vt:lpstr>
      <vt:lpstr>Example: Linear approximation</vt:lpstr>
      <vt:lpstr>Example: Linear approximation</vt:lpstr>
      <vt:lpstr>Example: Linear approximation</vt:lpstr>
      <vt:lpstr>Example: Linear approximation</vt:lpstr>
      <vt:lpstr>Calculus I for Management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Florian</dc:creator>
  <cp:lastModifiedBy>Florian Rupp</cp:lastModifiedBy>
  <cp:revision>210</cp:revision>
  <dcterms:created xsi:type="dcterms:W3CDTF">2020-04-04T18:50:50Z</dcterms:created>
  <dcterms:modified xsi:type="dcterms:W3CDTF">2022-10-04T20:36:15Z</dcterms:modified>
</cp:coreProperties>
</file>