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360" r:id="rId3"/>
    <p:sldId id="363" r:id="rId4"/>
    <p:sldId id="364" r:id="rId5"/>
    <p:sldId id="388" r:id="rId6"/>
    <p:sldId id="389" r:id="rId7"/>
    <p:sldId id="390" r:id="rId8"/>
    <p:sldId id="391" r:id="rId9"/>
    <p:sldId id="399" r:id="rId10"/>
    <p:sldId id="400" r:id="rId11"/>
    <p:sldId id="379" r:id="rId12"/>
    <p:sldId id="314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</a:t>
            </a:r>
            <a:r>
              <a:rPr lang="en-US" dirty="0" smtClean="0"/>
              <a:t>Exponential &amp; Logarithmic Functions </a:t>
            </a:r>
            <a:r>
              <a:rPr lang="en-US" dirty="0" smtClean="0"/>
              <a:t>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Recap: Exp. &amp; Log. Functions – incl. Inverse Functions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Recap: Exp. &amp; Log. Functions – incl. Inverse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Continuous Compounding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Exponential &amp; Logarithmic </a:t>
            </a:r>
            <a:r>
              <a:rPr lang="en-US" sz="1000" dirty="0" smtClean="0"/>
              <a:t>Functions I</a:t>
            </a:r>
            <a:endParaRPr lang="en-US" sz="1000" dirty="0" smtClean="0"/>
          </a:p>
        </p:txBody>
      </p:sp>
      <p:sp>
        <p:nvSpPr>
          <p:cNvPr id="13" name="Rechteck 12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Hyperbolic Sine &amp;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Hyperbolic Cosine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Exponential function and the natural logarithm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8" y="1203599"/>
            <a:ext cx="5326898" cy="3749375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989" y="1092236"/>
            <a:ext cx="2170366" cy="215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458" y="3756700"/>
            <a:ext cx="1784226" cy="127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bgerundetes Rechteck 24"/>
          <p:cNvSpPr/>
          <p:nvPr/>
        </p:nvSpPr>
        <p:spPr>
          <a:xfrm>
            <a:off x="4139952" y="4195279"/>
            <a:ext cx="4032448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properties of logarithmic functions follow from the mirroring of those of exponential functions</a:t>
            </a:r>
            <a:endParaRPr lang="en-US" dirty="0"/>
          </a:p>
        </p:txBody>
      </p:sp>
      <p:pic>
        <p:nvPicPr>
          <p:cNvPr id="3" name="Picture 2 2"/>
          <p:cNvPicPr>
            <a:picLocks noChangeAspect="1" noChangeArrowheads="1"/>
          </p:cNvPicPr>
          <p:nvPr/>
        </p:nvPicPr>
        <p:blipFill>
          <a:blip r:embed="rId3" cstate="print"/>
          <a:srcRect l="48077" b="18145"/>
          <a:stretch>
            <a:fillRect/>
          </a:stretch>
        </p:blipFill>
        <p:spPr bwMode="auto">
          <a:xfrm>
            <a:off x="251520" y="1132994"/>
            <a:ext cx="2160240" cy="189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67"/>
            <a:ext cx="5382124" cy="35871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You already know exponential functions and their properties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880320" cy="127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80" y="1203600"/>
            <a:ext cx="5334559" cy="3708259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Exponential functions grow faster than power functions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1"/>
            <a:ext cx="2880320" cy="133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7"/>
            <a:ext cx="5320036" cy="2823756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The (natural) exponential function</a:t>
            </a:r>
            <a:endParaRPr lang="en-US" dirty="0"/>
          </a:p>
        </p:txBody>
      </p:sp>
      <p:pic>
        <p:nvPicPr>
          <p:cNvPr id="3" name="Picture 3 1"/>
          <p:cNvPicPr>
            <a:picLocks noChangeAspect="1" noChangeArrowheads="1"/>
          </p:cNvPicPr>
          <p:nvPr/>
        </p:nvPicPr>
        <p:blipFill>
          <a:blip r:embed="rId3" cstate="print"/>
          <a:srcRect r="54948"/>
          <a:stretch>
            <a:fillRect/>
          </a:stretch>
        </p:blipFill>
        <p:spPr bwMode="auto">
          <a:xfrm>
            <a:off x="202373" y="1071395"/>
            <a:ext cx="228139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3"/>
            <a:ext cx="5377716" cy="3799116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950042" y="3867894"/>
            <a:ext cx="2412268" cy="6480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a </a:t>
            </a:r>
            <a:r>
              <a:rPr lang="en-US" dirty="0" err="1" smtClean="0"/>
              <a:t>bijective</a:t>
            </a:r>
            <a:r>
              <a:rPr lang="en-US" dirty="0" smtClean="0"/>
              <a:t> function with its (uniquely defined) inverse function gives the identity function on the domain </a:t>
            </a:r>
            <a:endParaRPr lang="en-US" dirty="0"/>
          </a:p>
        </p:txBody>
      </p:sp>
      <p:pic>
        <p:nvPicPr>
          <p:cNvPr id="3" name="Picture 4" descr="http://upload.wikimedia.org/wikibooks/en/f/fe/Fruit_function_and_inver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91"/>
            <a:ext cx="4320481" cy="1196442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691680" y="2499742"/>
            <a:ext cx="7200800" cy="25202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2571743"/>
            <a:ext cx="7046003" cy="2366047"/>
          </a:xfrm>
          <a:prstGeom prst="rect">
            <a:avLst/>
          </a:prstGeom>
          <a:noFill/>
          <a:ln/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094288"/>
            <a:ext cx="2432772" cy="126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all standard cases the inverse function is determined by means of algebraic manipulations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691680" y="2931790"/>
            <a:ext cx="7200800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3003791"/>
            <a:ext cx="7041307" cy="1961235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1691680" y="1131590"/>
            <a:ext cx="7200800" cy="172819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1203590"/>
            <a:ext cx="7026989" cy="16067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inverse of a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6165" cy="36861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the graph of the inverse function is obtained by reflecting the graph of the function about the line </a:t>
            </a:r>
            <a:r>
              <a:rPr lang="en-US" i="1" dirty="0" smtClean="0"/>
              <a:t>y = x </a:t>
            </a:r>
            <a:endParaRPr lang="en-US" i="1" dirty="0"/>
          </a:p>
        </p:txBody>
      </p:sp>
      <p:pic>
        <p:nvPicPr>
          <p:cNvPr id="3074" name="Picture 2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38801"/>
            <a:ext cx="2376264" cy="203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366" y="3055025"/>
            <a:ext cx="2172225" cy="203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29523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9" y="1203598"/>
            <a:ext cx="5317346" cy="2752222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4227934"/>
            <a:ext cx="5472608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80" y="4299941"/>
            <a:ext cx="5316835" cy="4491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Exponential function and logarithmic function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73" y="1072475"/>
            <a:ext cx="2282837" cy="204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5"/>
            <a:ext cx="5326424" cy="3558725"/>
          </a:xfrm>
          <a:prstGeom prst="rect">
            <a:avLst/>
          </a:prstGeom>
          <a:noFill/>
          <a:ln/>
          <a:effectLst/>
        </p:spPr>
      </p:pic>
      <p:sp>
        <p:nvSpPr>
          <p:cNvPr id="17" name="Abgerundetes Rechteck 16"/>
          <p:cNvSpPr/>
          <p:nvPr/>
        </p:nvSpPr>
        <p:spPr>
          <a:xfrm>
            <a:off x="4139952" y="4443958"/>
            <a:ext cx="4032448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5,216"/>
  <p:tag name="ORIGINALWIDTH" val="3406,074"/>
  <p:tag name="LATEXADDIN" val="\documentclass{article}\pagestyle{empty}&#10;\usepackage{amsmath}&#10;\usepackage{amsfonts}&#10;\usepackage{amssymb}&#10;\begin{document}&#10;\begin{minipage}{9.6 cm}&#10;{\sffamily{&#10;{\bf{Exponential Functions:}}\\[1mm]&#10;If $b$ is a positive number other than $1$ ($b&gt;0$, $b \neq 1$), there is a {\underline{unique}} function called the {\bf{exponential function}} with base $b$ that&#10;is defined by\\[-2mm]&#10;$$&#10;f(x) \, \, = \, \, b^x \quad \text{for every real number $x$} \, .&#10;$$&#10;It has these properties:\\[-6mm]&#10;\begin{enumerate}&#10;\item[{\bf{a)}}] It is defined, continuous, and positive ($b^x &gt; 0$) for all $x$.\\[-6mm]&#10;\item[{\bf{b)}}] The $x$-axis is a horizontal asymptote of the graph of $f$.\\[-6mm]&#10;\item[{\bf{c)}}] The $y$-intercept of the graph is $(0,1)$, there is no $x$-intercept.\\[-6mm]&#10;\item[{\bf{d)}}] If $b &gt; 1$, then $\lim_{x\to -\infty} b^x = 0$ and $\lim_{x\to \infty} b^x = \infty$.\\&#10;If $0 &lt; b &lt; 1$, then $\lim_{x\to -\infty} b^x = \infty$ and $\lim_{x\to \infty} b^x = 0$.\\[-6mm]&#10;\item[{\bf{e)}}] For all $x$, the function is strictly monotonously increasing if $b&gt;1$ and&#10;strictly monotonously decreasing if $0&lt;b&lt;1$.&#10;\end{enumerate}&#10;}}&#10;\end{minipage}&#10;\end{document}"/>
  <p:tag name="IGUANATEXSIZE" val="20"/>
  <p:tag name="IGUANATEXCURSOR" val="9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1,534"/>
  <p:tag name="ORIGINALWIDTH" val="3395,576"/>
  <p:tag name="LATEXADDIN" val="\documentclass{article}\pagestyle{empty}&#10;\usepackage{amsmath}&#10;\usepackage{amsfonts}&#10;\usepackage{amssymb}&#10;\begin{document}&#10;\begin{minipage}{9.6 cm}&#10;{\sffamily{&#10;Don't confuse the {\bf{power function}} $p(x)=x^b$ with the {\bf{exponential&#10;function}} $f(x)=b^x$.\\[1mm]&#10;Remember that in $x^b$, the variable $x$ is the base and the&#10;exponent $b$ is constant, while in $b^x$, the base $b$ is constant and the variable $x$ is&#10;the exponent.\\[1mm]&#10;The graphs of $y=x^2$ and $y=2^x$ are shown in the figure. Notice&#10;that after the crossover point $(4, 16)$, the exponential curve $y=2^x$ rises much&#10;more steeply than the power curve $y=x^2$.\\[1mm]&#10;For instance, when $x=10$, the $y$-value&#10;on the power curve is $y=10^2=100$, while the corresponding $y$-value on the&#10;exponential curve is $y=2^{10}=1024$.}}&#10;\end{minipage}&#10;\end{document}"/>
  <p:tag name="IGUANATEXSIZE" val="20"/>
  <p:tag name="IGUANATEXCURSOR" val="786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9,209"/>
  <p:tag name="ORIGINALWIDTH" val="3432,321"/>
  <p:tag name="LATEXADDIN" val="\documentclass{article}\pagestyle{empty}&#10;\usepackage{amsmath}&#10;\usepackage{amsfonts}&#10;\usepackage{amssymb}&#10;\begin{document}&#10;\begin{minipage}{9.7 cm}&#10;{\sffamily{&#10;{\bf{The (Natural) Exponential Function:}}\\[1mm]&#10;A special exponential function is the {\bf{(natural) exponential function}}&#10;$$&#10;f(x) \, \, = \, \, {\rm{e}}^x \, .&#10;$$&#10;where, as we have already seen, the Euler number ${\rm{e}}$ is the unique number such that\\[-3mm]&#10;$$&#10;\lim_{h \to 0} \, \frac{{\rm{e}}^h - 1}{h} \, \, = \, \, 1&#10;$$&#10;(one can show ${\rm{e}} \approx 2.71828 \dots$). Another representation of ${\rm{e}}$ (that we show later) is\\[-3mm]&#10;$$&#10;{\rm{e}} \, \, = \, \, \lim_{n \to \infty} \left( 1 + \frac{1}{n} \right)^n \, .&#10;$$&#10;We will use this representation when discussing continuous compounding of interest.&#10;&#10;}}&#10;\end{minipage}&#10;\end{document}"/>
  <p:tag name="IGUANATEXSIZE" val="20"/>
  <p:tag name="IGUANATEXCURSOR" val="257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7,327"/>
  <p:tag name="ORIGINALWIDTH" val="4458,193"/>
  <p:tag name="LATEXADDIN" val="\documentclass{article}\pagestyle{empty}&#10;\usepackage{amsmath}&#10;\usepackage{amsfonts}&#10;\usepackage{amssymb}&#10;\begin{document}&#10;\begin{minipage}{12.6 cm}&#10;{\sffamily{&#10;{\bf{Inverse Functions:}}\\[1mm]&#10;Two functions $f(x)$ and $g(y)$ with the property that $f(g(x)) = x$ and $g(f(x)) = x$, whenever&#10;both composite functions are defined, are said to be {\bf{inverses}} of one another. The inverse&#10;of a function $f(x)$ is denoted by $f^{-1}(y)$.\\[1mm]&#10;Let $f(x)$ have domain $A$ and range $B$, then its inverse $f^{-1}(y)$ has domain $B$ and range $A$. In particular, we have for all $y \in B$\\[-2mm]&#10;$$&#10;f^{-1}(y) \, \, = \, \, x \qquad \Longleftrightarrow \qquad f(x) \, \, = \, \, y&#10;$$&#10;Due to the domain/ range relation, such functions are called {\bf{bijective}} ({\bf{one-to-one}}).&#10;}}&#10;\end{minipage}&#10;\end{document}"/>
  <p:tag name="IGUANATEXSIZE" val="20"/>
  <p:tag name="IGUANATEXCURSOR" val="7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3,356"/>
  <p:tag name="ORIGINALWIDTH" val="4457,443"/>
  <p:tag name="LATEXADDIN" val="\documentclass{article}\pagestyle{empty}&#10;\usepackage{amsmath}&#10;\usepackage{amsfonts}&#10;\usepackage{amssymb}&#10;\begin{document}&#10;\begin{minipage}{12.6 cm}&#10;{\sffamily{&#10;{\bf{How to find the Inverse of a Bijective Function $f$:}}\\[-5mm]&#10;\begin{description}&#10;\item[Step 0:] Determine the domain and range of $f$.\\[-5mm]&#10;\item[Step 1:] Write $y = f(x)$.\\[-5mm]&#10;\item[Step 2:] Solve this equation for $x$ in terms of $y$ (if possible).\\[-5mm]&#10;\item[Step 3:] To express $f^{-1}$ as a function of $x$, interchange $x$ and $y$. The resulting equation is $y = f^{-1}(x)$.&#10;\end{description}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4,132"/>
  <p:tag name="ORIGINALWIDTH" val="4447,694"/>
  <p:tag name="LATEXADDIN" val="\documentclass{article}\pagestyle{empty}&#10;\usepackage{amsmath}&#10;\usepackage{amsfonts}&#10;\usepackage{amssymb}&#10;\begin{document}&#10;\begin{minipage}{12.6 cm}&#10;{\sffamily{&#10;Such an inverse relationship exists between exponential and logarithmic functions with&#10;base $b$. For instance, we have\\[-2mm]&#10;$$&#10;\ln( {\rm{e}}^x ) \, \, = \, \, x \cdot \ln( {\rm{e}} ) \, \, = \, \, x \cdot 1 \, \, = \, \, x \qquad \text{for all $x$} \, .&#10;$$&#10;Similarly, if $y = {\rm{e}}^{\ln(x)}$ for $x &gt; 0$, then by definition, $\ln(y) = \ln(x)$, so $y = x$; that is,\\[-2mm]&#10;$$&#10;{\rm{e}}^{\ln(x)} \, \, = \, \, y \, \, = \, \, x \, .&#10;$$&#10;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9,966"/>
  <p:tag name="ORIGINALWIDTH" val="4492,689"/>
  <p:tag name="LATEXADDIN" val="\documentclass{article}\pagestyle{empty}&#10;\usepackage{amsmath}&#10;\usepackage{amsfonts}&#10;\usepackage{amssymb}&#10;\begin{document}&#10;\begin{minipage}{12.7 cm}&#10;{\sffamily{&#10;{\bf{Example:}} Find the inverse function $f(x) = x^3 + 2$.\\&#10;&#10;{\bf{Solution}}\\[1mm]&#10;Note, in this example both the domain and the range of $f$ are $\mathbb{R}$. We first solve $y = x^3 + 2$ for $x$:&#10;$$&#10;y \, \, = \, \, x^3 \, + \, 2 \qquad \Longleftrightarrow \qquad&#10;x^3 \, \, = \, \, y \, - \, 2 \qquad \Longleftrightarrow \qquad&#10;x \, \, = \, \, \sqrt[3]{y - 2}&#10;$$&#10;Finally, we interchange $x$ and $y$, i.e.\\[-1mm]&#10;$$&#10;y \, \, = \, \, \sqrt[3]{x - 2} \, .&#10;$$&#10;Therefore, the inverse function is\\[-1mm]&#10;$$&#10;f^{-1} \, \, : \, \left\{ \begin{array}{c}&#10;\mathbb{R} \, \to \, \mathbb{R} \\[1mm]&#10;x \, \mapsto \, f^{-1}(x) \, = \, \sqrt[3]{x - 2}&#10;\end{array} \right.&#10;$$&#10;}}&#10;\end{minipage}&#10;\end{document}"/>
  <p:tag name="IGUANATEXSIZE" val="20"/>
  <p:tag name="IGUANATEXCURSOR" val="6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9,288"/>
  <p:tag name="ORIGINALWIDTH" val="3395,576"/>
  <p:tag name="LATEXADDIN" val="\documentclass{article}\pagestyle{empty}&#10;\usepackage{amsmath}&#10;\usepackage{amsfonts}&#10;\usepackage{amssymb}&#10;\begin{document}&#10;\begin{minipage}{9.6 cm}&#10;{\sffamily{&#10;The principle of interchanging $x$ and $y$ to find the inverse function also gives us the method for obtaining the graph of $f^{-1}$ from the graph of $f$.\\[2mm]&#10;Since&#10;$$&#10;f(a) \, \, = \, \, b \qquad \text{if and only if} \qquad  f^{-1}(b) \, \, = \, \, a \, ,&#10;$$&#10;the point $(a,b)$ is on the graph of $f$ if and only if the point $(b, a)$ is on the graph of $f^{-1}$.\\[2mm]&#10;But we get the point $(b,a)$ from $(a,b)$ by reflecting about the line $y = x$.&#10;}}&#10;\end{minipage}&#10;\end{document}"/>
  <p:tag name="IGUANATEXSIZE" val="20"/>
  <p:tag name="IGUANATEXCURSOR" val="5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,4654"/>
  <p:tag name="ORIGINALWIDTH" val="3395,576"/>
  <p:tag name="LATEXADDIN" val="\documentclass{article}\pagestyle{empty}&#10;\usepackage{amsmath}&#10;\usepackage{amsfonts}&#10;\usepackage{amssymb}&#10;\begin{document}&#10;\begin{minipage}{9.6 cm}&#10;{\sffamily{&#10;The graph of $f^{-1}$ is obtained by reflecting the graph of $f$ about the line $y = x$.&#10;}}&#10;\end{minipage}&#10;\end{document}"/>
  <p:tag name="IGUANATEXSIZE" val="20"/>
  <p:tag name="IGUANATEXCURSOR" val="1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1,226"/>
  <p:tag name="ORIGINALWIDTH" val="3397,076"/>
  <p:tag name="LATEXADDIN" val="\documentclass{article}\pagestyle{empty}&#10;\usepackage{amsmath}&#10;\usepackage{amsfonts}&#10;\usepackage{amssymb}&#10;\begin{document}&#10;\begin{minipage}{9.6 cm}&#10;{\sffamily{&#10;{\bf{Example:}}\\[1mm]&#10;If $b &gt; 0$ and $b \neq 1$, the {\bf{exponential function}}&#10;$$&#10;f \, : \, \mathbb{R} \, \to \, \mathbb{R}^+ \, , \qquad \text{with} \qquad f(x) \, \, = \, \, b^x&#10;$$&#10;is either increasing ($b &gt; 1$) or decreasing ($0 &lt; b &lt; 1$) and so it is bijective and therefore has an inverse function $f^{-1}$.\\[2mm]&#10;This is the {\bf{logarithmic function with base $b$}}, denoted by $\log_b$:&#10;$$&#10;f^{-1} \, \, = \, \, \log_b \, : \, \mathbb{R}^+ \, \to \, \mathbb{R} \, , \qquad \text{with} \qquad f^{-1}(x) \, \, = \, \, \log_b(x) \, .&#10;$$&#10;We have:&#10;$$&#10;\log_b(x) \, \, = \, \, y \qquad \Longleftrightarrow \qquad b^y \, \, = \, \, x \, .&#10;$$&#10;}}&#10;\end{minipage}&#10;\end{document}"/>
  <p:tag name="IGUANATEXSIZE" val="20"/>
  <p:tag name="IGUANATEXCURSOR" val="8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7,713"/>
  <p:tag name="ORIGINALWIDTH" val="3395,576"/>
  <p:tag name="LATEXADDIN" val="\documentclass{article}\pagestyle{empty}&#10;\usepackage{amsmath}&#10;\usepackage{amsfonts}&#10;\usepackage{amssymb}&#10;\begin{document}&#10;\begin{minipage}{9.6 cm}&#10;{\sffamily{&#10;{\bf{Example:}}\\[1mm]&#10;A special {\bf{exponential function}} $f$ is that corresponding to the Euler number ${\rm{e}}$. Its inverse is the {\bf{natural logarithm}} $f^{-1} = \ln$, leading to:\\[-2mm]&#10;$$&#10;\begin{array}{c}&#10;f \, : \, \left\{ \begin{array}{c}&#10;\mathbb{R} \, \to \, \mathbb{R}^+ \\[1mm]&#10;x \, \mapsto \, f(x) \, = \, {\rm{e}}^x&#10;\end{array} \right.\\[7mm]&#10;\quad \Longleftrightarrow \quad&#10;f^{-1} \, : \, \left\{ \begin{array}{c}&#10;\mathbb{R}^+ \, \to \, \mathbb{R} \\[1mm]&#10;x \, \mapsto \, f^{-1}(x) \, = \, \ln(x)&#10;\end{array} \right.&#10;\end{array}&#10;$$&#10;We have:&#10;$$&#10;\log_b(x) \, \, = \, \, y \qquad \Longleftrightarrow \qquad b^y \, \, = \, \, x \, .&#10;$$&#10;and $\ln({\rm{e}}) = 1$.&#10;}}&#10;\end{minipage}&#10;\end{document}"/>
  <p:tag name="IGUANATEXSIZE" val="20"/>
  <p:tag name="IGUANATEXCURSOR" val="5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5,977"/>
  <p:tag name="ORIGINALWIDTH" val="3433,071"/>
  <p:tag name="LATEXADDIN" val="\documentclass{article}\pagestyle{empty}&#10;\usepackage{amsmath}&#10;\usepackage{amsfonts}&#10;\usepackage{amssymb}&#10;\begin{document}&#10;\begin{minipage}{9.7 cm}&#10;{\sffamily{&#10;{\bf{Properties of a Logarithmic Function:}}\\[1mm]&#10;The logarithmic function $f(x) = \log_b(x)$ with $b &gt; 0$, $b \neq 1$, has these properties:\\[-5mm]&#10;\begin{itemize}&#10;\item[{\bf{a)}}] It is defined and continuous for all $x &gt; 0$.\\[-5mm]&#10;\item[{\bf{b)}}] The $y$-axis is a vertical asymptote.\\[-5mm]&#10;\item[{\bf{c)}}] The $x$-intercept is $(1,0)$ and there is no $y$-intercept.\\[-5mm]&#10;\item[{\bf{d)}}] If $b&gt;1$, then $\lim_{x \to 0^+} \log_b(x) = -\infty$, and\\&#10;$\lim_{x \to \infty} \log_b(x) = \infty$.\\[1mm]&#10;If $0&lt;b&lt;1$, then $\lim_{x \to 0^+} \log_b(x) = \infty$ and\\&#10;$\lim_{x \to \infty} \log_b(x) = -\infty$.\\[-5mm]&#10;\item[{\bf{e)}}] For all $x &gt; 0$, the function is strictly monotonously increasing if $b&gt;1$ and&#10;strictly monotonously decreasing if $0&lt;b&lt;1$.&#10;\end{itemize}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Bildschirmpräsentation (16:9)</PresentationFormat>
  <Paragraphs>20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Calculus I for MGMT – Exponential &amp; Logarithmic Functions I Recap: Exp. &amp; Log. Functions – incl. Inverse Functions</vt:lpstr>
      <vt:lpstr>Recap: You already know exponential functions and their properties</vt:lpstr>
      <vt:lpstr>Recap: Exponential functions grow faster than power functions</vt:lpstr>
      <vt:lpstr>Recap: The (natural) exponential function</vt:lpstr>
      <vt:lpstr>Composition of a bijective function with its (uniquely defined) inverse function gives the identity function on the domain </vt:lpstr>
      <vt:lpstr>In all standard cases the inverse function is determined by means of algebraic manipulations</vt:lpstr>
      <vt:lpstr>Example: Finding the inverse of a function</vt:lpstr>
      <vt:lpstr>Geometrically, the graph of the inverse function is obtained by reflecting the graph of the function about the line y = x </vt:lpstr>
      <vt:lpstr>Example: Exponential function and logarithmic function</vt:lpstr>
      <vt:lpstr>Example: Exponential function and the natural logarithm</vt:lpstr>
      <vt:lpstr>The properties of logarithmic functions follow from the mirroring of those of exponential functions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237</cp:revision>
  <dcterms:created xsi:type="dcterms:W3CDTF">2020-04-04T18:50:50Z</dcterms:created>
  <dcterms:modified xsi:type="dcterms:W3CDTF">2022-10-04T20:51:20Z</dcterms:modified>
</cp:coreProperties>
</file>