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1" r:id="rId2"/>
    <p:sldId id="433" r:id="rId3"/>
    <p:sldId id="434" r:id="rId4"/>
    <p:sldId id="435" r:id="rId5"/>
    <p:sldId id="436" r:id="rId6"/>
    <p:sldId id="438" r:id="rId7"/>
    <p:sldId id="437" r:id="rId8"/>
    <p:sldId id="314" r:id="rId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</a:t>
            </a:r>
            <a:r>
              <a:rPr lang="en-US" smtClean="0"/>
              <a:t>– Exponential &amp; Logarithmic Functions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Hyperbolic Sine &amp; Hyperbolic Cosine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Recap: Exp. &amp; Log. Functions – incl. Inverse Functions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Continuous Compounding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Exponential &amp; Logarithmic Functions I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Hyperbolic Sine &amp;</a:t>
            </a:r>
          </a:p>
          <a:p>
            <a:pPr marL="0" lvl="1" algn="ctr"/>
            <a:r>
              <a:rPr lang="en-US" sz="1000" dirty="0" smtClean="0"/>
              <a:t>Hyperbolic Cosine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to the trigonometric functions that are dine fined for  the unit circle we define the hyperbolic functions for the unit hyperbola</a:t>
            </a:r>
            <a:endParaRPr lang="en-US" dirty="0"/>
          </a:p>
        </p:txBody>
      </p:sp>
      <p:pic>
        <p:nvPicPr>
          <p:cNvPr id="1028" name="Picture 4" descr="https://de-academic.com/pictures/dewiki/50/296px-Hyperbolic_functions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53052"/>
            <a:ext cx="2160240" cy="1744248"/>
          </a:xfrm>
          <a:prstGeom prst="rect">
            <a:avLst/>
          </a:prstGeom>
          <a:noFill/>
        </p:spPr>
      </p:pic>
      <p:pic>
        <p:nvPicPr>
          <p:cNvPr id="1030" name="Picture 6" descr="Datei:Sinus und Kosinus am Einheitskreis 1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967" y="1131589"/>
            <a:ext cx="1584176" cy="1584177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69020" y="1195967"/>
            <a:ext cx="5389460" cy="37572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hyperbolic functions are given in terms of the sum/ difference of two exponential functions</a:t>
            </a:r>
            <a:endParaRPr lang="en-US" dirty="0"/>
          </a:p>
        </p:txBody>
      </p:sp>
      <p:pic>
        <p:nvPicPr>
          <p:cNvPr id="51202" name="Picture 2" descr="Sinus Hyperbolicus und Kosinus Hyperbolicus – Serlo „Mathe für  Nicht-Freaks“ – Wikibooks, Sammlung freier Lehr-, Sach- und Fachbüc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31590"/>
            <a:ext cx="2880320" cy="3600400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0" y="1195967"/>
            <a:ext cx="4349847" cy="36168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easily checked that the hyperbolic sine and hyperbolic cosine satisfy the defining equation of a hyperbola for all elements of their domain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7"/>
            <a:ext cx="6730831" cy="1476205"/>
          </a:xfrm>
          <a:prstGeom prst="rect">
            <a:avLst/>
          </a:prstGeom>
          <a:noFill/>
          <a:ln/>
          <a:effectLst/>
        </p:spPr>
      </p:pic>
      <p:pic>
        <p:nvPicPr>
          <p:cNvPr id="10" name="Picture 4" descr="https://de-academic.com/pictures/dewiki/50/296px-Hyperbolic_functions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03598"/>
            <a:ext cx="1426904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Properties of the hyperbolic cosine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9582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hteck 11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1" y="1195966"/>
            <a:ext cx="4926885" cy="26000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Derivatives of the hyperbolic functions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1"/>
            <a:ext cx="6694078" cy="36541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hyperbolic cosine describes the behavior of a chain under gravitation; a statically very interesting behavior exploited e.g. by </a:t>
            </a:r>
            <a:r>
              <a:rPr lang="en-US" dirty="0" err="1" smtClean="0"/>
              <a:t>Antoni</a:t>
            </a:r>
            <a:r>
              <a:rPr lang="en-US" dirty="0" smtClean="0"/>
              <a:t> Gaudi</a:t>
            </a:r>
            <a:endParaRPr lang="en-US" dirty="0"/>
          </a:p>
        </p:txBody>
      </p:sp>
      <p:pic>
        <p:nvPicPr>
          <p:cNvPr id="1026" name="Picture 2" descr="https://upload.wikimedia.org/wikipedia/commons/f/fa/Maqueta_funicu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131590"/>
            <a:ext cx="2916325" cy="3888432"/>
          </a:xfrm>
          <a:prstGeom prst="rect">
            <a:avLst/>
          </a:prstGeom>
          <a:noFill/>
        </p:spPr>
      </p:pic>
      <p:sp>
        <p:nvSpPr>
          <p:cNvPr id="5" name="Pfeil nach rechts 4"/>
          <p:cNvSpPr/>
          <p:nvPr/>
        </p:nvSpPr>
        <p:spPr>
          <a:xfrm>
            <a:off x="3275856" y="3507854"/>
            <a:ext cx="259228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s://upload.wikimedia.org/wikipedia/commons/7/72/Antoni_Gaudi_1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31589"/>
            <a:ext cx="1289220" cy="1753737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707904" y="2931790"/>
            <a:ext cx="1762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Antoni Gaudí i </a:t>
            </a:r>
            <a:r>
              <a:rPr lang="de-DE" sz="1400" dirty="0" err="1" smtClean="0"/>
              <a:t>Cornet</a:t>
            </a:r>
            <a:endParaRPr lang="de-DE" sz="1400" dirty="0" smtClean="0"/>
          </a:p>
          <a:p>
            <a:pPr algn="ctr"/>
            <a:r>
              <a:rPr lang="de-DE" sz="1400" dirty="0" smtClean="0"/>
              <a:t>(1852 – 1926)</a:t>
            </a:r>
            <a:endParaRPr lang="en-US" sz="1400" dirty="0"/>
          </a:p>
        </p:txBody>
      </p:sp>
      <p:pic>
        <p:nvPicPr>
          <p:cNvPr id="1032" name="Picture 8" descr="Barcelo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2359" y="1131590"/>
            <a:ext cx="2920121" cy="3888432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771800" y="3939902"/>
            <a:ext cx="360040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upload.wikimedia.org/wikipedia/commons/7/7e/Hanging_model_of_a_stone_ar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985172"/>
            <a:ext cx="3312368" cy="917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6,464"/>
  <p:tag name="ORIGINALWIDTH" val="3433,821"/>
  <p:tag name="LATEXADDIN" val="\documentclass{article}\pagestyle{empty}&#10;\usepackage{amsmath}&#10;\usepackage{amsfonts}&#10;\usepackage{amssymb}&#10;\begin{document}&#10;\begin{minipage}{9.7 cm}&#10;{\sffamily{&#10;We know, that if we want to address a point $(x,y)$ on the unit circle $x^2 + y^2 = 1$ we can do this&#10;with the help of the sine and cosine of an angle $\theta$ (see the top figure):&#10;$$&#10;x \, \, = \, \, \cos(\theta) \quad \text{and} \quad y \, \, = \sin(\theta) \, .&#10;$$&#10;Given a unit hyperbola $x^2 - y^2 = 1$, we introduce the {\bf{hyperbolic sine}} and {\bf{hyperbolic cosine}}&#10;to achieve an analogous addressing of a point $(x,y)$ with the help of these functions and an angle $a$ (see the bottom figure):&#10;$$&#10;x \, \, = \, \, \cosh(a) \quad \text{and} \quad y \, \, = \sinh(a) \, .&#10;$$&#10;&#10;\vspace{0.5cm}&#10;The hyperbolic sine $\sinh(a)$ and hyperbolic cosine $\cosh(a)$ are connected to the exponential function as we will see next.&#10;}}&#10;\end{minipage}&#10;\end{document}"/>
  <p:tag name="IGUANATEXSIZE" val="20"/>
  <p:tag name="IGUANATEXCURSOR" val="7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0,225"/>
  <p:tag name="ORIGINALWIDTH" val="2770,904"/>
  <p:tag name="LATEXADDIN" val="\documentclass{article}\pagestyle{empty}&#10;\usepackage{amsmath}&#10;\usepackage{amsfonts}&#10;\usepackage{amssymb}&#10;\begin{document}&#10;\begin{minipage}{9.7 cm}&#10;{\sffamily{&#10;We define\\[-4mm]&#10;\begin{itemize}&#10;\item the {\bf{hyperbolic sine}} $\sinh(x)$ as\\[-2mm]&#10;$$&#10;\left\{ \begin{array}{r c l}&#10;\mathbb{R} &amp; \to &amp; \mathbb{R} \\[1mm]&#10;x &amp; \mapsto &amp; \sinh(x) \, = \, \tfrac{1}{2} \left( {\rm{e}}^{x} - {\rm{e}}^{-x} \right)&#10;\end{array} \right.&#10;$$&#10;\item the {\bf{hyperbolic cosine}} $\cosh(x)$ as\\[-2mm]&#10;$$&#10;\left\{ \begin{array}{r c l}&#10;\mathbb{R} &amp; \to &amp; [1, \infty] \\[1mm]&#10;x &amp; \mapsto &amp; \cosh(x) \, = \, \tfrac{1}{2} \left( {\rm{e}}^{x} + {\rm{e}}^{-x} \right)&#10;\end{array} \right.&#10;$$&#10;\item the {\bf{hyperbolic tangent}} $\tanh(x)$ as\\[-2mm]&#10;$$&#10;\left\{ \begin{array}{r c l}&#10;\mathbb{R} &amp; \to &amp; [-1, 1] \\[1mm]&#10;x &amp; \mapsto &amp; \tanh(x) \, = \, \frac{\sinh(x)}{\cosh(x)}&#10;\end{array} \right.&#10;$$&#10;\end{itemize}&#10;}}&#10;\end{minipage}&#10;\end{document}"/>
  <p:tag name="IGUANATEXSIZE" val="20"/>
  <p:tag name="IGUANATEXCURSOR" val="34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1,8936"/>
  <p:tag name="ORIGINALWIDTH" val="4262,467"/>
  <p:tag name="LATEXADDIN" val="\documentclass{article}\pagestyle{empty}&#10;\usepackage{amsmath}&#10;\usepackage{amsfonts}&#10;\usepackage{amssymb}&#10;\begin{document}&#10;\begin{minipage}{12.6 cm}&#10;{\sffamily{&#10;We have that $\sinh(x)$ and $\cosh(x)$ satisfy the defining equation of a parabola, i.e.&#10;\begin{eqnarray*}&#10;\cosh^2(x) - \sinh^2(x) &amp; = &amp;&#10;\left( \tfrac{1}{2} \left( {\rm{e}}^{x} + {\rm{e}}^{-x} \right) \right)^2 - \left( \tfrac{1}{2} \left( {\rm{e}}^{x} - {\rm{e}}^{-x} \right) \right)^2 \\[1mm]&#10;&amp; = &amp;&#10;\tfrac{1}{4} \left( {\rm{e}}^{2x} + 2 + {\rm{e}}^{-2x} \right) - \tfrac{1}{4} \left( {\rm{e}}^{2x} - 2 + {\rm{e}}^{-2x} \right) \\[1mm]&#10;&amp; = &amp;&#10;1&#10;\end{eqnarray*}&#10;}}&#10;\end{minipage}&#10;\end{document}"/>
  <p:tag name="IGUANATEXSIZE" val="20"/>
  <p:tag name="IGUANATEXCURSOR" val="6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0,802"/>
  <p:tag name="ORIGINALWIDTH" val="3138,358"/>
  <p:tag name="LATEXADDIN" val="\documentclass{article}\pagestyle{empty}&#10;\usepackage{amsmath}&#10;\usepackage{amsfonts}&#10;\usepackage{amssymb}&#10;\begin{document}&#10;\begin{minipage}{9.7 cm}&#10;{\sffamily{&#10;{\bf{Example (Some Properties of $\cosh(x)$):}}\\[1mm]&#10;We have&#10;\begin{eqnarray*}&#10;\cosh(0) &amp; = &amp; \tfrac{1}{2} \left( {\rm{e}}^{0} + {\rm{e}}^{-0} \right) \, = \, \tfrac{1}{2} \left( 1 + 1 \right) \, = \, 1 \\[2mm]&#10;\lim_{x \to \infty} \cosh(x) &amp; = &amp; \tfrac{1}{2} \big( \underbrace{\lim_{x \to \infty} {\rm{e}}^{x}}_{\to \, \infty}&#10;+ \underbrace{\lim_{x \to \infty} {\rm{e}}^{-x}}_{= \, 0} \big) \, \to \, \infty \\[2mm]&#10;\lim_{x \to -\infty} \cosh(x) &amp; = &amp; \tfrac{1}{2} \big( \underbrace{\lim_{x \to -\infty} {\rm{e}}^{x}}_{= \, 0}&#10;+ \underbrace{\lim_{x \to -\infty} {\rm{e}}^{-x}}_{\to \, \infty} \big) \, \to \, \infty&#10;\end{eqnarray*}&#10;}}&#10;\end{minipage}&#10;\end{document}"/>
  <p:tag name="IGUANATEXSIZE" val="20"/>
  <p:tag name="IGUANATEXCURSOR" val="75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16,236"/>
  <p:tag name="ORIGINALWIDTH" val="4235,471"/>
  <p:tag name="LATEXADDIN" val="\documentclass{article}\pagestyle{empty}&#10;\usepackage{amsmath}&#10;\usepackage{amsfonts}&#10;\usepackage{amssymb}&#10;\begin{document}&#10;\begin{minipage}{12.6 cm}&#10;{\sffamily{&#10;{\bf{Example:}}\\[1mm]&#10;Compute the first derivatives of $\sinh(x)$, $\cosh(x)$, and $\tanh(x)$.&#10;&#10;\vspace{2mm}&#10;{\bf{Solution:}}\\[1mm]&#10;We have&#10;\begin{eqnarray*}&#10;\tfrac{\textrm{d}}{\textrm{d} x} \sinh(x) &amp; = &amp; \tfrac{\textrm{d}}{\textrm{d} x} \left( \tfrac{1}{2} \left( {\rm{e}}^{x} - {\rm{e}}^{-x} \right) \right)&#10;\, = \, \tfrac{1}{2} \left( {\rm{e}}^{x} + {\rm{e}}^{-x} \right) \, = \, \cosh(x) \\[2mm]&#10;\tfrac{\textrm{d}}{\textrm{d} x} \cosh(x) &amp; = &amp; \tfrac{\textrm{d}}{\textrm{d} x} \left( \tfrac{1}{2} \left( {\rm{e}}^{x} + {\rm{e}}^{-x} \right) \right)&#10;\, = \, \tfrac{1}{2} \left( {\rm{e}}^{x} - {\rm{e}}^{-x} \right) \, = \, \sinh(x) \\[2mm]&#10;\tfrac{\textrm{d}}{\textrm{d} x} \tan(x) &amp; = &amp; \tfrac{\textrm{d}}{\textrm{d} x} \left( \frac{\sinh(x)}{\cosh(x)} \right)&#10;\, = \, \frac{\sinh'(x) \cosh(x) - \cosh'(x) \sinh(x)}{\cosh^2(x)} \\[1mm]&#10;&amp; = &amp;&#10;\frac{\cosh^2(x) - \sinh^2(x)}{\cosh^2(x)} \, = \, 1 - \tanh^2(x) \qquad \left( \text{or} \quad \frac{1}{\cosh^2(x)} \right)&#10;\end{eqnarray*}&#10;}}&#10;\end{minipage}&#10;\end{document}"/>
  <p:tag name="IGUANATEXSIZE" val="20"/>
  <p:tag name="IGUANATEXCURSOR" val="11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</Words>
  <Application>Microsoft Office PowerPoint</Application>
  <PresentationFormat>Bildschirmpräsentation (16:9)</PresentationFormat>
  <Paragraphs>18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Calculus I for MGMT – Exponential &amp; Logarithmic Functions I Hyperbolic Sine &amp; Hyperbolic Cosine</vt:lpstr>
      <vt:lpstr>Analogous to the trigonometric functions that are dine fined for  the unit circle we define the hyperbolic functions for the unit hyperbola</vt:lpstr>
      <vt:lpstr>These hyperbolic functions are given in terms of the sum/ difference of two exponential functions</vt:lpstr>
      <vt:lpstr>It is easily checked that the hyperbolic sine and hyperbolic cosine satisfy the defining equation of a hyperbola for all elements of their domain</vt:lpstr>
      <vt:lpstr>Example: Properties of the hyperbolic cosine</vt:lpstr>
      <vt:lpstr>Example: Derivatives of the hyperbolic functions</vt:lpstr>
      <vt:lpstr>The hyperbolic cosine describes the behavior of a chain under gravitation; a statically very interesting behavior exploited e.g. by Antoni Gaudi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238</cp:revision>
  <dcterms:created xsi:type="dcterms:W3CDTF">2020-04-04T18:50:50Z</dcterms:created>
  <dcterms:modified xsi:type="dcterms:W3CDTF">2022-10-04T20:51:40Z</dcterms:modified>
</cp:coreProperties>
</file>