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365" r:id="rId3"/>
    <p:sldId id="366" r:id="rId4"/>
    <p:sldId id="367" r:id="rId5"/>
    <p:sldId id="368" r:id="rId6"/>
    <p:sldId id="369" r:id="rId7"/>
    <p:sldId id="371" r:id="rId8"/>
    <p:sldId id="370" r:id="rId9"/>
    <p:sldId id="372" r:id="rId10"/>
    <p:sldId id="373" r:id="rId11"/>
    <p:sldId id="375" r:id="rId12"/>
    <p:sldId id="376" r:id="rId13"/>
    <p:sldId id="374" r:id="rId14"/>
    <p:sldId id="377" r:id="rId15"/>
    <p:sldId id="380" r:id="rId16"/>
    <p:sldId id="401" r:id="rId17"/>
    <p:sldId id="431" r:id="rId18"/>
    <p:sldId id="314" r:id="rId1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Exponential &amp; Logarithmic Functions I</a:t>
            </a:r>
            <a:br>
              <a:rPr lang="en-US" dirty="0" smtClean="0"/>
            </a:br>
            <a:r>
              <a:rPr lang="en-US" dirty="0" smtClean="0"/>
              <a:t>Continuous Compounding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Recap: Exp. &amp; Log. Functions – incl. Inverse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Continuous Compounding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Exponential &amp; Logarithmic Functions I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Hyperbolic Sine 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Hyperbolic Cosine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present value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62991" cy="37181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effective interest rates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Effective Interest Rate</a:t>
            </a:r>
            <a:endParaRPr lang="en-US" sz="1400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4824" cy="35716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effective interest rates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5275942" cy="93772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355726"/>
            <a:ext cx="7200800" cy="2664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427727"/>
            <a:ext cx="7058534" cy="24454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Comparing two investments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62991" cy="33177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Comparing two investments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62722" cy="37402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Reaching an investment goal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Logarithms in Compounding Applications</a:t>
            </a:r>
            <a:endParaRPr lang="en-US" sz="1400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67822" cy="37652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Reaching an investment goal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9"/>
            <a:ext cx="7063243" cy="33132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Continuously Compounded Interest</a:t>
            </a:r>
            <a:endParaRPr lang="en-US" dirty="0"/>
          </a:p>
        </p:txBody>
      </p:sp>
      <p:pic>
        <p:nvPicPr>
          <p:cNvPr id="46082" name="Picture 2" descr="https://content.artofmanliness.com/uploads/2018/07/Power-of-Compound-Interes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5184576" cy="3909554"/>
          </a:xfrm>
          <a:prstGeom prst="rect">
            <a:avLst/>
          </a:prstGeom>
          <a:noFill/>
        </p:spPr>
      </p:pic>
      <p:pic>
        <p:nvPicPr>
          <p:cNvPr id="4" name="Picture 2" descr="https://content.artofmanliness.com/uploads/2018/07/Power-of-Compound-Interest-1.jpg"/>
          <p:cNvPicPr>
            <a:picLocks noChangeAspect="1" noChangeArrowheads="1"/>
          </p:cNvPicPr>
          <p:nvPr/>
        </p:nvPicPr>
        <p:blipFill>
          <a:blip r:embed="rId3" cstate="print"/>
          <a:srcRect r="90278" b="92633"/>
          <a:stretch>
            <a:fillRect/>
          </a:stretch>
        </p:blipFill>
        <p:spPr bwMode="auto">
          <a:xfrm>
            <a:off x="4139952" y="1184548"/>
            <a:ext cx="1224136" cy="288032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6012160" y="1131590"/>
            <a:ext cx="2880320" cy="1080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What do you think about this cartoon?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 this investment strategy feasible?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continuous compounding of interest (1/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9"/>
            <a:ext cx="7036951" cy="3605756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Continuous Compounding of Interest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betterexplained.com/wp-content/uploads/interest/compound_interest_factory.png"/>
          <p:cNvPicPr>
            <a:picLocks noChangeAspect="1" noChangeArrowheads="1"/>
          </p:cNvPicPr>
          <p:nvPr/>
        </p:nvPicPr>
        <p:blipFill>
          <a:blip r:embed="rId4" cstate="print"/>
          <a:srcRect t="26238"/>
          <a:stretch>
            <a:fillRect/>
          </a:stretch>
        </p:blipFill>
        <p:spPr bwMode="auto">
          <a:xfrm>
            <a:off x="5298008" y="3435846"/>
            <a:ext cx="3738488" cy="157733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continuous compounding of interest (2/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91"/>
            <a:ext cx="6826418" cy="1702315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3062745"/>
            <a:ext cx="3338450" cy="8758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continuous compounding of interest (3/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1"/>
            <a:ext cx="7047464" cy="36260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continuous compounding of interest (4/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9"/>
            <a:ext cx="7049871" cy="135836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787774"/>
            <a:ext cx="7200800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859770"/>
            <a:ext cx="7050790" cy="20986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future value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2362" cy="36713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compounding as the limit case for infinitely many compounding events </a:t>
            </a:r>
            <a:endParaRPr lang="en-US" dirty="0"/>
          </a:p>
        </p:txBody>
      </p:sp>
      <p:pic>
        <p:nvPicPr>
          <p:cNvPr id="3" name="Picture 4" descr="https://betterexplained.com/wp-content/uploads/interest/continuous_grow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232" y="3435846"/>
            <a:ext cx="2736000" cy="1592353"/>
          </a:xfrm>
          <a:prstGeom prst="rect">
            <a:avLst/>
          </a:prstGeom>
          <a:noFill/>
        </p:spPr>
      </p:pic>
      <p:pic>
        <p:nvPicPr>
          <p:cNvPr id="5" name="Picture 2 1" descr="http://www.chemie.fu-berlin.de/fb/diverse/sen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859782"/>
            <a:ext cx="2605267" cy="2160240"/>
          </a:xfrm>
          <a:prstGeom prst="rect">
            <a:avLst/>
          </a:prstGeom>
          <a:noFill/>
        </p:spPr>
      </p:pic>
      <p:pic>
        <p:nvPicPr>
          <p:cNvPr id="7" name="Picture 2 2" descr="https://betterexplained.com/wp-content/uploads/interest/compound_intererest_tra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396" y="1125059"/>
            <a:ext cx="2736428" cy="1565237"/>
          </a:xfrm>
          <a:prstGeom prst="rect">
            <a:avLst/>
          </a:prstGeom>
          <a:noFill/>
        </p:spPr>
      </p:pic>
      <p:pic>
        <p:nvPicPr>
          <p:cNvPr id="8" name="Picture 6" descr="https://upload.wikimedia.org/wikipedia/commons/1/19/Jakob_Bernoul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131590"/>
            <a:ext cx="1207046" cy="1349909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6084168" y="113159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Jacob Bernoulli</a:t>
            </a:r>
            <a:r>
              <a:rPr lang="en-US" sz="1400" dirty="0" smtClean="0"/>
              <a:t> (1655 - 1705)</a:t>
            </a:r>
            <a:endParaRPr lang="de-DE" sz="1400" dirty="0"/>
          </a:p>
        </p:txBody>
      </p:sp>
      <p:sp>
        <p:nvSpPr>
          <p:cNvPr id="4" name="Freeform 37"/>
          <p:cNvSpPr>
            <a:spLocks/>
          </p:cNvSpPr>
          <p:nvPr/>
        </p:nvSpPr>
        <p:spPr bwMode="auto">
          <a:xfrm rot="8951721" flipH="1" flipV="1">
            <a:off x="3246383" y="1971302"/>
            <a:ext cx="990589" cy="1845108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491880" y="2499742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39952" y="2571750"/>
            <a:ext cx="3996344" cy="3639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present vale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Present</a:t>
            </a:r>
          </a:p>
          <a:p>
            <a:pPr algn="ctr"/>
            <a:r>
              <a:rPr lang="en-US" sz="1400" dirty="0" smtClean="0"/>
              <a:t>Value</a:t>
            </a:r>
            <a:endParaRPr lang="en-US" sz="1400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0349" cy="37653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the formula for present vale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5216087" cy="936979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355726"/>
            <a:ext cx="7200800" cy="2664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427728"/>
            <a:ext cx="7051504" cy="25055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2,989"/>
  <p:tag name="ORIGINALWIDTH" val="4458,193"/>
  <p:tag name="LATEXADDIN" val="\documentclass{article}\pagestyle{empty}&#10;\usepackage{amsmath}&#10;\usepackage{amsfonts}&#10;\usepackage{amssymb}&#10;\begin{document}&#10;\begin{minipage}{12.6 cm}&#10;{\sffamily{&#10;{\bf{The basic ideas behind compound interest:}}\\[1mm]&#10;Suppose a sum of money is invested and the interest is compounded only once. If $P$ is the initial investment&#10;(the {\bf{principal}}) and $r$ is the {\bf{interest rate}} (expressed as a decimal), the {\bf{balance}} $B$&#10;after the interest is added will be&#10;$$&#10;B \, \, = \, \, P + P \cdot r \, \, = \, \, P(1+r) \quad \text{[GEL]} \, .&#10;$$&#10;That is, to compute the balance at the end of an interest period, you multiply the balance&#10;at the beginning of the period by the expression $1+r$.\\[1mm]&#10;At most banks, interest is compounded more than once a year. The interest that&#10;is added to the account during one period will itself earn interest during the subsequent&#10;periods. If the annual interest rate is $r$ and interest is compounded $k$ times per&#10;year, then the year is divided into $k$ equal compounding periods and the interest rate&#10;in each period is $\frac{r}{k}$.&#10;}}&#10;\end{minipage}&#10;\end{document}"/>
  <p:tag name="IGUANATEXSIZE" val="20"/>
  <p:tag name="IGUANATEXCURSOR" val="9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6,1268"/>
  <p:tag name="ORIGINALWIDTH" val="4320,96"/>
  <p:tag name="LATEXADDIN" val="\documentclass{article}\pagestyle{empty}&#10;\usepackage{amsmath}&#10;\usepackage{amsfonts}&#10;\usepackage{amssymb}&#10;\begin{document}&#10;\begin{minipage}{12.6 cm}&#10;{\sffamily{&#10;Hence, the balance at the end of the first period is\\[-2mm]&#10;$$&#10;P_1 \, \, = \, \, \underbrace{\quad P \quad}_{\text{principal}} + \underbrace{\quad  P \cdot \tfrac{r}{k} \quad}_{\text{intrest}}&#10;\, \, = \, \, P \cdot \left( 1 + \tfrac{r}{k} \right)&#10;$$&#10;At the end of the second period, the balance is\\[-2mm]&#10;$$&#10;P_2 \, \, = \, \, P_1 + P_1 \cdot \tfrac{r}{k} \, \, = \, \, P_1 \cdot \left( 1 + \tfrac{r}{k} \right) \, \, = \, \,&#10;P \cdot \left( 1 + \tfrac{r}{k} \right) \cdot \left( 1 + \tfrac{r}{k} \right) \, \, = \, \, P \cdot \left( 1 + \tfrac{r}{k} \right)^2 \, .&#10;$$&#10;}}&#10;\end{minipage}&#10;\end{document}"/>
  <p:tag name="IGUANATEXSIZE" val="20"/>
  <p:tag name="IGUANATEXCURSOR" val="7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,9367"/>
  <p:tag name="ORIGINALWIDTH" val="2112,486"/>
  <p:tag name="LATEXADDIN" val="\documentclass{article}\pagestyle{empty}&#10;\usepackage{amsmath}&#10;\usepackage{amsfonts}&#10;\usepackage{amssymb}&#10;\begin{document}&#10;\begin{minipage}{6 cm}&#10;{\sffamily{&#10;and, in general, the balance at the end of the $m$th period is\\[-2mm]&#10;$$&#10;P_m \, \, = \, \, P \cdot \left( 1 + \tfrac{r}{k} \right)^m&#10;$$&#10;}}&#10;\end{minipage}&#10;\end{document}"/>
  <p:tag name="IGUANATEXSIZE" val="20"/>
  <p:tag name="IGUANATEXCURSOR" val="1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9,738"/>
  <p:tag name="ORIGINALWIDTH" val="4458,943"/>
  <p:tag name="LATEXADDIN" val="\documentclass{article}\pagestyle{empty}&#10;\usepackage{amsmath}&#10;\usepackage{amsfonts}&#10;\usepackage{amssymb}&#10;\begin{document}&#10;\begin{minipage}{12.6 cm}&#10;{\sffamily{&#10;Since there are $k$ periods in a year, the balance after $1$ year is\\[-2mm]&#10;$$&#10;P \cdot \left( 1 + \tfrac{r}{k} \right)^k&#10;$$&#10;At the end of $t$ years, interest has been compounded $kt$ times and the balance, called&#10;the future value of the investment, is given by\\[-2mm]&#10;$$&#10;B(t) \, \, = \, \, P \cdot \left( 1 + \tfrac{r}{k} \right)^{kt}&#10;$$&#10;As the frequency with which interest is compounded increases, the corresponding&#10;balance $B(t)$ also increases. Hence, a bank that compounds interest frequently may&#10;attract more customers than one that offers the same interest rate but compounds interest&#10;less often. But what happens to the balance at the end of $t$ years as the compounding&#10;frequency increases without bound?\\[1mm]&#10;More specifically, what will the balance be at the end of $t$ years if interest is&#10;compounded not quarterly, not monthly, not daily, but continuously?&#10;&#10;}}&#10;\end{minipage}&#10;\end{document}"/>
  <p:tag name="IGUANATEXSIZE" val="20"/>
  <p:tag name="IGUANATEXCURSOR" val="10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,402"/>
  <p:tag name="ORIGINALWIDTH" val="4458,193"/>
  <p:tag name="LATEXADDIN" val="\documentclass{article}\pagestyle{empty}&#10;\usepackage{amsmath}&#10;\usepackage{amsfonts}&#10;\usepackage{amssymb}&#10;\begin{document}&#10;\begin{minipage}{12.6 cm}&#10;{\sffamily{&#10;In mathematical terms, this question is equivalent to studying what&#10;happens to the expression $P \cdot \left( 1 + \tfrac{r}{k} \right)^{kt}$&#10;as $k$ increases without bound, i.e.\\[-2mm]&#10;$$&#10;B(t) \, \, = \, \, \lim_{k \to \infty} P \cdot \left( 1 + \tfrac{r}{k} \right)^{kt} \, \, = \, \,&#10;P \cdot \left( \lim_{n \to \infty} \left( 1 + \tfrac{1}{n} \right)^n \right)^{rt} \, \, = \, \, P {\rm{e}}^{rt} \, ,&#10;$$&#10;where $k = nr$.&#10;}}&#10;\end{minipage}&#10;\end{document}"/>
  <p:tag name="IGUANATEXSIZE" val="20"/>
  <p:tag name="IGUANATEXCURSOR" val="4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1,099"/>
  <p:tag name="ORIGINALWIDTH" val="4455,943"/>
  <p:tag name="LATEXADDIN" val="\documentclass{article}\pagestyle{empty}&#10;\usepackage{amsmath}&#10;\usepackage{amsfonts}&#10;\usepackage{amssymb}&#10;\begin{document}&#10;\begin{minipage}{12.6 cm}&#10;{\sffamily{&#10;{\bf{Future Value of an Investment:}}\\[1mm]&#10;Suppose a principal $P$ is invested at an annual interest rate $r$ for $t$ years to accumulate a&#10;{\bf{future value}} $B(t)$. If interest is compounded $k$ times per year, then\\[-2mm]&#10;$$&#10;B(t) \, \, = \, \, P \cdot \left( 1 + \tfrac{r}{k} \right)^{kt}&#10;$$&#10;and if interest is compounded continuously (to gain an upper bound for the possible balance)\\[-4mm]&#10;$$&#10;B(t) \, \, = \, \, P {\rm{e}}^{rt} \, .&#10;$$&#10;}}&#10;\end{minipage}&#10;\end{document}"/>
  <p:tag name="IGUANATEXSIZE" val="20"/>
  <p:tag name="IGUANATEXCURSOR" val="5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3,735"/>
  <p:tag name="ORIGINALWIDTH" val="4456,693"/>
  <p:tag name="LATEXADDIN" val="\documentclass{article}\pagestyle{empty}&#10;\usepackage{amsmath}&#10;\usepackage{amsfonts}&#10;\usepackage{amssymb}&#10;\begin{document}&#10;\begin{minipage}{12.6 cm}&#10;{\sffamily{&#10;{\bf{Example: (Computing Future Value)}}\\[1mm]&#10;Suppose $1000$ GEL are invested at an annual interest rate of $6\%$ for a period of $10$ years.&#10;Compute the future value of the investment if interest is compounded:\\[-2mm]&#10;$$&#10;{\bf{a)}} \quad \text{quarterly} \, , \quad {\bf{b}} \quad \text{monthly} \, , \quad &#10;{\bf{c)}} \quad \text{daily} \, , \quad {\bf{d)}} \quad \text{continuously} \, .&#10;$$&#10;&#10;\vspace{0.2cm}&#10;{\bf{Solution:}}\\[1mm]&#10;We use&#10;$$&#10;B_k(10) \, \, = \, \, P \cdot \left(1 + \tfrac{r}{k} \right)^{kt} \, \, = \, \, 1000 \cdot \left(1 + \tfrac{0.06}{k} \right)^{10k}&#10;$$&#10;for the corresponding values of $k$ for {\bf{a)}}-{\bf{c)}} and $B_{\text{cont.}}(10) = P {\rm{e}}^{rt} = 1000 {\rm{e}}^{0.6}$, respectively.&#10;&#10;\begin{center}&#10;\begin{tabular}{c || c | c | c | c}&#10;period &amp; quarterly &amp; monthly &amp; daily &amp; continously \\&#10;\hline&#10;$B(10)$ &amp; $1814.02$ GEL &amp; $1819.40$ GEL &amp; $1,822.03$ GEL &amp; $1822.12$ GEL&#10;\end{tabular}&#10;\end{center}&#10;}}&#10;\end{minipage}&#10;\end{document}"/>
  <p:tag name="IGUANATEXSIZE" val="20"/>
  <p:tag name="IGUANATEXCURSOR" val="10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,9775"/>
  <p:tag name="ORIGINALWIDTH" val="1986,502"/>
  <p:tag name="LATEXADDIN" val="\documentclass{article}\pagestyle{empty}&#10;\usepackage{amsmath}&#10;\usepackage{amsfonts}&#10;\usepackage{amssymb}&#10;\begin{document}&#10;{\sffamily{&#10;$$&#10;\left( 1 + \tfrac{r}{k} \right)^{kt} \, \, = \, \, &#10;\left( \left( 1 + \tfrac{1}{n} \right)^n \right)^{rt} \, \, \stackrel{n \to \infty}{\longrightarrow} \, \, {\rm{e}}^{rt}&#10;$$&#10;}}&#10;\end{document}&#10;"/>
  <p:tag name="IGUANATEXSIZE" val="20"/>
  <p:tag name="IGUANATEXCURSOR" val="173"/>
  <p:tag name="TRANSPARENCY" val="Falsch"/>
  <p:tag name="FILENAME" val=""/>
  <p:tag name="LATEXENGINEID" val="0"/>
  <p:tag name="TEMPFOLDER" val="D:\iguana_temp\"/>
  <p:tag name="LATEXFORMHEIGHT" val="312"/>
  <p:tag name="LATEXFORMWIDTH" val="384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7,728"/>
  <p:tag name="ORIGINALWIDTH" val="4458,943"/>
  <p:tag name="LATEXADDIN" val="\documentclass{article}\pagestyle{empty}&#10;\usepackage{amsmath}&#10;\usepackage{amsfonts}&#10;\usepackage{amssymb}&#10;\begin{document}&#10;\begin{minipage}{12.6 cm}&#10;{\sffamily{&#10;In many situations, it is useful to know how much money $P$ must be invested at a&#10;fixed compound interest rate to obtain a desired accumulated (future) value $B$ over a&#10;given period of time $T$. This investment $P$ is called the {\bf{present value of the amount&#10;$B$ to be received in $T$ years}}. Present value may be regarded as a measure of the current&#10;worth of an investment and is used by economists to compare different investment&#10;possibilities.\\[1mm]&#10;To derive a formula for present value, we need only solve an appropriate future&#10;value formula for $P$. In particular, if the investment is compounded $k$ times per year&#10;at an annual rate $r$ for the term of $T$ years, then\\[-2mm]&#10;$$&#10;B \, \, = \, \, P \left( 1 + \tfrac{r}{k} \right)^{kT}&#10;$$&#10;and the present value of $B$ GEL in $T$ years is obtained by multiplying both sides of&#10;the equation by $\left( 1 + \tfrac{r}{k} \right)^{-kT}$&#10;$$&#10;P \, \, = \, \, B \left( 1 + \tfrac{r}{k} \right)^{-kT}&#10;$$&#10;}}&#10;\end{minipage}&#10;\end{document}"/>
  <p:tag name="IGUANATEXSIZE" val="20"/>
  <p:tag name="IGUANATEXCURSOR" val="10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1,4324"/>
  <p:tag name="ORIGINALWIDTH" val="3297,338"/>
  <p:tag name="LATEXADDIN" val="\documentclass{article}\pagestyle{empty}&#10;\usepackage{amsmath}&#10;\usepackage{amsfonts}&#10;\usepackage{amssymb}&#10;\begin{document}&#10;\begin{minipage}{12.6 cm}&#10;{\sffamily{&#10;Likewise, if the compounding is continuous, then\\[-2mm]&#10;$$&#10;B \, \, = \, \, P {\rm{e}}^{rT} \qquad \Longrightarrow \qquad P \, \, = \, \, B {\rm{e}}^{-rT} \, .&#10;$$&#10;To summarize:&#10;}}&#10;\end{minipage}&#10;\end{document}"/>
  <p:tag name="IGUANATEXSIZE" val="20"/>
  <p:tag name="IGUANATEXCURSOR" val="2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6,569"/>
  <p:tag name="ORIGINALWIDTH" val="4456,693"/>
  <p:tag name="LATEXADDIN" val="\documentclass{article}\pagestyle{empty}&#10;\usepackage{amsmath}&#10;\usepackage{amsfonts}&#10;\usepackage{amssymb}&#10;\begin{document}&#10;\begin{minipage}{12.6 cm}&#10;{\sffamily{&#10;{\bf{Present Value of an Investment:}}\\[1mm]&#10;The {\bf{present value}} $P(T)$ of an investment $B$ accumulated at the annual interest rate $r$ compounded $k$ times per year&#10;over a term of $T$ years is given by&#10;$$&#10;P(T) \, \, = \, \, B \left( 1 + \tfrac{r}{k} \right)^{-kT} \, .&#10;$$&#10;If interest is compounded continuously at the same annual rate $r$ over the same term&#10;of $T$ years, the present value is&#10;$$&#10;P(T) \, \, = \, \, B {\rm{e}}^{-rT} \, .&#10;$$&#10;}}&#10;\end{minipage}&#10;\end{document}"/>
  <p:tag name="IGUANATEXSIZE" val="20"/>
  <p:tag name="IGUANATEXCURSOR" val="3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5,482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Finding Present Value)}}\\[1mm]&#10;Maja is about to enter KIU. When she graduates $4$ years from now, she wants to&#10;take a longer trip to Europe that she estimates will cost $5000$ EUR. How much should she invest&#10;now at $7\%$ to have enough for the trip if interest is compounded:\\[-2mm]&#10;$$&#10;{\bf{a)}} \quad \text{quaterly} \qquad {\bf{b)}} \quad \text{continuously} &#10;$$&#10;&#10;\vspace{0.1cm}&#10;{\bf{Solution:}}\\[1mm]&#10;The required future value is $B=5000$ in $T=4$ years with $r=0.07$. Hence\\[-6mm]&#10;\begin{eqnarray*}&#10;{\bf{a)}} \quad P &amp; = &amp; 500 \left( 1 + \tfrac{0.07}{4} \right)^{-4 \cdot 4} \, \, = \, \, 3788.08 \quad \text{[EUR]} \\[1mm]&#10;{\bf{b)}} \quad P &amp; = &amp; 500 {\rm{e}}^{-0.07 \cdot 4} \, \, = \, \, 3778.92 \quad \text{[EUR]}&#10;\end{eqnarray*}&#10;Thus, Maja would have to invest about $9$ EUR more if interest is compounded quarterly&#10;than if the compounding is continuous.&#10;}}&#10;\end{minipage}&#10;\end{document}"/>
  <p:tag name="IGUANATEXSIZE" val="20"/>
  <p:tag name="IGUANATEXCURSOR" val="6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3,742"/>
  <p:tag name="ORIGINALWIDTH" val="4458,943"/>
  <p:tag name="LATEXADDIN" val="\documentclass{article}\pagestyle{empty}&#10;\usepackage{amsmath}&#10;\usepackage{amsfonts}&#10;\usepackage{amssymb}&#10;\begin{document}&#10;\begin{minipage}{12.6 cm}&#10;{\sffamily{&#10;Which is better, an investment that earns $10\%$ compounded quarterly, one that earns&#10;$9.95\%$ compounded monthly, or one that earns $9.9\%$ compounded continuously?\\[1mm]&#10;One way to answer this question is to determine the simple annual interest rate that is&#10;equivalent to each investment. This is known as the {\bf{effective interest rate}}, and it can&#10;be easily obtained from the compound interest formulas.\\[1mm]&#10;Suppose interest is compounded $k$ times per year at the annual rate $r$. This is&#10;called the {\bf{nominal rate of interest}}. Then the balance at the end of $1$ year is&#10;$$&#10;A \, \, = \, \, P (1+i)^k \qquad \text{where $i = \tfrac{r}{k}$} \, .&#10;$$&#10;On the other hand, if $x$ is the effective interest rate, the corresponding balance at the&#10;end of $1$ year is $A = P(1+x)$. Equating the two expressions for $A$, we get&#10;$$&#10;P(1+i)^k \, \, = \, \, P(1+x) \qquad \text{or} \qquad x \, \, = \, \, (1+i)^k - 1 \, .&#10;$$&#10;}}&#10;\end{minipage}&#10;\end{document}"/>
  <p:tag name="IGUANATEXSIZE" val="20"/>
  <p:tag name="IGUANATEXCURSOR" val="7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1,4324"/>
  <p:tag name="ORIGINALWIDTH" val="3334,833"/>
  <p:tag name="LATEXADDIN" val="\documentclass{article}\pagestyle{empty}&#10;\usepackage{amsmath}&#10;\usepackage{amsfonts}&#10;\usepackage{amssymb}&#10;\begin{document}&#10;\begin{minipage}{12.6 cm}&#10;{\sffamily{&#10;Likewise, for continuous compounding, we have\\[-2mm]&#10;$$&#10;P {\rm{e}}^r \, \, = \, \, P (1+x) \qquad \text{or} \qquad x \, \, = \, \, {\rm{e}}^r - 1 \, .&#10;$$&#10;To summarize:&#10;}}&#10;\end{minipage}&#10;\end{document}"/>
  <p:tag name="IGUANATEXSIZE" val="20"/>
  <p:tag name="IGUANATEXCURSOR" val="3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1,324"/>
  <p:tag name="ORIGINALWIDTH" val="4460,443"/>
  <p:tag name="LATEXADDIN" val="\documentclass{article}\pagestyle{empty}&#10;\usepackage{amsmath}&#10;\usepackage{amsfonts}&#10;\usepackage{amssymb}&#10;\begin{document}&#10;\begin{minipage}{12.6 cm}&#10;{\sffamily{&#10;{\bf{Effective Interest Rate Formulas:}}\\[1mm]&#10;If interest is compounded at the nominal rate $r$, the effective interest rate is the simple annual interest rate $r_e$&#10;that yields the same interest after $1$ year. If the compounding is $k$ times per year,&#10;the effective rate is given by the formula&#10;$$&#10;r_e \, \, = \, \, (1+i)^k - 1 \qquad \text{where $i = \tfrac{r}{k}$} \, ,&#10;$$&#10;while continuous compounding yields&#10;$$&#10;r_e \, \, = \, \, {\rm{e}}^r - 1 \, .&#10;$$&#10;}}&#10;\end{minipage}&#10;\end{document}"/>
  <p:tag name="IGUANATEXSIZE" val="20"/>
  <p:tag name="IGUANATEXCURSOR" val="5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6,76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Comparing Two Investments)}}\\[1mm]&#10;Which is better, an investment that earns $10\%$ compounded quarterly, one that earns&#10;$9.95\%$ compounded monthly, or one that earns $9.9\%$ compounded continuously?&#10;&#10;\vspace{0.5cm}&#10;{\bf{Solution:}}\\[1mm]&#10;We answer the question by comparing the effective interest rates of the three investments.&#10;For the first, the nominal rate is $10\%$ and compounding is quarterly, so we&#10;have $r = 0.10$, $k = 4$, and&#10;$$&#10;i \, \, = \, \, \tfrac{r}{k} \, \, = \, \, \tfrac{0.10}{4} \, \, = \, \, 0.025 \, .&#10;$$&#10;Substituting into the formula for effective rate, we get&#10;$$&#10;{\textbf{first effective rate}} \, \, = \, \, (1+0.025)^4 - 1 \, \, = \, \, 0.10381 \, .&#10;$$&#10;}}&#10;\end{minipage}&#10;\end{document}"/>
  <p:tag name="IGUANATEXSIZE" val="20"/>
  <p:tag name="IGUANATEXCURSOR" val="255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8,98"/>
  <p:tag name="ORIGINALWIDTH" val="4458,193"/>
  <p:tag name="LATEXADDIN" val="\documentclass{article}\pagestyle{empty}&#10;\usepackage{amsmath}&#10;\usepackage{amsfonts}&#10;\usepackage{amssymb}&#10;\begin{document}&#10;\begin{minipage}{12.6 cm}&#10;{\sffamily{&#10;For the second investment, the nominal rate is $9.95\%$ and compounding is&#10;monthly, so $r=0.0995$, $k=12$, and&#10;$$&#10;i \, \, = \, \, \tfrac{r}{k} \, \, = \, \, \tfrac{0.0995}{12} \, \, = \, \, 0.008292 \, .&#10;$$\\[-5mm]&#10;We find that&#10;$$&#10;{\textbf{second effective rate}} \, \, = \, \, (1+0.008292)^{12} - 1 \, \, = \, \, 0.10417 \, .&#10;$$&#10;Finally, if compounding is continuous with nominal rate $9.9\%$, we have $r=0.099$&#10;and the effective rate is&#10;$$&#10;{\textbf{third effective rate}} \, \, = \, \, {\rm{e}}^{0.099} - 1 \, \, = \, \, 0.10407 \, .&#10;$$&#10;The effective rates are, respectively, $10.38\%$, $10.42\%$, and $10.41\%$, so the second&#10;investment is best.&#10;}}&#10;\end{minipage}&#10;\end{document}"/>
  <p:tag name="IGUANATEXSIZE" val="20"/>
  <p:tag name="IGUANATEXCURSOR" val="3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2,479"/>
  <p:tag name="ORIGINALWIDTH" val="4457,443"/>
  <p:tag name="LATEXADDIN" val="\documentclass{article}\pagestyle{empty}&#10;\usepackage{amsmath}&#10;\usepackage{amsfonts}&#10;\usepackage{amssymb}&#10;\begin{document}&#10;\begin{minipage}{12.6 cm}&#10;{\sffamily{&#10;{\bf{Example: (Reaching an Investment Goal)}}\\[1mm]&#10;How long will it take $P = 5000$ GEL to grow to $B = 7000$ GEL in an investment earning interest at&#10;an annual rate of $r = 6\%$ if the compounding is&#10;$$&#10;{\bf{a)}} \quad {\text{quarterly}} \, , \qquad {\bf{b)}} \quad {\text{continuous}} \, .&#10;$$&#10;&#10;\vspace{-1mm}&#10;{\bf{Solution:}}\\[1mm]&#10;{\bf{a)}} With quartly compounding ($k=4$) we have\\[-2mm]&#10;$$&#10;B \, \, = \, \, P \left( 1 + \tfrac{r}{k} \right)^{k t} \quad \Longrightarrow \quad 7000 \, \, = \, \, 5000 \cdot 1.015^{4t}&#10;$$&#10;and hence\\[-4mm]&#10;$$&#10;1.015^{4t} \, = \, \tfrac{7000}{5000} \, = \ 1.4 \quad \Longrightarrow \quad \ln\left( 1.015^{4t} \right) \, = \, \ln(1.4)&#10;$$&#10;such that&#10;$$&#10;4t\ln\left( 1.015 \right) \, = \, \ln(1.4) \quad \Longrightarrow \quad t \, = \, \tfrac{\ln(1.4)}{4 \ln(1.015)} \, \approx \, 5.65&#10;$$&#10;}}&#10;\end{minipage}&#10;\end{document}"/>
  <p:tag name="IGUANATEXSIZE" val="20"/>
  <p:tag name="IGUANATEXCURSOR" val="4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0,011"/>
  <p:tag name="ORIGINALWIDTH" val="4457,443"/>
  <p:tag name="LATEXADDIN" val="\documentclass{article}\pagestyle{empty}&#10;\usepackage{amsmath}&#10;\usepackage{amsfonts}&#10;\usepackage{amssymb}&#10;\begin{document}&#10;\begin{minipage}{12.6 cm}&#10;{\sffamily{&#10;This means that since compounding is done quarterly, the investment will first be&#10;worth $7000$ GEL in the third quarter of the sixth year.&#10;&#10;\vspace{0.2cm}&#10;{\bf{b)}} With continuous compounding, we use the formula $B = P {\rm{e}}^{rt}$:\\[-2mm]&#10;$$&#10;7000 \, \, = \, \, 5000 {\rm{e}}^{0.06t} \quad \Longrightarrow \quad {\rm{e}}^{0.06t} \, \, = \, \, \tfrac{7000}{5000} \, \, = \, \, 1.4&#10;$$&#10;Taking logarithms, we get\\[-2mm]&#10;$$&#10;\ln(1.4) \, \, = \, \, \ln\left( {\rm{e}}^{0.06t} \right) \, \, = \, \, 0.06&#10;$$&#10;and hence&#10;$$&#10;t \, \, = \, \, \tfrac{\ln(1.4)}{0.06} \, \, = \, \, 5.61 \, .&#10;$$&#10;So, with continuous compounding, it takes only $5.61$ years to reach the investment objective.&#10;}}&#10;\end{minipage}&#10;\end{document}"/>
  <p:tag name="IGUANATEXSIZE" val="20"/>
  <p:tag name="IGUANATEXCURSOR" val="73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Bildschirmpräsentation (16:9)</PresentationFormat>
  <Paragraphs>35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Calculus I for MGMT – Exponential &amp; Logarithmic Functions I Continuous Compounding</vt:lpstr>
      <vt:lpstr>Motivating the formula for continuous compounding of interest (1/ 4)</vt:lpstr>
      <vt:lpstr>Motivating the formula for continuous compounding of interest (2/ 4)</vt:lpstr>
      <vt:lpstr>Motivating the formula for continuous compounding of interest (3/ 4)</vt:lpstr>
      <vt:lpstr>Motivating the formula for continuous compounding of interest (4/ 4)</vt:lpstr>
      <vt:lpstr>Example: Computing future value</vt:lpstr>
      <vt:lpstr>Continuous compounding as the limit case for infinitely many compounding events </vt:lpstr>
      <vt:lpstr>Motivating the formula for present vale (1/ 2)</vt:lpstr>
      <vt:lpstr>Motivating the formula for present vale (2/ 2)</vt:lpstr>
      <vt:lpstr>Example: Finding present value</vt:lpstr>
      <vt:lpstr>Motivating the formula for effective interest rates (1/ 2)</vt:lpstr>
      <vt:lpstr>Motivating the formula for effective interest rates (2/ 2)</vt:lpstr>
      <vt:lpstr>Example: Comparing two investments</vt:lpstr>
      <vt:lpstr>Example: Comparing two investments</vt:lpstr>
      <vt:lpstr>Example: Reaching an investment goal</vt:lpstr>
      <vt:lpstr>Example: Reaching an investment goal</vt:lpstr>
      <vt:lpstr>Example: Continuously Compounded Interest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238</cp:revision>
  <dcterms:created xsi:type="dcterms:W3CDTF">2020-04-04T18:50:50Z</dcterms:created>
  <dcterms:modified xsi:type="dcterms:W3CDTF">2022-10-04T20:52:01Z</dcterms:modified>
</cp:coreProperties>
</file>