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tags/tag68.xml" ContentType="application/vnd.openxmlformats-officedocument.presentationml.tags+xml"/>
  <Override PartName="/ppt/tags/tag77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11" r:id="rId2"/>
    <p:sldId id="315" r:id="rId3"/>
    <p:sldId id="360" r:id="rId4"/>
    <p:sldId id="363" r:id="rId5"/>
    <p:sldId id="364" r:id="rId6"/>
    <p:sldId id="388" r:id="rId7"/>
    <p:sldId id="389" r:id="rId8"/>
    <p:sldId id="390" r:id="rId9"/>
    <p:sldId id="391" r:id="rId10"/>
    <p:sldId id="399" r:id="rId11"/>
    <p:sldId id="400" r:id="rId12"/>
    <p:sldId id="379" r:id="rId13"/>
    <p:sldId id="432" r:id="rId14"/>
    <p:sldId id="433" r:id="rId15"/>
    <p:sldId id="434" r:id="rId16"/>
    <p:sldId id="435" r:id="rId17"/>
    <p:sldId id="436" r:id="rId18"/>
    <p:sldId id="438" r:id="rId19"/>
    <p:sldId id="437" r:id="rId20"/>
    <p:sldId id="384" r:id="rId21"/>
    <p:sldId id="365" r:id="rId22"/>
    <p:sldId id="366" r:id="rId23"/>
    <p:sldId id="367" r:id="rId24"/>
    <p:sldId id="368" r:id="rId25"/>
    <p:sldId id="369" r:id="rId26"/>
    <p:sldId id="371" r:id="rId27"/>
    <p:sldId id="370" r:id="rId28"/>
    <p:sldId id="372" r:id="rId29"/>
    <p:sldId id="373" r:id="rId30"/>
    <p:sldId id="375" r:id="rId31"/>
    <p:sldId id="376" r:id="rId32"/>
    <p:sldId id="374" r:id="rId33"/>
    <p:sldId id="377" r:id="rId34"/>
    <p:sldId id="380" r:id="rId35"/>
    <p:sldId id="401" r:id="rId36"/>
    <p:sldId id="431" r:id="rId37"/>
    <p:sldId id="343" r:id="rId38"/>
    <p:sldId id="402" r:id="rId39"/>
    <p:sldId id="425" r:id="rId40"/>
    <p:sldId id="403" r:id="rId41"/>
    <p:sldId id="428" r:id="rId42"/>
    <p:sldId id="429" r:id="rId43"/>
    <p:sldId id="430" r:id="rId44"/>
    <p:sldId id="411" r:id="rId45"/>
    <p:sldId id="416" r:id="rId46"/>
    <p:sldId id="426" r:id="rId47"/>
    <p:sldId id="427" r:id="rId48"/>
    <p:sldId id="314" r:id="rId49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356" autoAdjust="0"/>
  </p:normalViewPr>
  <p:slideViewPr>
    <p:cSldViewPr>
      <p:cViewPr varScale="1">
        <p:scale>
          <a:sx n="146" d="100"/>
          <a:sy n="146" d="100"/>
        </p:scale>
        <p:origin x="-54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7D260-6268-4F26-AF15-ED356AF90945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494CF-C817-48EC-B3D8-4344773BA92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9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.jpeg"/><Relationship Id="rId5" Type="http://schemas.openxmlformats.org/officeDocument/2006/relationships/tags" Target="../tags/tag14.xml"/><Relationship Id="rId15" Type="http://schemas.openxmlformats.org/officeDocument/2006/relationships/image" Target="../media/image11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18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17" Type="http://schemas.openxmlformats.org/officeDocument/2006/relationships/image" Target="../media/image1.png"/><Relationship Id="rId2" Type="http://schemas.openxmlformats.org/officeDocument/2006/relationships/tags" Target="../tags/tag20.xml"/><Relationship Id="rId16" Type="http://schemas.openxmlformats.org/officeDocument/2006/relationships/image" Target="../media/image6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5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Exponential &amp; Logarithmic Functions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mtClean="0"/>
              <a:t>week 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Recap: Exponential &amp; logarithmic functions – incl. inverse functions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Hyperbolic sine and cosine: </a:t>
            </a:r>
            <a:r>
              <a:rPr lang="en-US" sz="1200" dirty="0" err="1" smtClean="0">
                <a:solidFill>
                  <a:schemeClr val="tx1"/>
                </a:solidFill>
              </a:rPr>
              <a:t>sinh</a:t>
            </a:r>
            <a:r>
              <a:rPr lang="en-US" sz="1200" dirty="0" smtClean="0">
                <a:solidFill>
                  <a:schemeClr val="tx1"/>
                </a:solidFill>
              </a:rPr>
              <a:t>(x) &amp; </a:t>
            </a:r>
            <a:r>
              <a:rPr lang="en-US" sz="1200" dirty="0" err="1" smtClean="0">
                <a:solidFill>
                  <a:schemeClr val="tx1"/>
                </a:solidFill>
              </a:rPr>
              <a:t>cosh</a:t>
            </a:r>
            <a:r>
              <a:rPr lang="en-US" sz="1200" dirty="0" smtClean="0">
                <a:solidFill>
                  <a:schemeClr val="tx1"/>
                </a:solidFill>
              </a:rPr>
              <a:t>(x)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Continuous compounding</a:t>
            </a:r>
          </a:p>
        </p:txBody>
      </p:sp>
      <p:sp>
        <p:nvSpPr>
          <p:cNvPr id="9" name="Rechteck 8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Exponential function and logarithmic function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73" y="1072475"/>
            <a:ext cx="2282837" cy="204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95"/>
            <a:ext cx="5326424" cy="3558725"/>
          </a:xfrm>
          <a:prstGeom prst="rect">
            <a:avLst/>
          </a:prstGeom>
          <a:noFill/>
          <a:ln/>
          <a:effectLst/>
        </p:spPr>
      </p:pic>
      <p:sp>
        <p:nvSpPr>
          <p:cNvPr id="17" name="Abgerundetes Rechteck 16"/>
          <p:cNvSpPr/>
          <p:nvPr/>
        </p:nvSpPr>
        <p:spPr>
          <a:xfrm>
            <a:off x="4139952" y="4443958"/>
            <a:ext cx="4032448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Exponential function and the natural logarithm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8" y="1203599"/>
            <a:ext cx="5326898" cy="3749375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89" y="1092236"/>
            <a:ext cx="2170366" cy="215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458" y="3756700"/>
            <a:ext cx="1784226" cy="127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Abgerundetes Rechteck 24"/>
          <p:cNvSpPr/>
          <p:nvPr/>
        </p:nvSpPr>
        <p:spPr>
          <a:xfrm>
            <a:off x="4139952" y="4195279"/>
            <a:ext cx="4032448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properties of logarithmic functions follow from the mirroring of those of exponential functions</a:t>
            </a:r>
            <a:endParaRPr lang="en-US" dirty="0"/>
          </a:p>
        </p:txBody>
      </p:sp>
      <p:pic>
        <p:nvPicPr>
          <p:cNvPr id="3" name="Picture 2 2"/>
          <p:cNvPicPr>
            <a:picLocks noChangeAspect="1" noChangeArrowheads="1"/>
          </p:cNvPicPr>
          <p:nvPr/>
        </p:nvPicPr>
        <p:blipFill>
          <a:blip r:embed="rId3" cstate="print"/>
          <a:srcRect l="48077" b="18145"/>
          <a:stretch>
            <a:fillRect/>
          </a:stretch>
        </p:blipFill>
        <p:spPr bwMode="auto">
          <a:xfrm>
            <a:off x="251520" y="1132994"/>
            <a:ext cx="2160240" cy="189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20" y="1195967"/>
            <a:ext cx="5382124" cy="358712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1994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494443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Recap: Exponential &amp; Logarithmic Functions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Hyperbolic Sine and Cosine: </a:t>
            </a:r>
            <a:r>
              <a:rPr lang="en-US" b="1" dirty="0" err="1" smtClean="0"/>
              <a:t>sinh</a:t>
            </a:r>
            <a:r>
              <a:rPr lang="en-US" b="1" dirty="0" smtClean="0"/>
              <a:t>(x) &amp; </a:t>
            </a:r>
            <a:r>
              <a:rPr lang="en-US" b="1" dirty="0" err="1" smtClean="0"/>
              <a:t>cosh</a:t>
            </a:r>
            <a:r>
              <a:rPr lang="en-US" b="1" dirty="0" smtClean="0"/>
              <a:t>(x)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Continuous Compounding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Analogous to the trigonometric functions that are dine fined for  the unit circle we define the hyperbolic functions for the unit hyperbola</a:t>
            </a:r>
            <a:endParaRPr lang="en-US" dirty="0"/>
          </a:p>
        </p:txBody>
      </p:sp>
      <p:pic>
        <p:nvPicPr>
          <p:cNvPr id="1028" name="Picture 4" descr="https://de-academic.com/pictures/dewiki/50/296px-Hyperbolic_functions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53052"/>
            <a:ext cx="2160240" cy="1744248"/>
          </a:xfrm>
          <a:prstGeom prst="rect">
            <a:avLst/>
          </a:prstGeom>
          <a:noFill/>
        </p:spPr>
      </p:pic>
      <p:pic>
        <p:nvPicPr>
          <p:cNvPr id="1030" name="Picture 6" descr="Datei:Sinus und Kosinus am Einheitskreis 1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967" y="1131589"/>
            <a:ext cx="1584176" cy="1584177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69020" y="1195967"/>
            <a:ext cx="5389460" cy="375725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hyperbolic functions are given in terms of the sum/ difference of two exponential functions</a:t>
            </a:r>
            <a:endParaRPr lang="en-US" dirty="0"/>
          </a:p>
        </p:txBody>
      </p:sp>
      <p:pic>
        <p:nvPicPr>
          <p:cNvPr id="51202" name="Picture 2" descr="Sinus Hyperbolicus und Kosinus Hyperbolicus – Serlo „Mathe für  Nicht-Freaks“ – Wikibooks, Sammlung freier Lehr-, Sach- und Fachbüc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31590"/>
            <a:ext cx="2880320" cy="3600400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20" y="1195967"/>
            <a:ext cx="4349847" cy="36168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easily checked that the hyperbolic sine and hyperbolic cosine satisfy the defining equation of a hyperbola for all elements of their domain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7"/>
            <a:ext cx="6730831" cy="1476205"/>
          </a:xfrm>
          <a:prstGeom prst="rect">
            <a:avLst/>
          </a:prstGeom>
          <a:noFill/>
          <a:ln/>
          <a:effectLst/>
        </p:spPr>
      </p:pic>
      <p:pic>
        <p:nvPicPr>
          <p:cNvPr id="10" name="Picture 4" descr="https://de-academic.com/pictures/dewiki/50/296px-Hyperbolic_functions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03598"/>
            <a:ext cx="1426904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Properties of the hyperbolic cosine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9582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hteck 11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21" y="1195966"/>
            <a:ext cx="4926885" cy="260008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Derivatives of the hyperbolic functions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1"/>
            <a:ext cx="6694078" cy="36541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hyperbolic cosine describes the behavior of a chain under gravitation; a statically very interesting behavior exploited e.g. by </a:t>
            </a:r>
            <a:r>
              <a:rPr lang="en-US" dirty="0" err="1" smtClean="0"/>
              <a:t>Antoni</a:t>
            </a:r>
            <a:r>
              <a:rPr lang="en-US" dirty="0" smtClean="0"/>
              <a:t> Gaudi</a:t>
            </a:r>
            <a:endParaRPr lang="en-US" dirty="0"/>
          </a:p>
        </p:txBody>
      </p:sp>
      <p:pic>
        <p:nvPicPr>
          <p:cNvPr id="1026" name="Picture 2" descr="https://upload.wikimedia.org/wikipedia/commons/f/fa/Maqueta_funicul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131590"/>
            <a:ext cx="2916325" cy="3888432"/>
          </a:xfrm>
          <a:prstGeom prst="rect">
            <a:avLst/>
          </a:prstGeom>
          <a:noFill/>
        </p:spPr>
      </p:pic>
      <p:sp>
        <p:nvSpPr>
          <p:cNvPr id="5" name="Pfeil nach rechts 4"/>
          <p:cNvSpPr/>
          <p:nvPr/>
        </p:nvSpPr>
        <p:spPr>
          <a:xfrm>
            <a:off x="3275856" y="3507854"/>
            <a:ext cx="2592288" cy="28803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upload.wikimedia.org/wikipedia/commons/7/72/Antoni_Gaudi_1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31589"/>
            <a:ext cx="1289220" cy="1753737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3707904" y="2931790"/>
            <a:ext cx="1762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/>
              <a:t>Antoni Gaudí i </a:t>
            </a:r>
            <a:r>
              <a:rPr lang="de-DE" sz="1400" dirty="0" err="1" smtClean="0"/>
              <a:t>Cornet</a:t>
            </a:r>
            <a:endParaRPr lang="de-DE" sz="1400" dirty="0" smtClean="0"/>
          </a:p>
          <a:p>
            <a:pPr algn="ctr"/>
            <a:r>
              <a:rPr lang="de-DE" sz="1400" dirty="0" smtClean="0"/>
              <a:t>(1852 – 1926)</a:t>
            </a:r>
            <a:endParaRPr lang="en-US" sz="1400" dirty="0"/>
          </a:p>
        </p:txBody>
      </p:sp>
      <p:pic>
        <p:nvPicPr>
          <p:cNvPr id="1032" name="Picture 8" descr="Barcelo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2359" y="1131590"/>
            <a:ext cx="2920121" cy="3888432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2771800" y="3939902"/>
            <a:ext cx="3600400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upload.wikimedia.org/wikipedia/commons/7/7e/Hanging_model_of_a_stone_ar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985172"/>
            <a:ext cx="3312368" cy="9175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483375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Recap: Exponential &amp; Logarithmic Functions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Hyperbolic Sine and Cosine: </a:t>
            </a:r>
            <a:r>
              <a:rPr lang="en-US" dirty="0" err="1" smtClean="0"/>
              <a:t>sinh</a:t>
            </a:r>
            <a:r>
              <a:rPr lang="en-US" dirty="0" smtClean="0"/>
              <a:t>(x) &amp; </a:t>
            </a:r>
            <a:r>
              <a:rPr lang="en-US" dirty="0" err="1" smtClean="0"/>
              <a:t>cosh</a:t>
            </a:r>
            <a:r>
              <a:rPr lang="en-US" dirty="0" smtClean="0"/>
              <a:t>(x)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Continuous Compounding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76580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486832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Recap: Exponential &amp; Logarithmic Functions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Hyperbolic Sine and Cosine: </a:t>
            </a:r>
            <a:r>
              <a:rPr lang="en-US" dirty="0" err="1" smtClean="0"/>
              <a:t>sinh</a:t>
            </a:r>
            <a:r>
              <a:rPr lang="en-US" dirty="0" smtClean="0"/>
              <a:t>(x) &amp; </a:t>
            </a:r>
            <a:r>
              <a:rPr lang="en-US" dirty="0" err="1" smtClean="0"/>
              <a:t>cosh</a:t>
            </a:r>
            <a:r>
              <a:rPr lang="en-US" dirty="0" smtClean="0"/>
              <a:t>(x)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Continuous Compounding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the formula for continuous compounding of interest (1/ 4)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9"/>
            <a:ext cx="7036951" cy="3605756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Continuous Compounding of Interest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betterexplained.com/wp-content/uploads/interest/compound_interest_factory.png"/>
          <p:cNvPicPr>
            <a:picLocks noChangeAspect="1" noChangeArrowheads="1"/>
          </p:cNvPicPr>
          <p:nvPr/>
        </p:nvPicPr>
        <p:blipFill>
          <a:blip r:embed="rId4" cstate="print"/>
          <a:srcRect t="26238"/>
          <a:stretch>
            <a:fillRect/>
          </a:stretch>
        </p:blipFill>
        <p:spPr bwMode="auto">
          <a:xfrm>
            <a:off x="5298008" y="3435846"/>
            <a:ext cx="3738488" cy="157733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the formula for continuous compounding of interest (2/ 4)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91"/>
            <a:ext cx="6826418" cy="1702315"/>
          </a:xfrm>
          <a:prstGeom prst="rect">
            <a:avLst/>
          </a:prstGeom>
          <a:noFill/>
          <a:ln/>
          <a:effectLst/>
        </p:spPr>
      </p:pic>
      <p:pic>
        <p:nvPicPr>
          <p:cNvPr id="15" name="Grafik 1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3062745"/>
            <a:ext cx="3338450" cy="87585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the formula for continuous compounding of interest (3/ 4)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1"/>
            <a:ext cx="7047464" cy="362603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the formula for continuous compounding of interest (4/ 4)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9"/>
            <a:ext cx="7049871" cy="1358362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2787774"/>
            <a:ext cx="7200800" cy="22322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859770"/>
            <a:ext cx="7050790" cy="20986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Computing future value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52362" cy="367137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compounding as the limit case for infinitely many compounding events </a:t>
            </a:r>
            <a:endParaRPr lang="en-US" dirty="0"/>
          </a:p>
        </p:txBody>
      </p:sp>
      <p:pic>
        <p:nvPicPr>
          <p:cNvPr id="3" name="Picture 4" descr="https://betterexplained.com/wp-content/uploads/interest/continuous_grow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232" y="3435846"/>
            <a:ext cx="2736000" cy="1592353"/>
          </a:xfrm>
          <a:prstGeom prst="rect">
            <a:avLst/>
          </a:prstGeom>
          <a:noFill/>
        </p:spPr>
      </p:pic>
      <p:pic>
        <p:nvPicPr>
          <p:cNvPr id="5" name="Picture 2 1" descr="http://www.chemie.fu-berlin.de/fb/diverse/sen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2859782"/>
            <a:ext cx="2605267" cy="2160240"/>
          </a:xfrm>
          <a:prstGeom prst="rect">
            <a:avLst/>
          </a:prstGeom>
          <a:noFill/>
        </p:spPr>
      </p:pic>
      <p:pic>
        <p:nvPicPr>
          <p:cNvPr id="7" name="Picture 2 2" descr="https://betterexplained.com/wp-content/uploads/interest/compound_intererest_tra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396" y="1125059"/>
            <a:ext cx="2736428" cy="1565237"/>
          </a:xfrm>
          <a:prstGeom prst="rect">
            <a:avLst/>
          </a:prstGeom>
          <a:noFill/>
        </p:spPr>
      </p:pic>
      <p:pic>
        <p:nvPicPr>
          <p:cNvPr id="8" name="Picture 6" descr="https://upload.wikimedia.org/wikipedia/commons/1/19/Jakob_Bernoull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1131590"/>
            <a:ext cx="1207046" cy="1349909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6084168" y="113159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Jacob Bernoulli</a:t>
            </a:r>
            <a:r>
              <a:rPr lang="en-US" sz="1400" dirty="0" smtClean="0"/>
              <a:t> (1655 - 1705)</a:t>
            </a:r>
            <a:endParaRPr lang="de-DE" sz="1400" dirty="0"/>
          </a:p>
        </p:txBody>
      </p:sp>
      <p:sp>
        <p:nvSpPr>
          <p:cNvPr id="4" name="Freeform 37"/>
          <p:cNvSpPr>
            <a:spLocks/>
          </p:cNvSpPr>
          <p:nvPr/>
        </p:nvSpPr>
        <p:spPr bwMode="auto">
          <a:xfrm rot="8951721" flipH="1" flipV="1">
            <a:off x="3246383" y="1971302"/>
            <a:ext cx="990589" cy="1845108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491880" y="2499742"/>
            <a:ext cx="86409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239952" y="2571750"/>
            <a:ext cx="3996344" cy="3639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the formula for present vale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Present</a:t>
            </a:r>
          </a:p>
          <a:p>
            <a:pPr algn="ctr"/>
            <a:r>
              <a:rPr lang="en-US" sz="1400" dirty="0" smtClean="0"/>
              <a:t>Value</a:t>
            </a:r>
            <a:endParaRPr lang="en-US" sz="1400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50349" cy="376531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the formula for present vale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0801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5216087" cy="936979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355726"/>
            <a:ext cx="7200800" cy="2664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27728"/>
            <a:ext cx="7051504" cy="250552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present value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62991" cy="371813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</a:t>
            </a:r>
            <a:br>
              <a:rPr lang="en-US" dirty="0" smtClean="0"/>
            </a:br>
            <a:r>
              <a:rPr lang="en-US" dirty="0" smtClean="0"/>
              <a:t>You already know exponential functions and their properties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127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80" y="1203600"/>
            <a:ext cx="5334559" cy="3708259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the formula for effective interest rates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Effective Interest Rate</a:t>
            </a:r>
            <a:endParaRPr lang="en-US" sz="1400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54824" cy="35716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the formula for effective interest rates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0801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5275942" cy="937728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355726"/>
            <a:ext cx="7200800" cy="2664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27727"/>
            <a:ext cx="7058534" cy="24454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Comparing two investments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62991" cy="331779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Comparing two investments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62722" cy="37402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Reaching an investment goal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Logarithms in Compounding Applications</a:t>
            </a:r>
            <a:endParaRPr lang="en-US" sz="1400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7067822" cy="376528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Reaching an investment goal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9"/>
            <a:ext cx="7063243" cy="331324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Continuously Compounded Interest</a:t>
            </a:r>
            <a:endParaRPr lang="en-US" dirty="0"/>
          </a:p>
        </p:txBody>
      </p:sp>
      <p:pic>
        <p:nvPicPr>
          <p:cNvPr id="46082" name="Picture 2" descr="https://content.artofmanliness.com/uploads/2018/07/Power-of-Compound-Interes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31590"/>
            <a:ext cx="5184576" cy="3909554"/>
          </a:xfrm>
          <a:prstGeom prst="rect">
            <a:avLst/>
          </a:prstGeom>
          <a:noFill/>
        </p:spPr>
      </p:pic>
      <p:pic>
        <p:nvPicPr>
          <p:cNvPr id="4" name="Picture 2" descr="https://content.artofmanliness.com/uploads/2018/07/Power-of-Compound-Interest-1.jpg"/>
          <p:cNvPicPr>
            <a:picLocks noChangeAspect="1" noChangeArrowheads="1"/>
          </p:cNvPicPr>
          <p:nvPr/>
        </p:nvPicPr>
        <p:blipFill>
          <a:blip r:embed="rId3" cstate="print"/>
          <a:srcRect r="90278" b="92633"/>
          <a:stretch>
            <a:fillRect/>
          </a:stretch>
        </p:blipFill>
        <p:spPr bwMode="auto">
          <a:xfrm>
            <a:off x="4139952" y="1184548"/>
            <a:ext cx="1224136" cy="288032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6012160" y="1131590"/>
            <a:ext cx="2880320" cy="10801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What do you think about this cartoon?</a:t>
            </a:r>
          </a:p>
          <a:p>
            <a:pPr algn="ctr"/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Is this investment strategy feasible?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Exercises: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Calculus I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 Management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Continuous compounding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Finding doubling time for an investment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9"/>
            <a:ext cx="7050661" cy="1339647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715766"/>
            <a:ext cx="7200800" cy="23042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787765"/>
            <a:ext cx="7047711" cy="2105278"/>
          </a:xfrm>
          <a:prstGeom prst="rect">
            <a:avLst/>
          </a:prstGeom>
          <a:noFill/>
          <a:ln/>
          <a:effectLst/>
        </p:spPr>
      </p:pic>
      <p:sp>
        <p:nvSpPr>
          <p:cNvPr id="16" name="Rechteck 15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Finding doubling time for an investment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187220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9"/>
            <a:ext cx="7051573" cy="1738735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3147814"/>
            <a:ext cx="7200800" cy="187220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219810"/>
            <a:ext cx="6572832" cy="1711905"/>
          </a:xfrm>
          <a:prstGeom prst="rect">
            <a:avLst/>
          </a:prstGeom>
          <a:noFill/>
          <a:ln/>
          <a:effectLst/>
        </p:spPr>
      </p:pic>
      <p:sp>
        <p:nvSpPr>
          <p:cNvPr id="20" name="Rechteck 19"/>
          <p:cNvSpPr/>
          <p:nvPr/>
        </p:nvSpPr>
        <p:spPr>
          <a:xfrm>
            <a:off x="3851920" y="3579862"/>
            <a:ext cx="2880320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</a:t>
            </a:r>
            <a:br>
              <a:rPr lang="en-US" dirty="0" smtClean="0"/>
            </a:br>
            <a:r>
              <a:rPr lang="en-US" dirty="0" smtClean="0"/>
              <a:t>Exponential functions grow faster than power functions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1"/>
            <a:ext cx="2880320" cy="133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9" y="1203597"/>
            <a:ext cx="5320036" cy="2823756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Computing an interest rate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9361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9"/>
            <a:ext cx="7038536" cy="796244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691680" y="2211710"/>
            <a:ext cx="7200800" cy="280831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83709"/>
            <a:ext cx="7055081" cy="254177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application of exponential growth/ decay is given by the efficiency with which an individual performs a task and the amount of training time (1/ 2)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96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27131" cy="380087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application of exponential growth/ decay is given by the efficiency with which an individual performs a task and the amount of training time (2/ 2)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96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29523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96"/>
            <a:ext cx="5326589" cy="236171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Examining a Learning Model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89"/>
            <a:ext cx="2880320" cy="282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28083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38258" cy="261184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Examining a Learning Model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89"/>
            <a:ext cx="2880320" cy="282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7"/>
            <a:ext cx="5330490" cy="344445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the progress of an epidemic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24482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8"/>
            <a:ext cx="7061634" cy="226779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the progress of an epidemic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20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24696" cy="371328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Studying the progress of an epidemic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20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22322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20503" cy="6794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</a:t>
            </a:r>
            <a:br>
              <a:rPr lang="en-US" dirty="0" smtClean="0"/>
            </a:br>
            <a:r>
              <a:rPr lang="en-US" dirty="0" smtClean="0"/>
              <a:t>The (natural) exponential function</a:t>
            </a:r>
            <a:endParaRPr lang="en-US" dirty="0"/>
          </a:p>
        </p:txBody>
      </p:sp>
      <p:pic>
        <p:nvPicPr>
          <p:cNvPr id="3" name="Picture 3 1"/>
          <p:cNvPicPr>
            <a:picLocks noChangeAspect="1" noChangeArrowheads="1"/>
          </p:cNvPicPr>
          <p:nvPr/>
        </p:nvPicPr>
        <p:blipFill>
          <a:blip r:embed="rId3" cstate="print"/>
          <a:srcRect r="54948"/>
          <a:stretch>
            <a:fillRect/>
          </a:stretch>
        </p:blipFill>
        <p:spPr bwMode="auto">
          <a:xfrm>
            <a:off x="202373" y="1071395"/>
            <a:ext cx="2281395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69020" y="1195973"/>
            <a:ext cx="5377716" cy="3799116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4950042" y="3867894"/>
            <a:ext cx="2412268" cy="6480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of a </a:t>
            </a:r>
            <a:r>
              <a:rPr lang="en-US" dirty="0" err="1" smtClean="0"/>
              <a:t>bijective</a:t>
            </a:r>
            <a:r>
              <a:rPr lang="en-US" dirty="0" smtClean="0"/>
              <a:t> function with its (uniquely defined) inverse function gives the identity function on the domain </a:t>
            </a:r>
            <a:endParaRPr lang="en-US" dirty="0"/>
          </a:p>
        </p:txBody>
      </p:sp>
      <p:pic>
        <p:nvPicPr>
          <p:cNvPr id="3" name="Picture 4" descr="http://upload.wikimedia.org/wikibooks/en/f/fe/Fruit_function_and_inver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91"/>
            <a:ext cx="4320481" cy="1196442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1691680" y="2499742"/>
            <a:ext cx="7200800" cy="25202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2571743"/>
            <a:ext cx="7046003" cy="2366047"/>
          </a:xfrm>
          <a:prstGeom prst="rect">
            <a:avLst/>
          </a:prstGeom>
          <a:noFill/>
          <a:ln/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094288"/>
            <a:ext cx="2432772" cy="126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all standard cases the inverse function is determined by means of algebraic manipulations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2931790"/>
            <a:ext cx="7200800" cy="20882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3003791"/>
            <a:ext cx="7041307" cy="1961235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1691680" y="1131590"/>
            <a:ext cx="7200800" cy="172819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1203590"/>
            <a:ext cx="7026989" cy="16067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inverse of a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6"/>
            <a:ext cx="7056165" cy="368615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Geometrically, the graph of the inverse function is obtained by reflecting the graph of the function about the line </a:t>
            </a:r>
            <a:r>
              <a:rPr lang="en-US" i="1" dirty="0" smtClean="0"/>
              <a:t>y = x </a:t>
            </a:r>
            <a:endParaRPr lang="en-US" i="1" dirty="0"/>
          </a:p>
        </p:txBody>
      </p:sp>
      <p:pic>
        <p:nvPicPr>
          <p:cNvPr id="3074" name="Picture 2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38801"/>
            <a:ext cx="2376264" cy="203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366" y="3055025"/>
            <a:ext cx="2172225" cy="203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29523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9" y="1203598"/>
            <a:ext cx="5317346" cy="2752222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3419872" y="4227934"/>
            <a:ext cx="5472608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80" y="4299941"/>
            <a:ext cx="5316835" cy="4491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5,216"/>
  <p:tag name="ORIGINALWIDTH" val="3406,074"/>
  <p:tag name="LATEXADDIN" val="\documentclass{article}\pagestyle{empty}&#10;\usepackage{amsmath}&#10;\usepackage{amsfonts}&#10;\usepackage{amssymb}&#10;\begin{document}&#10;\begin{minipage}{9.6 cm}&#10;{\sffamily{&#10;{\bf{Exponential Functions:}}\\[1mm]&#10;If $b$ is a positive number other than $1$ ($b&gt;0$, $b \neq 1$), there is a {\underline{unique}} function called the {\bf{exponential function}} with base $b$ that&#10;is defined by\\[-2mm]&#10;$$&#10;f(x) \, \, = \, \, b^x \quad \text{for every real number $x$} \, .&#10;$$&#10;It has these properties:\\[-6mm]&#10;\begin{enumerate}&#10;\item[{\bf{a)}}] It is defined, continuous, and positive ($b^x &gt; 0$) for all $x$.\\[-6mm]&#10;\item[{\bf{b)}}] The $x$-axis is a horizontal asymptote of the graph of $f$.\\[-6mm]&#10;\item[{\bf{c)}}] The $y$-intercept of the graph is $(0,1)$, there is no $x$-intercept.\\[-6mm]&#10;\item[{\bf{d)}}] If $b &gt; 1$, then $\lim_{x\to -\infty} b^x = 0$ and $\lim_{x\to \infty} b^x = \infty$.\\&#10;If $0 &lt; b &lt; 1$, then $\lim_{x\to -\infty} b^x = \infty$ and $\lim_{x\to \infty} b^x = 0$.\\[-6mm]&#10;\item[{\bf{e)}}] For all $x$, the function is strictly monotonously increasing if $b&gt;1$ and&#10;strictly monotonously decreasing if $0&lt;b&lt;1$.&#10;\end{enumerate}&#10;}}&#10;\end{minipage}&#10;\end{document}"/>
  <p:tag name="IGUANATEXSIZE" val="20"/>
  <p:tag name="IGUANATEXCURSOR" val="9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1,534"/>
  <p:tag name="ORIGINALWIDTH" val="3395,576"/>
  <p:tag name="LATEXADDIN" val="\documentclass{article}\pagestyle{empty}&#10;\usepackage{amsmath}&#10;\usepackage{amsfonts}&#10;\usepackage{amssymb}&#10;\begin{document}&#10;\begin{minipage}{9.6 cm}&#10;{\sffamily{&#10;Don't confuse the {\bf{power function}} $p(x)=x^b$ with the {\bf{exponential&#10;function}} $f(x)=b^x$.\\[1mm]&#10;Remember that in $x^b$, the variable $x$ is the base and the&#10;exponent $b$ is constant, while in $b^x$, the base $b$ is constant and the variable $x$ is&#10;the exponent.\\[1mm]&#10;The graphs of $y=x^2$ and $y=2^x$ are shown in the figure. Notice&#10;that after the crossover point $(4, 16)$, the exponential curve $y=2^x$ rises much&#10;more steeply than the power curve $y=x^2$.\\[1mm]&#10;For instance, when $x=10$, the $y$-value&#10;on the power curve is $y=10^2=100$, while the corresponding $y$-value on the&#10;exponential curve is $y=2^{10}=1024$.}}&#10;\end{minipage}&#10;\end{document}"/>
  <p:tag name="IGUANATEXSIZE" val="20"/>
  <p:tag name="IGUANATEXCURSOR" val="786"/>
  <p:tag name="TRANSPARENCY" val="Wahr"/>
  <p:tag name="FILENAME" val=""/>
  <p:tag name="LATEXENGINEID" val="0"/>
  <p:tag name="TEMPFOLDER" val="C:\Users\Public\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29,209"/>
  <p:tag name="ORIGINALWIDTH" val="3432,321"/>
  <p:tag name="LATEXADDIN" val="\documentclass{article}\pagestyle{empty}&#10;\usepackage{amsmath}&#10;\usepackage{amsfonts}&#10;\usepackage{amssymb}&#10;\begin{document}&#10;\begin{minipage}{9.7 cm}&#10;{\sffamily{&#10;{\bf{The (Natural) Exponential Function:}}\\[1mm]&#10;A special exponential function is the {\bf{(natural) exponential function}}&#10;$$&#10;f(x) \, \, = \, \, {\rm{e}}^x \, .&#10;$$&#10;where, as we have already seen, the Euler number ${\rm{e}}$ is the unique number such that\\[-3mm]&#10;$$&#10;\lim_{h \to 0} \, \frac{{\rm{e}}^h - 1}{h} \, \, = \, \, 1&#10;$$&#10;(one can show ${\rm{e}} \approx 2.71828 \dots$). Another representation of ${\rm{e}}$ (that we show later) is\\[-3mm]&#10;$$&#10;{\rm{e}} \, \, = \, \, \lim_{n \to \infty} \left( 1 + \frac{1}{n} \right)^n \, .&#10;$$&#10;We will use this representation when discussing continuous compounding of interest.&#10;&#10;}}&#10;\end{minipage}&#10;\end{document}"/>
  <p:tag name="IGUANATEXSIZE" val="20"/>
  <p:tag name="IGUANATEXCURSOR" val="257"/>
  <p:tag name="TRANSPARENCY" val="Wahr"/>
  <p:tag name="FILENAME" val=""/>
  <p:tag name="LATEXENGINEID" val="0"/>
  <p:tag name="TEMPFOLDER" val="C:\Users\Public\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7,327"/>
  <p:tag name="ORIGINALWIDTH" val="4458,193"/>
  <p:tag name="LATEXADDIN" val="\documentclass{article}\pagestyle{empty}&#10;\usepackage{amsmath}&#10;\usepackage{amsfonts}&#10;\usepackage{amssymb}&#10;\begin{document}&#10;\begin{minipage}{12.6 cm}&#10;{\sffamily{&#10;{\bf{Inverse Functions:}}\\[1mm]&#10;Two functions $f(x)$ and $g(y)$ with the property that $f(g(x)) = x$ and $g(f(x)) = x$, whenever&#10;both composite functions are defined, are said to be {\bf{inverses}} of one another. The inverse&#10;of a function $f(x)$ is denoted by $f^{-1}(y)$.\\[1mm]&#10;Let $f(x)$ have domain $A$ and range $B$, then its inverse $f^{-1}(y)$ has domain $B$ and range $A$. In particular, we have for all $y \in B$\\[-2mm]&#10;$$&#10;f^{-1}(y) \, \, = \, \, x \qquad \Longleftrightarrow \qquad f(x) \, \, = \, \, y&#10;$$&#10;Due to the domain/ range relation, such functions are called {\bf{bijective}} ({\bf{one-to-one}}).&#10;}}&#10;\end{minipage}&#10;\end{document}"/>
  <p:tag name="IGUANATEXSIZE" val="20"/>
  <p:tag name="IGUANATEXCURSOR" val="7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3,356"/>
  <p:tag name="ORIGINALWIDTH" val="4457,443"/>
  <p:tag name="LATEXADDIN" val="\documentclass{article}\pagestyle{empty}&#10;\usepackage{amsmath}&#10;\usepackage{amsfonts}&#10;\usepackage{amssymb}&#10;\begin{document}&#10;\begin{minipage}{12.6 cm}&#10;{\sffamily{&#10;{\bf{How to find the Inverse of a Bijective Function $f$:}}\\[-5mm]&#10;\begin{description}&#10;\item[Step 0:] Determine the domain and range of $f$.\\[-5mm]&#10;\item[Step 1:] Write $y = f(x)$.\\[-5mm]&#10;\item[Step 2:] Solve this equation for $x$ in terms of $y$ (if possible).\\[-5mm]&#10;\item[Step 3:] To express $f^{-1}$ as a function of $x$, interchange $x$ and $y$. The resulting equation is $y = f^{-1}(x)$.&#10;\end{description}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4,132"/>
  <p:tag name="ORIGINALWIDTH" val="4447,694"/>
  <p:tag name="LATEXADDIN" val="\documentclass{article}\pagestyle{empty}&#10;\usepackage{amsmath}&#10;\usepackage{amsfonts}&#10;\usepackage{amssymb}&#10;\begin{document}&#10;\begin{minipage}{12.6 cm}&#10;{\sffamily{&#10;Such an inverse relationship exists between exponential and logarithmic functions with&#10;base $b$. For instance, we have\\[-2mm]&#10;$$&#10;\ln( {\rm{e}}^x ) \, \, = \, \, x \cdot \ln( {\rm{e}} ) \, \, = \, \, x \cdot 1 \, \, = \, \, x \qquad \text{for all $x$} \, .&#10;$$&#10;Similarly, if $y = {\rm{e}}^{\ln(x)}$ for $x &gt; 0$, then by definition, $\ln(y) = \ln(x)$, so $y = x$; that is,\\[-2mm]&#10;$$&#10;{\rm{e}}^{\ln(x)} \, \, = \, \, y \, \, = \, \, x \, .&#10;$$&#10;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9,966"/>
  <p:tag name="ORIGINALWIDTH" val="4492,689"/>
  <p:tag name="LATEXADDIN" val="\documentclass{article}\pagestyle{empty}&#10;\usepackage{amsmath}&#10;\usepackage{amsfonts}&#10;\usepackage{amssymb}&#10;\begin{document}&#10;\begin{minipage}{12.7 cm}&#10;{\sffamily{&#10;{\bf{Example:}} Find the inverse function $f(x) = x^3 + 2$.\\&#10;&#10;{\bf{Solution}}\\[1mm]&#10;Note, in this example both the domain and the range of $f$ are $\mathbb{R}$. We first solve $y = x^3 + 2$ for $x$:&#10;$$&#10;y \, \, = \, \, x^3 \, + \, 2 \qquad \Longleftrightarrow \qquad&#10;x^3 \, \, = \, \, y \, - \, 2 \qquad \Longleftrightarrow \qquad&#10;x \, \, = \, \, \sqrt[3]{y - 2}&#10;$$&#10;Finally, we interchange $x$ and $y$, i.e.\\[-1mm]&#10;$$&#10;y \, \, = \, \, \sqrt[3]{x - 2} \, .&#10;$$&#10;Therefore, the inverse function is\\[-1mm]&#10;$$&#10;f^{-1} \, \, : \, \left\{ \begin{array}{c}&#10;\mathbb{R} \, \to \, \mathbb{R} \\[1mm]&#10;x \, \mapsto \, f^{-1}(x) \, = \, \sqrt[3]{x - 2}&#10;\end{array} \right.&#10;$$&#10;}}&#10;\end{minipage}&#10;\end{document}"/>
  <p:tag name="IGUANATEXSIZE" val="20"/>
  <p:tag name="IGUANATEXCURSOR" val="6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9,288"/>
  <p:tag name="ORIGINALWIDTH" val="3395,576"/>
  <p:tag name="LATEXADDIN" val="\documentclass{article}\pagestyle{empty}&#10;\usepackage{amsmath}&#10;\usepackage{amsfonts}&#10;\usepackage{amssymb}&#10;\begin{document}&#10;\begin{minipage}{9.6 cm}&#10;{\sffamily{&#10;The principle of interchanging $x$ and $y$ to find the inverse function also gives us the method for obtaining the graph of $f^{-1}$ from the graph of $f$.\\[2mm]&#10;Since&#10;$$&#10;f(a) \, \, = \, \, b \qquad \text{if and only if} \qquad  f^{-1}(b) \, \, = \, \, a \, ,&#10;$$&#10;the point $(a,b)$ is on the graph of $f$ if and only if the point $(b, a)$ is on the graph of $f^{-1}$.\\[2mm]&#10;But we get the point $(b,a)$ from $(a,b)$ by reflecting about the line $y = x$.&#10;}}&#10;\end{minipage}&#10;\end{document}"/>
  <p:tag name="IGUANATEXSIZE" val="20"/>
  <p:tag name="IGUANATEXCURSOR" val="53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,4654"/>
  <p:tag name="ORIGINALWIDTH" val="3395,576"/>
  <p:tag name="LATEXADDIN" val="\documentclass{article}\pagestyle{empty}&#10;\usepackage{amsmath}&#10;\usepackage{amsfonts}&#10;\usepackage{amssymb}&#10;\begin{document}&#10;\begin{minipage}{9.6 cm}&#10;{\sffamily{&#10;The graph of $f^{-1}$ is obtained by reflecting the graph of $f$ about the line $y = x$.&#10;}}&#10;\end{minipage}&#10;\end{document}"/>
  <p:tag name="IGUANATEXSIZE" val="20"/>
  <p:tag name="IGUANATEXCURSOR" val="1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91,226"/>
  <p:tag name="ORIGINALWIDTH" val="3397,076"/>
  <p:tag name="LATEXADDIN" val="\documentclass{article}\pagestyle{empty}&#10;\usepackage{amsmath}&#10;\usepackage{amsfonts}&#10;\usepackage{amssymb}&#10;\begin{document}&#10;\begin{minipage}{9.6 cm}&#10;{\sffamily{&#10;{\bf{Example:}}\\[1mm]&#10;If $b &gt; 0$ and $b \neq 1$, the {\bf{exponential function}}&#10;$$&#10;f \, : \, \mathbb{R} \, \to \, \mathbb{R}^+ \, , \qquad \text{with} \qquad f(x) \, \, = \, \, b^x&#10;$$&#10;is either increasing ($b &gt; 1$) or decreasing ($0 &lt; b &lt; 1$) and so it is bijective and therefore has an inverse function $f^{-1}$.\\[2mm]&#10;This is the {\bf{logarithmic function with base $b$}}, denoted by $\log_b$:&#10;$$&#10;f^{-1} \, \, = \, \, \log_b \, : \, \mathbb{R}^+ \, \to \, \mathbb{R} \, , \qquad \text{with} \qquad f^{-1}(x) \, \, = \, \, \log_b(x) \, .&#10;$$&#10;We have:&#10;$$&#10;\log_b(x) \, \, = \, \, y \qquad \Longleftrightarrow \qquad b^y \, \, = \, \, x \, .&#10;$$&#10;}}&#10;\end{minipage}&#10;\end{document}"/>
  <p:tag name="IGUANATEXSIZE" val="20"/>
  <p:tag name="IGUANATEXCURSOR" val="8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7,713"/>
  <p:tag name="ORIGINALWIDTH" val="3395,576"/>
  <p:tag name="LATEXADDIN" val="\documentclass{article}\pagestyle{empty}&#10;\usepackage{amsmath}&#10;\usepackage{amsfonts}&#10;\usepackage{amssymb}&#10;\begin{document}&#10;\begin{minipage}{9.6 cm}&#10;{\sffamily{&#10;{\bf{Example:}}\\[1mm]&#10;A special {\bf{exponential function}} $f$ is that corresponding to the Euler number ${\rm{e}}$. Its inverse is the {\bf{natural logarithm}} $f^{-1} = \ln$, leading to:\\[-2mm]&#10;$$&#10;\begin{array}{c}&#10;f \, : \, \left\{ \begin{array}{c}&#10;\mathbb{R} \, \to \, \mathbb{R}^+ \\[1mm]&#10;x \, \mapsto \, f(x) \, = \, {\rm{e}}^x&#10;\end{array} \right.\\[7mm]&#10;\quad \Longleftrightarrow \quad&#10;f^{-1} \, : \, \left\{ \begin{array}{c}&#10;\mathbb{R}^+ \, \to \, \mathbb{R} \\[1mm]&#10;x \, \mapsto \, f^{-1}(x) \, = \, \ln(x)&#10;\end{array} \right.&#10;\end{array}&#10;$$&#10;We have:&#10;$$&#10;\log_b(x) \, \, = \, \, y \qquad \Longleftrightarrow \qquad b^y \, \, = \, \, x \, .&#10;$$&#10;and $\ln({\rm{e}}) = 1$.&#10;}}&#10;\end{minipage}&#10;\end{document}"/>
  <p:tag name="IGUANATEXSIZE" val="20"/>
  <p:tag name="IGUANATEXCURSOR" val="5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85,977"/>
  <p:tag name="ORIGINALWIDTH" val="3433,071"/>
  <p:tag name="LATEXADDIN" val="\documentclass{article}\pagestyle{empty}&#10;\usepackage{amsmath}&#10;\usepackage{amsfonts}&#10;\usepackage{amssymb}&#10;\begin{document}&#10;\begin{minipage}{9.7 cm}&#10;{\sffamily{&#10;{\bf{Properties of a Logarithmic Function:}}\\[1mm]&#10;The logarithmic function $f(x) = \log_b(x)$ with $b &gt; 0$, $b \neq 1$, has these properties:\\[-5mm]&#10;\begin{itemize}&#10;\item[{\bf{a)}}] It is defined and continuous for all $x &gt; 0$.\\[-5mm]&#10;\item[{\bf{b)}}] The $y$-axis is a vertical asymptote.\\[-5mm]&#10;\item[{\bf{c)}}] The $x$-intercept is $(1,0)$ and there is no $y$-intercept.\\[-5mm]&#10;\item[{\bf{d)}}] If $b&gt;1$, then $\lim_{x \to 0^+} \log_b(x) = -\infty$, and\\&#10;$\lim_{x \to \infty} \log_b(x) = \infty$.\\[1mm]&#10;If $0&lt;b&lt;1$, then $\lim_{x \to 0^+} \log_b(x) = \infty$ and\\&#10;$\lim_{x \to \infty} \log_b(x) = -\infty$.\\[-5mm]&#10;\item[{\bf{e)}}] For all $x &gt; 0$, the function is strictly monotonously increasing if $b&gt;1$ and&#10;strictly monotonously decreasing if $0&lt;b&lt;1$.&#10;\end{itemize}&#10;}}&#10;\end{minipage}&#10;\end{document}"/>
  <p:tag name="IGUANATEXSIZE" val="20"/>
  <p:tag name="IGUANATEXCURSOR" val="1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6,464"/>
  <p:tag name="ORIGINALWIDTH" val="3433,821"/>
  <p:tag name="LATEXADDIN" val="\documentclass{article}\pagestyle{empty}&#10;\usepackage{amsmath}&#10;\usepackage{amsfonts}&#10;\usepackage{amssymb}&#10;\begin{document}&#10;\begin{minipage}{9.7 cm}&#10;{\sffamily{&#10;We know, that if we want to address a point $(x,y)$ on the unit circle $x^2 + y^2 = 1$ we can do this&#10;with the help of the sine and cosine of an angle $\theta$ (see the top figure):&#10;$$&#10;x \, \, = \, \, \cos(\theta) \quad \text{and} \quad y \, \, = \sin(\theta) \, .&#10;$$&#10;Given a unit hyperbola $x^2 - y^2 = 1$, we introduce the {\bf{hyperbolic sine}} and {\bf{hyperbolic cosine}}&#10;to achieve an analogous addressing of a point $(x,y)$ with the help of these functions and an angle $a$ (see the bottom figure):&#10;$$&#10;x \, \, = \, \, \cosh(a) \quad \text{and} \quad y \, \, = \sinh(a) \, .&#10;$$&#10;&#10;\vspace{0.5cm}&#10;The hyperbolic sine $\sinh(a)$ and hyperbolic cosine $\cosh(a)$ are connected to the exponential function as we will see next.&#10;}}&#10;\end{minipage}&#10;\end{document}"/>
  <p:tag name="IGUANATEXSIZE" val="20"/>
  <p:tag name="IGUANATEXCURSOR" val="7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00,225"/>
  <p:tag name="ORIGINALWIDTH" val="2770,904"/>
  <p:tag name="LATEXADDIN" val="\documentclass{article}\pagestyle{empty}&#10;\usepackage{amsmath}&#10;\usepackage{amsfonts}&#10;\usepackage{amssymb}&#10;\begin{document}&#10;\begin{minipage}{9.7 cm}&#10;{\sffamily{&#10;We define\\[-4mm]&#10;\begin{itemize}&#10;\item the {\bf{hyperbolic sine}} $\sinh(x)$ as\\[-2mm]&#10;$$&#10;\left\{ \begin{array}{r c l}&#10;\mathbb{R} &amp; \to &amp; \mathbb{R} \\[1mm]&#10;x &amp; \mapsto &amp; \sinh(x) \, = \, \tfrac{1}{2} \left( {\rm{e}}^{x} - {\rm{e}}^{-x} \right)&#10;\end{array} \right.&#10;$$&#10;\item the {\bf{hyperbolic cosine}} $\cosh(x)$ as\\[-2mm]&#10;$$&#10;\left\{ \begin{array}{r c l}&#10;\mathbb{R} &amp; \to &amp; [1, \infty] \\[1mm]&#10;x &amp; \mapsto &amp; \cosh(x) \, = \, \tfrac{1}{2} \left( {\rm{e}}^{x} + {\rm{e}}^{-x} \right)&#10;\end{array} \right.&#10;$$&#10;\item the {\bf{hyperbolic tangent}} $\tanh(x)$ as\\[-2mm]&#10;$$&#10;\left\{ \begin{array}{r c l}&#10;\mathbb{R} &amp; \to &amp; [-1, 1] \\[1mm]&#10;x &amp; \mapsto &amp; \tanh(x) \, = \, \frac{\sinh(x)}{\cosh(x)}&#10;\end{array} \right.&#10;$$&#10;\end{itemize}&#10;}}&#10;\end{minipage}&#10;\end{document}"/>
  <p:tag name="IGUANATEXSIZE" val="20"/>
  <p:tag name="IGUANATEXCURSOR" val="34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1,8936"/>
  <p:tag name="ORIGINALWIDTH" val="4262,467"/>
  <p:tag name="LATEXADDIN" val="\documentclass{article}\pagestyle{empty}&#10;\usepackage{amsmath}&#10;\usepackage{amsfonts}&#10;\usepackage{amssymb}&#10;\begin{document}&#10;\begin{minipage}{12.6 cm}&#10;{\sffamily{&#10;We have that $\sinh(x)$ and $\cosh(x)$ satisfy the defining equation of a parabola, i.e.&#10;\begin{eqnarray*}&#10;\cosh^2(x) - \sinh^2(x) &amp; = &amp;&#10;\left( \tfrac{1}{2} \left( {\rm{e}}^{x} + {\rm{e}}^{-x} \right) \right)^2 - \left( \tfrac{1}{2} \left( {\rm{e}}^{x} - {\rm{e}}^{-x} \right) \right)^2 \\[1mm]&#10;&amp; = &amp;&#10;\tfrac{1}{4} \left( {\rm{e}}^{2x} + 2 + {\rm{e}}^{-2x} \right) - \tfrac{1}{4} \left( {\rm{e}}^{2x} - 2 + {\rm{e}}^{-2x} \right) \\[1mm]&#10;&amp; = &amp;&#10;1&#10;\end{eqnarray*}&#10;}}&#10;\end{minipage}&#10;\end{document}"/>
  <p:tag name="IGUANATEXSIZE" val="20"/>
  <p:tag name="IGUANATEXCURSOR" val="6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0,802"/>
  <p:tag name="ORIGINALWIDTH" val="3138,358"/>
  <p:tag name="LATEXADDIN" val="\documentclass{article}\pagestyle{empty}&#10;\usepackage{amsmath}&#10;\usepackage{amsfonts}&#10;\usepackage{amssymb}&#10;\begin{document}&#10;\begin{minipage}{9.7 cm}&#10;{\sffamily{&#10;{\bf{Example (Some Properties of $\cosh(x)$):}}\\[1mm]&#10;We have&#10;\begin{eqnarray*}&#10;\cosh(0) &amp; = &amp; \tfrac{1}{2} \left( {\rm{e}}^{0} + {\rm{e}}^{-0} \right) \, = \, \tfrac{1}{2} \left( 1 + 1 \right) \, = \, 1 \\[2mm]&#10;\lim_{x \to \infty} \cosh(x) &amp; = &amp; \tfrac{1}{2} \big( \underbrace{\lim_{x \to \infty} {\rm{e}}^{x}}_{\to \, \infty}&#10;+ \underbrace{\lim_{x \to \infty} {\rm{e}}^{-x}}_{= \, 0} \big) \, \to \, \infty \\[2mm]&#10;\lim_{x \to -\infty} \cosh(x) &amp; = &amp; \tfrac{1}{2} \big( \underbrace{\lim_{x \to -\infty} {\rm{e}}^{x}}_{= \, 0}&#10;+ \underbrace{\lim_{x \to -\infty} {\rm{e}}^{-x}}_{\to \, \infty} \big) \, \to \, \infty&#10;\end{eqnarray*}&#10;}}&#10;\end{minipage}&#10;\end{document}"/>
  <p:tag name="IGUANATEXSIZE" val="20"/>
  <p:tag name="IGUANATEXCURSOR" val="75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6,236"/>
  <p:tag name="ORIGINALWIDTH" val="4235,471"/>
  <p:tag name="LATEXADDIN" val="\documentclass{article}\pagestyle{empty}&#10;\usepackage{amsmath}&#10;\usepackage{amsfonts}&#10;\usepackage{amssymb}&#10;\begin{document}&#10;\begin{minipage}{12.6 cm}&#10;{\sffamily{&#10;{\bf{Example:}}\\[1mm]&#10;Compute the first derivatives of $\sinh(x)$, $\cosh(x)$, and $\tanh(x)$.&#10;&#10;\vspace{2mm}&#10;{\bf{Solution:}}\\[1mm]&#10;We have&#10;\begin{eqnarray*}&#10;\tfrac{\textrm{d}}{\textrm{d} x} \sinh(x) &amp; = &amp; \tfrac{\textrm{d}}{\textrm{d} x} \left( \tfrac{1}{2} \left( {\rm{e}}^{x} - {\rm{e}}^{-x} \right) \right)&#10;\, = \, \tfrac{1}{2} \left( {\rm{e}}^{x} + {\rm{e}}^{-x} \right) \, = \, \cosh(x) \\[2mm]&#10;\tfrac{\textrm{d}}{\textrm{d} x} \cosh(x) &amp; = &amp; \tfrac{\textrm{d}}{\textrm{d} x} \left( \tfrac{1}{2} \left( {\rm{e}}^{x} + {\rm{e}}^{-x} \right) \right)&#10;\, = \, \tfrac{1}{2} \left( {\rm{e}}^{x} - {\rm{e}}^{-x} \right) \, = \, \sinh(x) \\[2mm]&#10;\tfrac{\textrm{d}}{\textrm{d} x} \tan(x) &amp; = &amp; \tfrac{\textrm{d}}{\textrm{d} x} \left( \frac{\sinh(x)}{\cosh(x)} \right)&#10;\, = \, \frac{\sinh'(x) \cosh(x) - \cosh'(x) \sinh(x)}{\cosh^2(x)} \\[1mm]&#10;&amp; = &amp;&#10;\frac{\cosh^2(x) - \sinh^2(x)}{\cosh^2(x)} \, = \, 1 - \tanh^2(x) \qquad \left( \text{or} \quad \frac{1}{\cosh^2(x)} \right)&#10;\end{eqnarray*}&#10;}}&#10;\end{minipage}&#10;\end{document}"/>
  <p:tag name="IGUANATEXSIZE" val="20"/>
  <p:tag name="IGUANATEXCURSOR" val="110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2,989"/>
  <p:tag name="ORIGINALWIDTH" val="4458,193"/>
  <p:tag name="LATEXADDIN" val="\documentclass{article}\pagestyle{empty}&#10;\usepackage{amsmath}&#10;\usepackage{amsfonts}&#10;\usepackage{amssymb}&#10;\begin{document}&#10;\begin{minipage}{12.6 cm}&#10;{\sffamily{&#10;{\bf{The basic ideas behind compound interest:}}\\[1mm]&#10;Suppose a sum of money is invested and the interest is compounded only once. If $P$ is the initial investment&#10;(the {\bf{principal}}) and $r$ is the {\bf{interest rate}} (expressed as a decimal), the {\bf{balance}} $B$&#10;after the interest is added will be&#10;$$&#10;B \, \, = \, \, P + P \cdot r \, \, = \, \, P(1+r) \quad \text{[GEL]} \, .&#10;$$&#10;That is, to compute the balance at the end of an interest period, you multiply the balance&#10;at the beginning of the period by the expression $1+r$.\\[1mm]&#10;At most banks, interest is compounded more than once a year. The interest that&#10;is added to the account during one period will itself earn interest during the subsequent&#10;periods. If the annual interest rate is $r$ and interest is compounded $k$ times per&#10;year, then the year is divided into $k$ equal compounding periods and the interest rate&#10;in each period is $\frac{r}{k}$.&#10;}}&#10;\end{minipage}&#10;\end{document}"/>
  <p:tag name="IGUANATEXSIZE" val="20"/>
  <p:tag name="IGUANATEXCURSOR" val="91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86,1268"/>
  <p:tag name="ORIGINALWIDTH" val="4320,96"/>
  <p:tag name="LATEXADDIN" val="\documentclass{article}\pagestyle{empty}&#10;\usepackage{amsmath}&#10;\usepackage{amsfonts}&#10;\usepackage{amssymb}&#10;\begin{document}&#10;\begin{minipage}{12.6 cm}&#10;{\sffamily{&#10;Hence, the balance at the end of the first period is\\[-2mm]&#10;$$&#10;P_1 \, \, = \, \, \underbrace{\quad P \quad}_{\text{principal}} + \underbrace{\quad  P \cdot \tfrac{r}{k} \quad}_{\text{intrest}}&#10;\, \, = \, \, P \cdot \left( 1 + \tfrac{r}{k} \right)&#10;$$&#10;At the end of the second period, the balance is\\[-2mm]&#10;$$&#10;P_2 \, \, = \, \, P_1 + P_1 \cdot \tfrac{r}{k} \, \, = \, \, P_1 \cdot \left( 1 + \tfrac{r}{k} \right) \, \, = \, \,&#10;P \cdot \left( 1 + \tfrac{r}{k} \right) \cdot \left( 1 + \tfrac{r}{k} \right) \, \, = \, \, P \cdot \left( 1 + \tfrac{r}{k} \right)^2 \, .&#10;$$&#10;}}&#10;\end{minipage}&#10;\end{document}"/>
  <p:tag name="IGUANATEXSIZE" val="20"/>
  <p:tag name="IGUANATEXCURSOR" val="7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06,9367"/>
  <p:tag name="ORIGINALWIDTH" val="2112,486"/>
  <p:tag name="LATEXADDIN" val="\documentclass{article}\pagestyle{empty}&#10;\usepackage{amsmath}&#10;\usepackage{amsfonts}&#10;\usepackage{amssymb}&#10;\begin{document}&#10;\begin{minipage}{6 cm}&#10;{\sffamily{&#10;and, in general, the balance at the end of the $m$th period is\\[-2mm]&#10;$$&#10;P_m \, \, = \, \, P \cdot \left( 1 + \tfrac{r}{k} \right)^m&#10;$$&#10;}}&#10;\end{minipage}&#10;\end{document}"/>
  <p:tag name="IGUANATEXSIZE" val="20"/>
  <p:tag name="IGUANATEXCURSOR" val="1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9,738"/>
  <p:tag name="ORIGINALWIDTH" val="4458,943"/>
  <p:tag name="LATEXADDIN" val="\documentclass{article}\pagestyle{empty}&#10;\usepackage{amsmath}&#10;\usepackage{amsfonts}&#10;\usepackage{amssymb}&#10;\begin{document}&#10;\begin{minipage}{12.6 cm}&#10;{\sffamily{&#10;Since there are $k$ periods in a year, the balance after $1$ year is\\[-2mm]&#10;$$&#10;P \cdot \left( 1 + \tfrac{r}{k} \right)^k&#10;$$&#10;At the end of $t$ years, interest has been compounded $kt$ times and the balance, called&#10;the future value of the investment, is given by\\[-2mm]&#10;$$&#10;B(t) \, \, = \, \, P \cdot \left( 1 + \tfrac{r}{k} \right)^{kt}&#10;$$&#10;As the frequency with which interest is compounded increases, the corresponding&#10;balance $B(t)$ also increases. Hence, a bank that compounds interest frequently may&#10;attract more customers than one that offers the same interest rate but compounds interest&#10;less often. But what happens to the balance at the end of $t$ years as the compounding&#10;frequency increases without bound?\\[1mm]&#10;More specifically, what will the balance be at the end of $t$ years if interest is&#10;compounded not quarterly, not monthly, not daily, but continuously?&#10;&#10;}}&#10;\end{minipage}&#10;\end{document}"/>
  <p:tag name="IGUANATEXSIZE" val="20"/>
  <p:tag name="IGUANATEXCURSOR" val="10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4,402"/>
  <p:tag name="ORIGINALWIDTH" val="4458,193"/>
  <p:tag name="LATEXADDIN" val="\documentclass{article}\pagestyle{empty}&#10;\usepackage{amsmath}&#10;\usepackage{amsfonts}&#10;\usepackage{amssymb}&#10;\begin{document}&#10;\begin{minipage}{12.6 cm}&#10;{\sffamily{&#10;In mathematical terms, this question is equivalent to studying what&#10;happens to the expression $P \cdot \left( 1 + \tfrac{r}{k} \right)^{kt}$&#10;as $k$ increases without bound, i.e.\\[-2mm]&#10;$$&#10;B(t) \, \, = \, \, \lim_{k \to \infty} P \cdot \left( 1 + \tfrac{r}{k} \right)^{kt} \, \, = \, \,&#10;P \cdot \left( \lim_{n \to \infty} \left( 1 + \tfrac{1}{n} \right)^n \right)^{rt} \, \, = \, \, P {\rm{e}}^{rt} \, ,&#10;$$&#10;where $k = nr$.&#10;}}&#10;\end{minipage}&#10;\end{document}"/>
  <p:tag name="IGUANATEXSIZE" val="20"/>
  <p:tag name="IGUANATEXCURSOR" val="4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1,099"/>
  <p:tag name="ORIGINALWIDTH" val="4455,943"/>
  <p:tag name="LATEXADDIN" val="\documentclass{article}\pagestyle{empty}&#10;\usepackage{amsmath}&#10;\usepackage{amsfonts}&#10;\usepackage{amssymb}&#10;\begin{document}&#10;\begin{minipage}{12.6 cm}&#10;{\sffamily{&#10;{\bf{Future Value of an Investment:}}\\[1mm]&#10;Suppose a principal $P$ is invested at an annual interest rate $r$ for $t$ years to accumulate a&#10;{\bf{future value}} $B(t)$. If interest is compounded $k$ times per year, then\\[-2mm]&#10;$$&#10;B(t) \, \, = \, \, P \cdot \left( 1 + \tfrac{r}{k} \right)^{kt}&#10;$$&#10;and if interest is compounded continuously (to gain an upper bound for the possible balance)\\[-4mm]&#10;$$&#10;B(t) \, \, = \, \, P {\rm{e}}^{rt} \, .&#10;$$&#10;}}&#10;\end{minipage}&#10;\end{document}"/>
  <p:tag name="IGUANATEXSIZE" val="20"/>
  <p:tag name="IGUANATEXCURSOR" val="5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3,735"/>
  <p:tag name="ORIGINALWIDTH" val="4456,693"/>
  <p:tag name="LATEXADDIN" val="\documentclass{article}\pagestyle{empty}&#10;\usepackage{amsmath}&#10;\usepackage{amsfonts}&#10;\usepackage{amssymb}&#10;\begin{document}&#10;\begin{minipage}{12.6 cm}&#10;{\sffamily{&#10;{\bf{Example: (Computing Future Value)}}\\[1mm]&#10;Suppose $1000$ GEL are invested at an annual interest rate of $6\%$ for a period of $10$ years.&#10;Compute the future value of the investment if interest is compounded:\\[-2mm]&#10;$$&#10;{\bf{a)}} \quad \text{quarterly} \, , \quad {\bf{b}} \quad \text{monthly} \, , \quad &#10;{\bf{c)}} \quad \text{daily} \, , \quad {\bf{d)}} \quad \text{continuously} \, .&#10;$$&#10;&#10;\vspace{0.2cm}&#10;{\bf{Solution:}}\\[1mm]&#10;We use&#10;$$&#10;B_k(10) \, \, = \, \, P \cdot \left(1 + \tfrac{r}{k} \right)^{kt} \, \, = \, \, 1000 \cdot \left(1 + \tfrac{0.06}{k} \right)^{10k}&#10;$$&#10;for the corresponding values of $k$ for {\bf{a)}}-{\bf{c)}} and $B_{\text{cont.}}(10) = P {\rm{e}}^{rt} = 1000 {\rm{e}}^{0.6}$, respectively.&#10;&#10;\begin{center}&#10;\begin{tabular}{c || c | c | c | c}&#10;period &amp; quarterly &amp; monthly &amp; daily &amp; continously \\&#10;\hline&#10;$B(10)$ &amp; $1814.02$ GEL &amp; $1819.40$ GEL &amp; $1,822.03$ GEL &amp; $1822.12$ GEL&#10;\end{tabular}&#10;\end{center}&#10;}}&#10;\end{minipage}&#10;\end{document}"/>
  <p:tag name="IGUANATEXSIZE" val="20"/>
  <p:tag name="IGUANATEXCURSOR" val="10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,9775"/>
  <p:tag name="ORIGINALWIDTH" val="1986,502"/>
  <p:tag name="LATEXADDIN" val="\documentclass{article}\pagestyle{empty}&#10;\usepackage{amsmath}&#10;\usepackage{amsfonts}&#10;\usepackage{amssymb}&#10;\begin{document}&#10;{\sffamily{&#10;$$&#10;\left( 1 + \tfrac{r}{k} \right)^{kt} \, \, = \, \, &#10;\left( \left( 1 + \tfrac{1}{n} \right)^n \right)^{rt} \, \, \stackrel{n \to \infty}{\longrightarrow} \, \, {\rm{e}}^{rt}&#10;$$&#10;}}&#10;\end{document}&#10;"/>
  <p:tag name="IGUANATEXSIZE" val="20"/>
  <p:tag name="IGUANATEXCURSOR" val="173"/>
  <p:tag name="TRANSPARENCY" val="Falsch"/>
  <p:tag name="FILENAME" val=""/>
  <p:tag name="LATEXENGINEID" val="0"/>
  <p:tag name="TEMPFOLDER" val="D:\iguana_temp\"/>
  <p:tag name="LATEXFORMHEIGHT" val="312"/>
  <p:tag name="LATEXFORMWIDTH" val="384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7,728"/>
  <p:tag name="ORIGINALWIDTH" val="4458,943"/>
  <p:tag name="LATEXADDIN" val="\documentclass{article}\pagestyle{empty}&#10;\usepackage{amsmath}&#10;\usepackage{amsfonts}&#10;\usepackage{amssymb}&#10;\begin{document}&#10;\begin{minipage}{12.6 cm}&#10;{\sffamily{&#10;In many situations, it is useful to know how much money $P$ must be invested at a&#10;fixed compound interest rate to obtain a desired accumulated (future) value $B$ over a&#10;given period of time $T$. This investment $P$ is called the {\bf{present value of the amount&#10;$B$ to be received in $T$ years}}. Present value may be regarded as a measure of the current&#10;worth of an investment and is used by economists to compare different investment&#10;possibilities.\\[1mm]&#10;To derive a formula for present value, we need only solve an appropriate future&#10;value formula for $P$. In particular, if the investment is compounded $k$ times per year&#10;at an annual rate $r$ for the term of $T$ years, then\\[-2mm]&#10;$$&#10;B \, \, = \, \, P \left( 1 + \tfrac{r}{k} \right)^{kT}&#10;$$&#10;and the present value of $B$ GEL in $T$ years is obtained by multiplying both sides of&#10;the equation by $\left( 1 + \tfrac{r}{k} \right)^{-kT}$&#10;$$&#10;P \, \, = \, \, B \left( 1 + \tfrac{r}{k} \right)^{-kT}&#10;$$&#10;}}&#10;\end{minipage}&#10;\end{document}"/>
  <p:tag name="IGUANATEXSIZE" val="20"/>
  <p:tag name="IGUANATEXCURSOR" val="101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1,4324"/>
  <p:tag name="ORIGINALWIDTH" val="3297,338"/>
  <p:tag name="LATEXADDIN" val="\documentclass{article}\pagestyle{empty}&#10;\usepackage{amsmath}&#10;\usepackage{amsfonts}&#10;\usepackage{amssymb}&#10;\begin{document}&#10;\begin{minipage}{12.6 cm}&#10;{\sffamily{&#10;Likewise, if the compounding is continuous, then\\[-2mm]&#10;$$&#10;B \, \, = \, \, P {\rm{e}}^{rT} \qquad \Longrightarrow \qquad P \, \, = \, \, B {\rm{e}}^{-rT} \, .&#10;$$&#10;To summarize:&#10;}}&#10;\end{minipage}&#10;\end{document}"/>
  <p:tag name="IGUANATEXSIZE" val="20"/>
  <p:tag name="IGUANATEXCURSOR" val="2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6,569"/>
  <p:tag name="ORIGINALWIDTH" val="4456,693"/>
  <p:tag name="LATEXADDIN" val="\documentclass{article}\pagestyle{empty}&#10;\usepackage{amsmath}&#10;\usepackage{amsfonts}&#10;\usepackage{amssymb}&#10;\begin{document}&#10;\begin{minipage}{12.6 cm}&#10;{\sffamily{&#10;{\bf{Present Value of an Investment:}}\\[1mm]&#10;The {\bf{present value}} $P(T)$ of an investment $B$ accumulated at the annual interest rate $r$ compounded $k$ times per year&#10;over a term of $T$ years is given by&#10;$$&#10;P(T) \, \, = \, \, B \left( 1 + \tfrac{r}{k} \right)^{-kT} \, .&#10;$$&#10;If interest is compounded continuously at the same annual rate $r$ over the same term&#10;of $T$ years, the present value is&#10;$$&#10;P(T) \, \, = \, \, B {\rm{e}}^{-rT} \, .&#10;$$&#10;}}&#10;\end{minipage}&#10;\end{document}"/>
  <p:tag name="IGUANATEXSIZE" val="20"/>
  <p:tag name="IGUANATEXCURSOR" val="3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5,482"/>
  <p:tag name="ORIGINALWIDTH" val="4459,693"/>
  <p:tag name="LATEXADDIN" val="\documentclass{article}\pagestyle{empty}&#10;\usepackage{amsmath}&#10;\usepackage{amsfonts}&#10;\usepackage{amssymb}&#10;\begin{document}&#10;\begin{minipage}{12.6 cm}&#10;{\sffamily{&#10;{\bf{Example: (Finding Present Value)}}\\[1mm]&#10;Maja is about to enter KIU. When she graduates $4$ years from now, she wants to&#10;take a longer trip to Europe that she estimates will cost $5000$ EUR. How much should she invest&#10;now at $7\%$ to have enough for the trip if interest is compounded:\\[-2mm]&#10;$$&#10;{\bf{a)}} \quad \text{quaterly} \qquad {\bf{b)}} \quad \text{continuously} &#10;$$&#10;&#10;\vspace{0.1cm}&#10;{\bf{Solution:}}\\[1mm]&#10;The required future value is $B=5000$ in $T=4$ years with $r=0.07$. Hence\\[-6mm]&#10;\begin{eqnarray*}&#10;{\bf{a)}} \quad P &amp; = &amp; 500 \left( 1 + \tfrac{0.07}{4} \right)^{-4 \cdot 4} \, \, = \, \, 3788.08 \quad \text{[EUR]} \\[1mm]&#10;{\bf{b)}} \quad P &amp; = &amp; 500 {\rm{e}}^{-0.07 \cdot 4} \, \, = \, \, 3778.92 \quad \text{[EUR]}&#10;\end{eqnarray*}&#10;Thus, Maja would have to invest about $9$ EUR more if interest is compounded quarterly&#10;than if the compounding is continuous.&#10;}}&#10;\end{minipage}&#10;\end{document}"/>
  <p:tag name="IGUANATEXSIZE" val="20"/>
  <p:tag name="IGUANATEXCURSOR" val="6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3,742"/>
  <p:tag name="ORIGINALWIDTH" val="4458,943"/>
  <p:tag name="LATEXADDIN" val="\documentclass{article}\pagestyle{empty}&#10;\usepackage{amsmath}&#10;\usepackage{amsfonts}&#10;\usepackage{amssymb}&#10;\begin{document}&#10;\begin{minipage}{12.6 cm}&#10;{\sffamily{&#10;Which is better, an investment that earns $10\%$ compounded quarterly, one that earns&#10;$9.95\%$ compounded monthly, or one that earns $9.9\%$ compounded continuously?\\[1mm]&#10;One way to answer this question is to determine the simple annual interest rate that is&#10;equivalent to each investment. This is known as the {\bf{effective interest rate}}, and it can&#10;be easily obtained from the compound interest formulas.\\[1mm]&#10;Suppose interest is compounded $k$ times per year at the annual rate $r$. This is&#10;called the {\bf{nominal rate of interest}}. Then the balance at the end of $1$ year is&#10;$$&#10;A \, \, = \, \, P (1+i)^k \qquad \text{where $i = \tfrac{r}{k}$} \, .&#10;$$&#10;On the other hand, if $x$ is the effective interest rate, the corresponding balance at the&#10;end of $1$ year is $A = P(1+x)$. Equating the two expressions for $A$, we get&#10;$$&#10;P(1+i)^k \, \, = \, \, P(1+x) \qquad \text{or} \qquad x \, \, = \, \, (1+i)^k - 1 \, .&#10;$$&#10;}}&#10;\end{minipage}&#10;\end{document}"/>
  <p:tag name="IGUANATEXSIZE" val="20"/>
  <p:tag name="IGUANATEXCURSOR" val="74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1,4324"/>
  <p:tag name="ORIGINALWIDTH" val="3334,833"/>
  <p:tag name="LATEXADDIN" val="\documentclass{article}\pagestyle{empty}&#10;\usepackage{amsmath}&#10;\usepackage{amsfonts}&#10;\usepackage{amssymb}&#10;\begin{document}&#10;\begin{minipage}{12.6 cm}&#10;{\sffamily{&#10;Likewise, for continuous compounding, we have\\[-2mm]&#10;$$&#10;P {\rm{e}}^r \, \, = \, \, P (1+x) \qquad \text{or} \qquad x \, \, = \, \, {\rm{e}}^r - 1 \, .&#10;$$&#10;To summarize:&#10;}}&#10;\end{minipage}&#10;\end{document}"/>
  <p:tag name="IGUANATEXSIZE" val="20"/>
  <p:tag name="IGUANATEXCURSOR" val="3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1,324"/>
  <p:tag name="ORIGINALWIDTH" val="4460,443"/>
  <p:tag name="LATEXADDIN" val="\documentclass{article}\pagestyle{empty}&#10;\usepackage{amsmath}&#10;\usepackage{amsfonts}&#10;\usepackage{amssymb}&#10;\begin{document}&#10;\begin{minipage}{12.6 cm}&#10;{\sffamily{&#10;{\bf{Effective Interest Rate Formulas:}}\\[1mm]&#10;If interest is compounded at the nominal rate $r$, the effective interest rate is the simple annual interest rate $r_e$&#10;that yields the same interest after $1$ year. If the compounding is $k$ times per year,&#10;the effective rate is given by the formula&#10;$$&#10;r_e \, \, = \, \, (1+i)^k - 1 \qquad \text{where $i = \tfrac{r}{k}$} \, ,&#10;$$&#10;while continuous compounding yields&#10;$$&#10;r_e \, \, = \, \, {\rm{e}}^r - 1 \, .&#10;$$&#10;}}&#10;\end{minipage}&#10;\end{document}"/>
  <p:tag name="IGUANATEXSIZE" val="20"/>
  <p:tag name="IGUANATEXCURSOR" val="53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6,76"/>
  <p:tag name="ORIGINALWIDTH" val="4458,943"/>
  <p:tag name="LATEXADDIN" val="\documentclass{article}\pagestyle{empty}&#10;\usepackage{amsmath}&#10;\usepackage{amsfonts}&#10;\usepackage{amssymb}&#10;\begin{document}&#10;\begin{minipage}{12.6 cm}&#10;{\sffamily{&#10;{\bf{Example: (Comparing Two Investments)}}\\[1mm]&#10;Which is better, an investment that earns $10\%$ compounded quarterly, one that earns&#10;$9.95\%$ compounded monthly, or one that earns $9.9\%$ compounded continuously?&#10;&#10;\vspace{0.5cm}&#10;{\bf{Solution:}}\\[1mm]&#10;We answer the question by comparing the effective interest rates of the three investments.&#10;For the first, the nominal rate is $10\%$ and compounding is quarterly, so we&#10;have $r = 0.10$, $k = 4$, and&#10;$$&#10;i \, \, = \, \, \tfrac{r}{k} \, \, = \, \, \tfrac{0.10}{4} \, \, = \, \, 0.025 \, .&#10;$$&#10;Substituting into the formula for effective rate, we get&#10;$$&#10;{\textbf{first effective rate}} \, \, = \, \, (1+0.025)^4 - 1 \, \, = \, \, 0.10381 \, .&#10;$$&#10;}}&#10;\end{minipage}&#10;\end{document}"/>
  <p:tag name="IGUANATEXSIZE" val="20"/>
  <p:tag name="IGUANATEXCURSOR" val="255"/>
  <p:tag name="TRANSPARENCY" val="Wahr"/>
  <p:tag name="FILENAME" val=""/>
  <p:tag name="LATEXENGINEID" val="0"/>
  <p:tag name="TEMPFOLDER" val="C:\Users\Public\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8,98"/>
  <p:tag name="ORIGINALWIDTH" val="4458,193"/>
  <p:tag name="LATEXADDIN" val="\documentclass{article}\pagestyle{empty}&#10;\usepackage{amsmath}&#10;\usepackage{amsfonts}&#10;\usepackage{amssymb}&#10;\begin{document}&#10;\begin{minipage}{12.6 cm}&#10;{\sffamily{&#10;For the second investment, the nominal rate is $9.95\%$ and compounding is&#10;monthly, so $r=0.0995$, $k=12$, and&#10;$$&#10;i \, \, = \, \, \tfrac{r}{k} \, \, = \, \, \tfrac{0.0995}{12} \, \, = \, \, 0.008292 \, .&#10;$$\\[-5mm]&#10;We find that&#10;$$&#10;{\textbf{second effective rate}} \, \, = \, \, (1+0.008292)^{12} - 1 \, \, = \, \, 0.10417 \, .&#10;$$&#10;Finally, if compounding is continuous with nominal rate $9.9\%$, we have $r=0.099$&#10;and the effective rate is&#10;$$&#10;{\textbf{third effective rate}} \, \, = \, \, {\rm{e}}^{0.099} - 1 \, \, = \, \, 0.10407 \, .&#10;$$&#10;The effective rates are, respectively, $10.38\%$, $10.42\%$, and $10.41\%$, so the second&#10;investment is best.&#10;}}&#10;\end{minipage}&#10;\end{document}"/>
  <p:tag name="IGUANATEXSIZE" val="20"/>
  <p:tag name="IGUANATEXCURSOR" val="3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2,479"/>
  <p:tag name="ORIGINALWIDTH" val="4457,443"/>
  <p:tag name="LATEXADDIN" val="\documentclass{article}\pagestyle{empty}&#10;\usepackage{amsmath}&#10;\usepackage{amsfonts}&#10;\usepackage{amssymb}&#10;\begin{document}&#10;\begin{minipage}{12.6 cm}&#10;{\sffamily{&#10;{\bf{Example: (Reaching an Investment Goal)}}\\[1mm]&#10;How long will it take $P = 5000$ GEL to grow to $B = 7000$ GEL in an investment earning interest at&#10;an annual rate of $r = 6\%$ if the compounding is&#10;$$&#10;{\bf{a)}} \quad {\text{quarterly}} \, , \qquad {\bf{b)}} \quad {\text{continuous}} \, .&#10;$$&#10;&#10;\vspace{-1mm}&#10;{\bf{Solution:}}\\[1mm]&#10;{\bf{a)}} With quartly compounding ($k=4$) we have\\[-2mm]&#10;$$&#10;B \, \, = \, \, P \left( 1 + \tfrac{r}{k} \right)^{k t} \quad \Longrightarrow \quad 7000 \, \, = \, \, 5000 \cdot 1.015^{4t}&#10;$$&#10;and hence\\[-4mm]&#10;$$&#10;1.015^{4t} \, = \, \tfrac{7000}{5000} \, = \ 1.4 \quad \Longrightarrow \quad \ln\left( 1.015^{4t} \right) \, = \, \ln(1.4)&#10;$$&#10;such that&#10;$$&#10;4t\ln\left( 1.015 \right) \, = \, \ln(1.4) \quad \Longrightarrow \quad t \, = \, \tfrac{\ln(1.4)}{4 \ln(1.015)} \, \approx \, 5.65&#10;$$&#10;}}&#10;\end{minipage}&#10;\end{document}"/>
  <p:tag name="IGUANATEXSIZE" val="20"/>
  <p:tag name="IGUANATEXCURSOR" val="43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0,011"/>
  <p:tag name="ORIGINALWIDTH" val="4457,443"/>
  <p:tag name="LATEXADDIN" val="\documentclass{article}\pagestyle{empty}&#10;\usepackage{amsmath}&#10;\usepackage{amsfonts}&#10;\usepackage{amssymb}&#10;\begin{document}&#10;\begin{minipage}{12.6 cm}&#10;{\sffamily{&#10;This means that since compounding is done quarterly, the investment will first be&#10;worth $7000$ GEL in the third quarter of the sixth year.&#10;&#10;\vspace{0.2cm}&#10;{\bf{b)}} With continuous compounding, we use the formula $B = P {\rm{e}}^{rt}$:\\[-2mm]&#10;$$&#10;7000 \, \, = \, \, 5000 {\rm{e}}^{0.06t} \quad \Longrightarrow \quad {\rm{e}}^{0.06t} \, \, = \, \, \tfrac{7000}{5000} \, \, = \, \, 1.4&#10;$$&#10;Taking logarithms, we get\\[-2mm]&#10;$$&#10;\ln(1.4) \, \, = \, \, \ln\left( {\rm{e}}^{0.06t} \right) \, \, = \, \, 0.06&#10;$$&#10;and hence&#10;$$&#10;t \, \, = \, \, \tfrac{\ln(1.4)}{0.06} \, \, = \, \, 5.61 \, .&#10;$$&#10;So, with continuous compounding, it takes only $5.61$ years to reach the investment objective.&#10;}}&#10;\end{minipage}&#10;\end{document}"/>
  <p:tag name="IGUANATEXSIZE" val="20"/>
  <p:tag name="IGUANATEXCURSOR" val="73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5,6544"/>
  <p:tag name="ORIGINALWIDTH" val="4460,443"/>
  <p:tag name="LATEXADDIN" val="\documentclass{article}\pagestyle{empty}&#10;\usepackage{amsmath}&#10;\usepackage{amsfonts}&#10;\usepackage{amssymb}&#10;\begin{document}&#10;\begin{minipage}{12.6 cm}&#10;{\sffamily{&#10;{\bf{Exercise: (Finding Doubling Time for an Investment)}}\\[1mm]&#10;If Dato invests $1000$ GEL at $8\%$ annual interest, compounded continuously, how long&#10;does it take for his investment to double?\\[1mm]&#10;Would the doubling time of Dato's investment&#10;change if the principal were something other than $1000$ GEL?&#10;}}&#10;\end{minipage}&#10;\end{document}"/>
  <p:tag name="IGUANATEXSIZE" val="20"/>
  <p:tag name="IGUANATEXCURSOR" val="3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4,349"/>
  <p:tag name="ORIGINALWIDTH" val="4458,943"/>
  <p:tag name="LATEXADDIN" val="\documentclass{article}\pagestyle{empty}&#10;\usepackage{amsmath}&#10;\usepackage{amsfonts}&#10;\usepackage{amssymb}&#10;\begin{document}&#10;\begin{minipage}{12.6 cm}&#10;{\sffamily{&#10;{\bf{Solution:}}\\[1mm]&#10;With a principal of $1000$ GEL, the balance after $t$ years is $B(t) = 1000 {\rm{e}}^{0.08t}$, so the investment&#10;doubles when $B(t) = 2000$ GEL, that is, when\\[-2mm]&#10;$$&#10;2000 \, \, = \, \, 1000 {\rm{e}}^{0.08 t} \, .&#10;$$&#10;Dividing by $1000$ and taking the natural logarithm on each side of the equation, we get&#10;$$&#10;2 \, \, = \, \, {\rm{e}}^{0.08 t} \quad \Rightarrow \quad \ln(2) \, \, = \, \, 0.08 t \quad \Rightarrow \quad&#10;t \, \, = \, \, \tfrac{\ln(2)}{0.08} \, \, \approx \, \, 8.66 \quad \text{years} \, .&#10;$$&#10;}}&#10;\end{minipage}&#10;\end{document}"/>
  <p:tag name="IGUANATEXSIZE" val="20"/>
  <p:tag name="IGUANATEXCURSOR" val="4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4,3757"/>
  <p:tag name="ORIGINALWIDTH" val="4460,443"/>
  <p:tag name="LATEXADDIN" val="\documentclass{article}\pagestyle{empty}&#10;\usepackage{amsmath}&#10;\usepackage{amsfonts}&#10;\usepackage{amssymb}&#10;\begin{document}&#10;\begin{minipage}{12.6 cm}&#10;{\sffamily{&#10;{\bf{Solution:}}\\[1mm]&#10;If the principal had been $P_0$ GEL instead of $1000$ GEL, the doubling time would&#10;satisfy&#10;$$&#10;2 P_0 \, \, = \, \, P_0 {\rm{e}}^{0.08 t} \qquad \Longrightarrow \qquad 2 \, \, = \, \, {\rm{e}}^{0.08t}&#10;$$&#10;which is exactly the same equation we had with $P_0 = 1000$ GEL, so once again, the&#10;doubling time is $8.66$ years.&#10;}}&#10;\end{minipage}&#10;\end{document}"/>
  <p:tag name="IGUANATEXSIZE" val="20"/>
  <p:tag name="IGUANATEXCURSOR" val="49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4,8782"/>
  <p:tag name="ORIGINALWIDTH" val="4153,731"/>
  <p:tag name="LATEXADDIN" val="\documentclass{article}\pagestyle{empty}&#10;\usepackage{amsmath}&#10;\usepackage{amsfonts}&#10;\usepackage{amssymb}&#10;\begin{document}&#10;\begin{minipage}{12.6 cm}&#10;{\sffamily{&#10;In general, a quantity $Q(t) = Q_0 {\rm{e}}^{kt}$ ($k &gt; 0$) doubles when $t=d$, where&#10;$$&#10;d \, \, = \, \, \frac{\ln(2)}{k} \, ,&#10;$$&#10;\vspace{-2mm}&#10;as\\[-3mm]&#10;$$&#10;2 Q_0 \, \, = \, \, Q_0 {\rm{e}}^{kd} \quad \Rightarrow \quad 2 \, \, = \, \, {\rm{e}}^{kt} \quad \Rightarrow \quad &#10;\ln(2) \, \, = \, \, kd \quad \Rightarrow \quad d \, \, = \, \, \frac{\ln(2)}{k} \, .&#10;$$&#10;}}&#10;\end{minipage}&#10;\end{document}"/>
  <p:tag name="IGUANATEXSIZE" val="20"/>
  <p:tag name="IGUANATEXCURSOR" val="3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3,6933"/>
  <p:tag name="ORIGINALWIDTH" val="4450,694"/>
  <p:tag name="LATEXADDIN" val="\documentclass{article}\pagestyle{empty}&#10;\usepackage{amsmath}&#10;\usepackage{amsfonts}&#10;\usepackage{amssymb}&#10;\begin{document}&#10;\begin{minipage}{12.6 cm}&#10;{\sffamily{&#10;{\bf{Exercise: (Computing an Interest Rate)}}\\[1mm]&#10;Anao has $1500$ GEL to invest and wants it to grow to $2000$ in $5$ years. At what annual&#10;rate $r$ compounded continuously must she invest her money to achieve her goal?}}&#10;\end{minipage}&#10;\end{document}"/>
  <p:tag name="IGUANATEXSIZE" val="20"/>
  <p:tag name="IGUANATEXCURSOR" val="21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6,569"/>
  <p:tag name="ORIGINALWIDTH" val="4459,693"/>
  <p:tag name="LATEXADDIN" val="\documentclass{article}\pagestyle{empty}&#10;\usepackage{amsmath}&#10;\usepackage{amsfonts}&#10;\usepackage{amssymb}&#10;\begin{document}&#10;\begin{minipage}{12.6 cm}&#10;{\sffamily{&#10;{\bf{Solution:}}\\[1mm]&#10;If the interest rate is $r$, the future value of $1500$ in $5$ years is given by $1500 {\rm{e}}^{5 r}$.&#10;For this to equal $2000$, we must have\\[-2mm]&#10;$$&#10;1500 {\rm{e}}^{5 r} \, \, = \, \, 2000 \quad \Longrightarrow \quad {\rm{e}}^{5r} \, \, = \, \, \tfrac{2000}{1500} \, \, = \, \, \tfrac{4}{3} \, .&#10;$$&#10;Taking natural logarithms on both sides of this equation, we get&#10;$$&#10;\ln( {\rm{e}}^{5r} ) \, \, = \, \, \ln( \tfrac{4}{3} ) \quad \Longrightarrow \quad 5r \, \, = \, \, \ln( \tfrac{4}{3} ) \quad \Longrightarrow \quad&#10;r \, \, = \, \, \tfrac{1}{5} \ln( \tfrac{4}{3} ) \, \, \approx \, \, 0.575 \, .&#10;$$&#10;The annual interest rate is approximately $5.75\%$.&#10;}}&#10;\end{minipage}&#10;\end{document}"/>
  <p:tag name="IGUANATEXSIZE" val="20"/>
  <p:tag name="IGUANATEXCURSOR" val="3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6,708"/>
  <p:tag name="ORIGINALWIDTH" val="3397,076"/>
  <p:tag name="LATEXADDIN" val="\documentclass{article}\pagestyle{empty}&#10;\usepackage{amsmath}&#10;\usepackage{amsfonts}&#10;\usepackage{amssymb}&#10;\begin{document}&#10;\begin{minipage}{9.6 cm}&#10;{\sffamily{&#10;The graph of a function of the form $Q(t) = B - A {\rm{e}}^{-kt}$, where $A$, $B$, and $k$ are positive&#10;constants, is sometimes called a {\bf{learning curve}}. The name arose when psychologists discovered that&#10;for $t \geq 0$, functions of this form often realistically model the relationship&#10;between the efficiency with which an individual performs a task and the amount&#10;of training time or experience the 'learner' has had.\\[1mm]&#10;To sketch the graph of $Q(t) = B - A {\rm{e}}^{-kt}$ for $t \geq 0$, note that\\[-2mm]&#10;$$&#10;Q'(t) \, \, = \, \, -A {\rm{e}}^{-kt} (-k) \, \, = \, \, A k {\rm{e}}^{-kt}&#10;$$&#10;and&#10;$$&#10;Q''(t) \, \, = \, \, Ak {\rm{e}}^{-kt} (-k) \, \, = \, \, -A k^2 {\rm{e}}^{-kt} \, .&#10;$$&#10;Since $A$ and $k$ are positive, it follows that $Q'(t) &gt; 0$ and $Q''(t) &lt; 0$ for all $t$, so the&#10;graph of $Q(t)$ is always strictly monotonously increasing and is always concave down.&#10;&#10;}}&#10;\end{minipage}&#10;\end{document}"/>
  <p:tag name="IGUANATEXSIZE" val="20"/>
  <p:tag name="IGUANATEXCURSOR" val="10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1,069"/>
  <p:tag name="ORIGINALWIDTH" val="3396,326"/>
  <p:tag name="LATEXADDIN" val="\documentclass{article}\pagestyle{empty}&#10;\usepackage{amsmath}&#10;\usepackage{amsfonts}&#10;\usepackage{amssymb}&#10;\begin{document}&#10;\begin{minipage}{9.6 cm}&#10;{\sffamily{&#10;Furthermore, the vertical ($Q$-axis) intercept is $Q(0) = B - A$, and $Q = B$ is a horizontal asymptote since&#10;$$&#10;\lim_{t \to \infty} Q(t) \, \, = \, \, \lim_{t \to \infty} \left( B - A {\rm{e}}^{-kt} \right) \, \, = \, \, B - 0 \, \, = \, \, B \, .&#10;$$&#10;A graph with these features is sketched in the figure. The behavior of the learning&#10;curve as reflects the fact that in the long run, an individual approaches&#10;his or her learning capacity, and additional training time will result in only marginal&#10;improvement in performance efficiency.&#10;}}&#10;\end{minipage}&#10;\end{document}"/>
  <p:tag name="IGUANATEXSIZE" val="20"/>
  <p:tag name="IGUANATEXCURSOR" val="5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08,549"/>
  <p:tag name="ORIGINALWIDTH" val="3403,825"/>
  <p:tag name="LATEXADDIN" val="\documentclass{article}\pagestyle{empty}&#10;\usepackage{amsmath}&#10;\usepackage{amsfonts}&#10;\usepackage{amssymb}&#10;\begin{document}&#10;\begin{minipage}{9.6 cm}&#10;{\sffamily{&#10;{\bf{Exercise: (Examining a Learning Model)}}\\[1mm]&#10;The rate at which a postal clerk can sort mail is a function of the clerk's experience.&#10;Suppose the postmaster of a large city estimates that after $t$ months on the job, the&#10;average clerk can sort $Q(t) = 700 - 400 {\rm{e}}^{-0.5t}$ letters per hour:\\[-6mm]&#10;\begin{itemize}&#10;\item[{\bf{a)}}] How many letters can a new employee sort per hour?\\[-6mm]&#10;\item[{\bf{b)}}] How many letters can a clerk with 6 months' experience sort per hour?\\[-6mm]&#10;\item[{\bf{c)}}] Approximately how many letters will the average clerk ultimately be able to sort&#10;per hour?&#10;\end{itemize}&#10;}}&#10;\end{minipage}&#10;\end{document}"/>
  <p:tag name="IGUANATEXSIZE" val="20"/>
  <p:tag name="IGUANATEXCURSOR" val="6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6,986"/>
  <p:tag name="ORIGINALWIDTH" val="3394,826"/>
  <p:tag name="LATEXADDIN" val="\documentclass{article}\pagestyle{empty}&#10;\usepackage{amsmath}&#10;\usepackage{amsfonts}&#10;\usepackage{amssymb}&#10;\begin{document}&#10;\begin{minipage}{9.6 cm}&#10;{\sffamily{&#10;{\bf{Solution:}}\\[1mm]&#10;{\bf{a)}} The number of letters a new employee can sort per hour is\\[-2mm]&#10;$$&#10;Q(0) \, \, = \, \, 700 - 400 {\rm{e}}^{0} \, \, = \, \, 300 \, .&#10;$$&#10;&#10;\vspace{0.4cm}&#10;{\bf{b)}} After $6$ months, the average clerk can sort\\[-6mm]&#10;\begin{eqnarray*}&#10;Q(6) &amp; = &amp; 700 - 400 {\rm{e}}^{-0.5 \cdot 6} \, \, = \, \, 700 - 400 {\rm{e}}^{-3} \\[1mm]&#10;&amp; \approx &amp;&#10;680 \quad \text{letters per hour} \, .&#10;\end{eqnarray*}&#10;&#10;\vspace{0.2cm}&#10;{\bf{c)}} As $t$ increases without bound, $Q(t)$ approaches $700$. Hence, the average clerk will&#10;ultimately be able to sort approximately $700$ letters per hour. The graph of the&#10;function $Q(t)$ is sketched in the figure.&#10;}}&#10;\end{minipage}&#10;\end{document}"/>
  <p:tag name="IGUANATEXSIZE" val="20"/>
  <p:tag name="IGUANATEXCURSOR" val="34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6,089"/>
  <p:tag name="ORIGINALWIDTH" val="4464,192"/>
  <p:tag name="LATEXADDIN" val="\documentclass{article}\pagestyle{empty}&#10;\usepackage{amsmath}&#10;\usepackage{amsfonts}&#10;\usepackage{amssymb}&#10;\begin{document}&#10;\begin{minipage}{12.6 cm}&#10;{\sffamily{&#10;{\bf{Exercise: (Studying the Progress of an Epidemic)}}\\[1mm]&#10;Public health records indicate that $t$ weeks after the outbreak of a certain strain of influenza, approximately&#10;$Q(t) = \frac{20}{1 + 19 {\rm{e}}^{-1.2 t}}$ thousand people had caught the disease.\\[-6mm]&#10;\begin{itemize}&#10;\item[{\bf{a)}}] How many people had the disease when it broke out? How many had it $2$ weeks later?\\[-6mm]&#10;\item[{\bf{b)}}] At what time does the rate of infection begin to decline?\\[-6mm]&#10;\item[{\bf{c)}}] If the trend continues, approximately how many people will eventually contract the disease?&#10;\end{itemize}&#10;&#10;}}&#10;\end{minipage}&#10;\end{document}"/>
  <p:tag name="IGUANATEXSIZE" val="20"/>
  <p:tag name="IGUANATEXCURSOR" val="55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7,214"/>
  <p:tag name="ORIGINALWIDTH" val="3396,326"/>
  <p:tag name="LATEXADDIN" val="\documentclass{article}\pagestyle{empty}&#10;\usepackage{amsmath}&#10;\usepackage{amsfonts}&#10;\usepackage{amssymb}&#10;\begin{document}&#10;\begin{minipage}{9.6 cm}&#10;{\sffamily{&#10;{\bf{Solution:}}\\[1mm]&#10;{\bf{a)}} Since $Q(0) = \frac{20}{1+19} = 1$, it follows that $1000$ people initially had the disease. When $t=2$,\\[-2mm]&#10;$$&#10;Q(2) \, \, = \, \, \frac{20}{1 + 19 {\rm{e}}^{-1.2 \cdot 2}} \, \, \approx \, \, 7.343 \, ,&#10;$$&#10;so about $7343$ had contracted the disease by the second week.&#10;&#10;\vspace{0.2cm}&#10;{\bf{b)}} The rate of infection begins to decline at the inflection point on the graph of $Q(t)$. By comparing the given formula&#10;with the logistic formula $Q(t) = \frac{B}{1 + A {\rm{e}}^{-Bkt}}$, we find that $B = 20$, $A = 19$, and $Bk = 1.2$. Thus, the&#10;inflection point occurs when&#10;$$&#10;t \, \, = \, \, \frac{\ln(A)}{BK} \, \, = \, \, \frac{\ln(19)}{1.2} \, \, \approx \, \, 2.454 \, ,&#10;$$&#10;so the epidemic begins to fade about $2.5$ weeks after it starts.&#10;}}&#10;\end{minipage}&#10;\end{document}"/>
  <p:tag name="IGUANATEXSIZE" val="20"/>
  <p:tag name="IGUANATEXCURSOR" val="8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8,4477"/>
  <p:tag name="ORIGINALWIDTH" val="3393,326"/>
  <p:tag name="LATEXADDIN" val="\documentclass{article}\pagestyle{empty}&#10;\usepackage{amsmath}&#10;\usepackage{amsfonts}&#10;\usepackage{amssymb}&#10;\begin{document}&#10;\begin{minipage}{9.6 cm}&#10;{\sffamily{&#10;{\bf{c)}} Since $Q(t)$ approaches $20$ as $t$ increases without bound, it follows that approximately&#10;$20 000$ people will eventually contract the disease. For reference, the graph&#10;is sketched in the figure.&#10;}}&#10;\end{minipage}&#10;\end{document}"/>
  <p:tag name="IGUANATEXSIZE" val="20"/>
  <p:tag name="IGUANATEXCURSOR" val="3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548</Words>
  <Application>Microsoft Office PowerPoint</Application>
  <PresentationFormat>Bildschirmpräsentation (16:9)</PresentationFormat>
  <Paragraphs>94</Paragraphs>
  <Slides>48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49" baseType="lpstr">
      <vt:lpstr>Larissa-Design</vt:lpstr>
      <vt:lpstr>Calculus I for Management</vt:lpstr>
      <vt:lpstr>Folie 2</vt:lpstr>
      <vt:lpstr>Recap: You already know exponential functions and their properties</vt:lpstr>
      <vt:lpstr>Recap: Exponential functions grow faster than power functions</vt:lpstr>
      <vt:lpstr>Recap: The (natural) exponential function</vt:lpstr>
      <vt:lpstr>Composition of a bijective function with its (uniquely defined) inverse function gives the identity function on the domain </vt:lpstr>
      <vt:lpstr>In all standard cases the inverse function is determined by means of algebraic manipulations</vt:lpstr>
      <vt:lpstr>Example: Finding the inverse of a function</vt:lpstr>
      <vt:lpstr>Geometrically, the graph of the inverse function is obtained by reflecting the graph of the function about the line y = x </vt:lpstr>
      <vt:lpstr>Example: Exponential function and logarithmic function</vt:lpstr>
      <vt:lpstr>Example: Exponential function and the natural logarithm</vt:lpstr>
      <vt:lpstr>The properties of logarithmic functions follow from the mirroring of those of exponential functions</vt:lpstr>
      <vt:lpstr>Folie 13</vt:lpstr>
      <vt:lpstr>Analogous to the trigonometric functions that are dine fined for  the unit circle we define the hyperbolic functions for the unit hyperbola</vt:lpstr>
      <vt:lpstr>These hyperbolic functions are given in terms of the sum/ difference of two exponential functions</vt:lpstr>
      <vt:lpstr>It is easily checked that the hyperbolic sine and hyperbolic cosine satisfy the defining equation of a hyperbola for all elements of their domain</vt:lpstr>
      <vt:lpstr>Example: Properties of the hyperbolic cosine</vt:lpstr>
      <vt:lpstr>Example: Derivatives of the hyperbolic functions</vt:lpstr>
      <vt:lpstr>The hyperbolic cosine describes the behavior of a chain under gravitation; a statically very interesting behavior exploited e.g. by Antoni Gaudi</vt:lpstr>
      <vt:lpstr>Folie 20</vt:lpstr>
      <vt:lpstr>Motivating the formula for continuous compounding of interest (1/ 4)</vt:lpstr>
      <vt:lpstr>Motivating the formula for continuous compounding of interest (2/ 4)</vt:lpstr>
      <vt:lpstr>Motivating the formula for continuous compounding of interest (3/ 4)</vt:lpstr>
      <vt:lpstr>Motivating the formula for continuous compounding of interest (4/ 4)</vt:lpstr>
      <vt:lpstr>Example: Computing future value</vt:lpstr>
      <vt:lpstr>Continuous compounding as the limit case for infinitely many compounding events </vt:lpstr>
      <vt:lpstr>Motivating the formula for present vale (1/ 2)</vt:lpstr>
      <vt:lpstr>Motivating the formula for present vale (2/ 2)</vt:lpstr>
      <vt:lpstr>Example: Finding present value</vt:lpstr>
      <vt:lpstr>Motivating the formula for effective interest rates (1/ 2)</vt:lpstr>
      <vt:lpstr>Motivating the formula for effective interest rates (2/ 2)</vt:lpstr>
      <vt:lpstr>Example: Comparing two investments</vt:lpstr>
      <vt:lpstr>Example: Comparing two investments</vt:lpstr>
      <vt:lpstr>Example: Reaching an investment goal</vt:lpstr>
      <vt:lpstr>Example: Reaching an investment goal</vt:lpstr>
      <vt:lpstr>Example: Continuously Compounded Interest</vt:lpstr>
      <vt:lpstr>Folie 37</vt:lpstr>
      <vt:lpstr>Exercise: Finding doubling time for an investment</vt:lpstr>
      <vt:lpstr>Exercise: Finding doubling time for an investment</vt:lpstr>
      <vt:lpstr>Exercise: Computing an interest rate</vt:lpstr>
      <vt:lpstr>An application of exponential growth/ decay is given by the efficiency with which an individual performs a task and the amount of training time (1/ 2)</vt:lpstr>
      <vt:lpstr>An application of exponential growth/ decay is given by the efficiency with which an individual performs a task and the amount of training time (2/ 2)</vt:lpstr>
      <vt:lpstr>Exercise: Examining a Learning Model</vt:lpstr>
      <vt:lpstr>Exercise: Examining a Learning Model</vt:lpstr>
      <vt:lpstr>Exercise: Studying the progress of an epidemic</vt:lpstr>
      <vt:lpstr>Exercise: Studying the progress of an epidemic</vt:lpstr>
      <vt:lpstr>Exercise: Studying the progress of an epidemic</vt:lpstr>
      <vt:lpstr>Calculus 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235</cp:revision>
  <dcterms:created xsi:type="dcterms:W3CDTF">2020-04-04T18:50:50Z</dcterms:created>
  <dcterms:modified xsi:type="dcterms:W3CDTF">2022-10-04T20:53:28Z</dcterms:modified>
</cp:coreProperties>
</file>