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1" r:id="rId2"/>
    <p:sldId id="404" r:id="rId3"/>
    <p:sldId id="405" r:id="rId4"/>
    <p:sldId id="409" r:id="rId5"/>
    <p:sldId id="406" r:id="rId6"/>
    <p:sldId id="413" r:id="rId7"/>
    <p:sldId id="414" r:id="rId8"/>
    <p:sldId id="408" r:id="rId9"/>
    <p:sldId id="415" r:id="rId10"/>
    <p:sldId id="410" r:id="rId11"/>
    <p:sldId id="417" r:id="rId12"/>
    <p:sldId id="314" r:id="rId13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Exp. &amp; Log. Functions II and Marginal Analysis</a:t>
            </a:r>
            <a:br>
              <a:rPr lang="en-US" dirty="0" smtClean="0"/>
            </a:br>
            <a:r>
              <a:rPr lang="en-US" dirty="0" smtClean="0"/>
              <a:t>Exponential Models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Differentiation of</a:t>
            </a:r>
          </a:p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Exp. &amp; Log. Functions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Marginal Analysis &amp; Approx. using Increments</a:t>
            </a:r>
          </a:p>
        </p:txBody>
      </p:sp>
      <p:sp>
        <p:nvSpPr>
          <p:cNvPr id="12" name="Rechteck 11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Rates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Exp. &amp; Log. Functions II and</a:t>
            </a:r>
          </a:p>
          <a:p>
            <a:pPr algn="ctr"/>
            <a:r>
              <a:rPr lang="en-US" sz="1000" dirty="0" smtClean="0"/>
              <a:t>Marginal Analysis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Exponential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 1"/>
          <p:cNvPicPr>
            <a:picLocks noChangeAspect="1" noChangeArrowheads="1"/>
          </p:cNvPicPr>
          <p:nvPr/>
        </p:nvPicPr>
        <p:blipFill>
          <a:blip r:embed="rId3" cstate="print"/>
          <a:srcRect l="74123" t="77210" r="7393"/>
          <a:stretch>
            <a:fillRect/>
          </a:stretch>
        </p:blipFill>
        <p:spPr bwMode="auto">
          <a:xfrm>
            <a:off x="251520" y="1131590"/>
            <a:ext cx="28803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growth resembles an strictly increasing growth that is bounded by a capacity such that the rate of growth damps with increasing time (3/ 4)</a:t>
            </a:r>
            <a:endParaRPr lang="en-US" dirty="0"/>
          </a:p>
        </p:txBody>
      </p:sp>
      <p:pic>
        <p:nvPicPr>
          <p:cNvPr id="3" name="Picture 3 2"/>
          <p:cNvPicPr>
            <a:picLocks noChangeAspect="1" noChangeArrowheads="1"/>
          </p:cNvPicPr>
          <p:nvPr/>
        </p:nvPicPr>
        <p:blipFill>
          <a:blip r:embed="rId3" cstate="print"/>
          <a:srcRect t="33333" r="75795" b="44445"/>
          <a:stretch>
            <a:fillRect/>
          </a:stretch>
        </p:blipFill>
        <p:spPr bwMode="auto">
          <a:xfrm>
            <a:off x="251519" y="1131590"/>
            <a:ext cx="942993" cy="29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 3"/>
          <p:cNvPicPr>
            <a:picLocks noChangeAspect="1" noChangeArrowheads="1"/>
          </p:cNvPicPr>
          <p:nvPr/>
        </p:nvPicPr>
        <p:blipFill>
          <a:blip r:embed="rId3" cstate="print"/>
          <a:srcRect l="26067"/>
          <a:stretch>
            <a:fillRect/>
          </a:stretch>
        </p:blipFill>
        <p:spPr bwMode="auto">
          <a:xfrm>
            <a:off x="251520" y="1554100"/>
            <a:ext cx="2880320" cy="130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7"/>
            <a:ext cx="5316617" cy="24744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growth resembles an strictly increasing growth that is bounded by a capacity such that the rate of growth damps with increasing time (4/ 4)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31589"/>
            <a:ext cx="2880321" cy="328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7"/>
            <a:ext cx="5331487" cy="369759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optimal holding time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74689" cy="368809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optimal holding time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2880320" cy="297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0" y="1203593"/>
            <a:ext cx="5337572" cy="164680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4" cstate="print"/>
          <a:srcRect l="31821" r="55102" b="81481"/>
          <a:stretch>
            <a:fillRect/>
          </a:stretch>
        </p:blipFill>
        <p:spPr bwMode="auto">
          <a:xfrm>
            <a:off x="251520" y="1131590"/>
            <a:ext cx="19442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growth/ decay is characterizes by an increase/ decrease rate that is always proportional to the current value</a:t>
            </a:r>
            <a:endParaRPr lang="en-US" dirty="0"/>
          </a:p>
        </p:txBody>
      </p:sp>
      <p:pic>
        <p:nvPicPr>
          <p:cNvPr id="3" name="Picture 2 2"/>
          <p:cNvPicPr>
            <a:picLocks noChangeAspect="1" noChangeArrowheads="1"/>
          </p:cNvPicPr>
          <p:nvPr/>
        </p:nvPicPr>
        <p:blipFill>
          <a:blip r:embed="rId4" cstate="print"/>
          <a:srcRect r="55102"/>
          <a:stretch>
            <a:fillRect/>
          </a:stretch>
        </p:blipFill>
        <p:spPr bwMode="auto">
          <a:xfrm>
            <a:off x="251519" y="1131590"/>
            <a:ext cx="182880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3"/>
          <p:cNvPicPr>
            <a:picLocks noChangeAspect="1" noChangeArrowheads="1"/>
          </p:cNvPicPr>
          <p:nvPr/>
        </p:nvPicPr>
        <p:blipFill>
          <a:blip r:embed="rId4" cstate="print"/>
          <a:srcRect l="53061"/>
          <a:stretch>
            <a:fillRect/>
          </a:stretch>
        </p:blipFill>
        <p:spPr bwMode="auto">
          <a:xfrm>
            <a:off x="271113" y="3075806"/>
            <a:ext cx="191193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8640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0" y="1203593"/>
            <a:ext cx="5335333" cy="734162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3419872" y="2067694"/>
            <a:ext cx="5472608" cy="295232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0" y="2139694"/>
            <a:ext cx="5347568" cy="281129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exponential sales rates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79575" cy="338199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exponential sales rates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7080532" cy="369438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exponential sales rates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71223" cy="360047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growth resembles an strictly increasing growth that is bounded by a capacity such that the rate of growth damps with increasing time (1/ 4)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31589"/>
            <a:ext cx="2880321" cy="328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80" y="1203596"/>
            <a:ext cx="5315797" cy="374890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growth resembles an strictly increasing growth that is bounded by a capacity such that the rate of growth damps with increasing time (2/ 4)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31589"/>
            <a:ext cx="2880321" cy="328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8" y="1203596"/>
            <a:ext cx="5317162" cy="371493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25,234"/>
  <p:tag name="ORIGINALWIDTH" val="4458,943"/>
  <p:tag name="LATEXADDIN" val="\documentclass{article}\pagestyle{empty}&#10;\usepackage{amsmath}&#10;\usepackage{amsfonts}&#10;\usepackage{amssymb}&#10;\begin{document}&#10;\begin{minipage}{12.6 cm}&#10;{\sffamily{&#10;{\bf{Example: (Finding Optimal Holding Time)}}\\[1mm]&#10;Sandro owns a parcel of land whose market value $t$ years from now is estimated to be $V(t) = 20 000 {\rm{e}}^{\sqrt{t}}$ GEL. If the prevailing&#10;interest rate remains constant at $7\%$ compounded continuously, when should Sandro sell if his goal&#10;is to maximize the present value of the investment?&#10;&#10;\vspace{0.2cm}&#10;{\bf{Solution:}}\\[1mm]&#10;In $t$ years, the market price of the land will be $V(t) = 20 000 {\rm{e}}^{\sqrt{t}}$. Using the present&#10;value formula, we find that the present value of this investment is\\[-2mm]&#10;$$&#10;P(t) \, \, = \, \, V(t) {\rm{e}}^{-0.07 t} \, \, = \, \, 20 000 {\rm{e}}^{\sqrt{t}-0.07t} \, .&#10;$$&#10;The goal is to maximize $P(t)$ for $t \geq 0$. The derivative of $P$ is&#10;$$&#10;P'(t) \, \, = \, \, 20 000 {\rm{e}}^{\sqrt{t}-0.07t} \cdot \left( \tfrac{1}{2 \sqrt{t}} - 0.07 \right) \, .&#10;$$&#10;}}&#10;\end{minipage}&#10;\end{document}"/>
  <p:tag name="IGUANATEXSIZE" val="20"/>
  <p:tag name="IGUANATEXCURSOR" val="3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6,123"/>
  <p:tag name="ORIGINALWIDTH" val="3394,826"/>
  <p:tag name="LATEXADDIN" val="\documentclass{article}\pagestyle{empty}&#10;\usepackage{amsmath}&#10;\usepackage{amsfonts}&#10;\usepackage{amssymb}&#10;\begin{document}&#10;\begin{minipage}{9.6 cm}&#10;{\sffamily{&#10;Thus, $P'(t)$ is undefined when $t=0$ and $P'(t) = 0$ when&#10;$$&#10;\tfrac{1}{2 \sqrt{t}} - 0.07 \, \, = \, \, 0 \qquad \text{ot} \qquad t \, \, = \, \, \left( \tfrac{1}{2 \cdot 0.07} \right)^2 \, \, \approx \, \, 51.02 \, .&#10;$$&#10;Since $P'(t)$ is positive if $0 &lt; t &lt;51.02$ and negative if $t &gt; 51.02$, it follows that&#10;the present value $P(t)$ is maximized when $t = 51.02$. Therefore,&#10;Sandro should sell his land about $51$ years from now.&#10;}}&#10;\end{minipage}&#10;\end{document}"/>
  <p:tag name="IGUANATEXSIZE" val="20"/>
  <p:tag name="IGUANATEXCURSOR" val="3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2,9434"/>
  <p:tag name="ORIGINALWIDTH" val="3392,576"/>
  <p:tag name="LATEXADDIN" val="\documentclass{article}\pagestyle{empty}&#10;\usepackage{amsmath}&#10;\usepackage{amsfonts}&#10;\usepackage{amssymb}&#10;\begin{document}&#10;\begin{minipage}{9.6 cm}&#10;{\sffamily{&#10;{\bf{Exponential Growth and Decay:}}\\[1mm]&#10;A quantity $Q(t)$ {\bf{grows exponentially}} if $Q(t) = Q_0 {\rm{e}}^{kt}$ for $k &gt; 0$ and&#10;{\bf{decays exponentially}} if $Q(t) = Q_0 {\rm{e}}^{-kt}$ for $k &gt; 0$.&#10;}}&#10;\end{minipage}&#10;\end{document}"/>
  <p:tag name="IGUANATEXSIZE" val="20"/>
  <p:tag name="IGUANATEXCURSOR" val="29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7,034"/>
  <p:tag name="ORIGINALWIDTH" val="3397,076"/>
  <p:tag name="LATEXADDIN" val="\documentclass{article}\pagestyle{empty}&#10;\usepackage{amsmath}&#10;\usepackage{amsfonts}&#10;\usepackage{amssymb}&#10;\begin{document}&#10;\begin{minipage}{9.6 cm}&#10;{\sffamily{&#10;It is customary to display graphs of exponential growth and decay only for $t \geq 0$ since the variable $t$ typically represents&#10;time in the corresponding exponential model.\\[1mm]&#10;Note that the graph of $Q(t) = Q_0 {\rm{e}}^{kt}$ begins at $Q_0$ on the vertical axis since&#10;$$&#10;Q(0) \, \, = \, \, Q_0 {\rm{e}}^{k \cdot 0} \, \, = \, \, Q_0 \, .&#10;$$&#10;Note also that the graph of $Q(t)= Q_0 {\rm{e}}^{kt}$ rises sharply since\\[-2mm]&#10;$$&#10;Q'(t) \, \, = \, \, k Q_0 {\rm{e}}^{kt} \, \, = \, \, k Q(t) \, ,&#10;$$&#10;i.e., $Q(t)$ always increases at a rate proportional to its current value, so&#10;the larger the value of $Q(t)$, the larger the slope.&#10;}}&#10;\end{minipage}&#10;\end{document}"/>
  <p:tag name="IGUANATEXSIZE" val="20"/>
  <p:tag name="IGUANATEXCURSOR" val="64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47,507"/>
  <p:tag name="ORIGINALWIDTH" val="4459,693"/>
  <p:tag name="LATEXADDIN" val="\documentclass{article}\pagestyle{empty}&#10;\usepackage{amsmath}&#10;\usepackage{amsfonts}&#10;\usepackage{amssymb}&#10;\begin{document}&#10;\begin{minipage}{12.6 cm}&#10;{\sffamily{&#10;{\bf{Example: (Finding Exponential Sales Rates)}}\\[1mm]&#10;Lester is a marketing manager. He determines that sales of a particular commodity produced by his firm will&#10;decline exponentially once an advertising campaign for the commodity is terminated. Lester finds that the&#10;sales level is $21 000$ units at the time the advertising ends and $19 000$ units $5$ weeks later.&#10;\begin{itemize}&#10;\item[{\bf{a)}}] Find $S_0$ and $k$ so that $S(t) = S_0 {\rm{e}}^{-kt}$ gives the sales level $t$ weeks after the advertising&#10;campaign ends. What sales level should Lester expect $8$ weeks after the advertising ends?&#10;\item[{\bf{b)}}] At what rate should Lester expect sales to be changing $t$ weeks after the advertising&#10;ends? What is the percentage rate of change?&#10;\end{itemize}&#10;For simplicity, we express sales $S$ in terms of thousands of units.&#10;}}&#10;\end{minipage}&#10;\end{document}"/>
  <p:tag name="IGUANATEXSIZE" val="20"/>
  <p:tag name="IGUANATEXCURSOR" val="94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24,485"/>
  <p:tag name="ORIGINALWIDTH" val="4458,193"/>
  <p:tag name="LATEXADDIN" val="\documentclass{article}\pagestyle{empty}&#10;\usepackage{amsmath}&#10;\usepackage{amsfonts}&#10;\usepackage{amssymb}&#10;\begin{document}&#10;\begin{minipage}{12.6 cm}&#10;{\sffamily{&#10;{\bf{Solution:}}\\[1mm]&#10;{\bf{a)}} We know that $S = 21$ when $t=0$ and $S=19$ when $t=5$. Substituting $t=0$&#10;into the formula $S(t) = S_0 {\rm{e}}^{-kt}$, we get\\[-2mm]&#10;$$&#10;S(0) \, \, = \, \, 21 \, \, = \, \, S_0 {\rm{e}}^{-k \cdot 0} \, \, = \, \, S_0 \cdot 1 \, \, = \, \, S_0 \, ,&#10;$$&#10;so $S_0 = 21$ and $S(t) = 21 {\rm{e}}^{-kt}$ for all $t$. Substituting $S = 19$ and $t = 5$, we find&#10;that $19 = 21 {\rm{e}}^{-k \cdot 5}$ or&#10;$$&#10;{\rm{e}}^{-5k} \, \, = \, \, \tfrac{19}{21} \, .&#10;$$&#10;Taking the natural logarithm on each side of this equation, we find that&#10;$$&#10;\ln\left( {\rm{e}}^{-5k} \right) \, \, = \, \, \ln\left( \tfrac{19}{21} \right) \quad \Longrightarrow \quad&#10;k \, \, = \, \, -\tfrac{1}{5} \ln\left( \tfrac{19}{21} \right) \, \, \approx \, \, 0.02 \, .&#10;$$&#10;Thus, for all $t &gt; 0$, we have&#10;$$&#10;S(t) \, \, = \, \, 21 {\rm{e}}^{-0.02 t} \, .&#10;$$&#10;}}&#10;\end{minipage}&#10;\end{document}"/>
  <p:tag name="IGUANATEXSIZE" val="20"/>
  <p:tag name="IGUANATEXCURSOR" val="43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69,741"/>
  <p:tag name="ORIGINALWIDTH" val="4451,444"/>
  <p:tag name="LATEXADDIN" val="\documentclass{article}\pagestyle{empty}&#10;\usepackage{amsmath}&#10;\usepackage{amsfonts}&#10;\usepackage{amssymb}&#10;\begin{document}&#10;\begin{minipage}{12.6 cm}&#10;{\sffamily{&#10;For $t = 8$,&#10;$$&#10;S(8) \, \, = \, \, 21 {\rm{e}}^{-0.02 \cdot 8} \, \, \approx \, \, 17.9&#10;$$&#10;so the model predicts sales of about $17 900$ units $8$ weeks after the advertising&#10;campaign ends.&#10;&#10;\vspace{0.7cm}&#10;{\bf{b)}} The rate of change of sales is given by the derivative\\[-2mm]&#10;$$&#10;S'(t) \, \, = \, \, 21 \left( {\rm{e}}^{-0.02 t} \cdot (-0.02) \right) \, \, = \, \, -0.42 {\rm{e}}^{-0.02 t}&#10;$$&#10;and the percentage rate of change $PR$ is\\[-2mm]&#10;$$&#10;PR \, \, = \, \, \frac{100 S'(t)}{S(t)} \, \, = \, \, \frac{100 \left(-0.02 \cdot 21 \cdot {\rm{e}}^{-0.02 t} \right)}{21 {\rm{e}}^{-0.02 t}} \, .&#10;$$&#10;That is, sales are declining at the rate of $2\%$ per week.&#10;}}&#10;\end{minipage}&#10;\end{document}"/>
  <p:tag name="IGUANATEXSIZE" val="20"/>
  <p:tag name="IGUANATEXCURSOR" val="3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27,709"/>
  <p:tag name="ORIGINALWIDTH" val="3397,825"/>
  <p:tag name="LATEXADDIN" val="\documentclass{article}\pagestyle{empty}&#10;\usepackage{amsmath}&#10;\usepackage{amsfonts}&#10;\usepackage{amssymb}&#10;\begin{document}&#10;\begin{minipage}{9.6 cm}&#10;{\sffamily{&#10;The graph of a function of the form&#10;$$&#10;Q(t) \, \, = \, \, \frac{B}{1 + A {\rm{e}}^{-Bkt}} \, ,&#10;$$&#10;where $A$, $B$, and $k$ are positive constants, is called a {\bf{logistic curve}}.&#10;A typical logistic curve is shown in the figure.\\[1mm]&#10;Notice that it rises steeply like an exponential curve at first, and then turns over and&#10;flattens out, approaching a horizontal asymptote. The asymptotic line represents a 'saturation level'&#10;for the quantity represented&#10;by the logistic curve and is called the {\bf{carrying capacity}} of the quantity.\\[1mm]&#10;E.g., in population models, the carrying capacity represents the maximum number of individuals&#10;the environment can support, while in a logistic model for the spread of an&#10;epidemic, the carrying capacity is the total number of individuals susceptible.}}&#10;\end{minipage}&#10;\end{document}"/>
  <p:tag name="IGUANATEXSIZE" val="20"/>
  <p:tag name="IGUANATEXCURSOR" val="95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04,462"/>
  <p:tag name="ORIGINALWIDTH" val="3396,326"/>
  <p:tag name="LATEXADDIN" val="\documentclass{article}\pagestyle{empty}&#10;\usepackage{amsmath}&#10;\usepackage{amsfonts}&#10;\usepackage{amssymb}&#10;\begin{document}&#10;\begin{minipage}{9.6 cm}&#10;{\sffamily{&#10;To sketch the graph of\\[-2mm]&#10;$$&#10;Q(t) \, \, = \, \, \frac{B}{1 + A {\rm{e}}^{-Bkt}} \, ,&#10;$$&#10;for $t \geq 0$, note that\\[-2mm]&#10;$$&#10;Q'(t) \, \, = \, \, \frac{AB^2 k {\rm{e}}^{-Bkt}}{(1 + A {\rm{e}}^{-Bkt})^2} &#10;$$&#10;and&#10;$$&#10;Q''(t) \, \, = \, \, \frac{AB^3 k^2 {\rm{e}}^{-Bkt}(-1 + A {\rm{e}}^{-Bkt})}{(1 + A {\rm{e}}^{-Bkt})^3} \, .&#10;$$&#10;$Q'(t) &gt; 0$ for all $t$, which means the graph of $Q(t)$ is always strictly monotonously increasing. The equation $Q''(t) = 0$ has exactly one solution,&#10;when&#10;$$&#10;-1 + A {\rm{e}}^{-Bkt} \, \, = \, \, 0 \quad \Rightarrow \quad t \, \, = \, \, \tfrac{\ln(A)}{Bk} \, .&#10;$$&#10;}}&#10;\end{minipage}&#10;\end{document}"/>
  <p:tag name="IGUANATEXSIZE" val="20"/>
  <p:tag name="IGUANATEXCURSOR" val="70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4,308"/>
  <p:tag name="ORIGINALWIDTH" val="3394,826"/>
  <p:tag name="LATEXADDIN" val="\documentclass{article}\pagestyle{empty}&#10;\usepackage{amsmath}&#10;\usepackage{amsfonts}&#10;\usepackage{amssymb}&#10;\begin{document}&#10;\begin{minipage}{9.6 cm}&#10;{\sffamily{&#10;As shown in the concavity diagram, there is an inflection point at since the concavity&#10;changes there (from up to down).\\[1mm]&#10;The vertical intercept of the logistic curve is\\[-2mm]&#10;$$&#10;Q(0) \, \, = \, \, \frac{B}{1 + A {\rm{e}}^0} \, \, = \, \, \frac{B}{1+A} \, .&#10;$$&#10;Since $Q(t)$ is defined for all $t \geq 0$, the logistic curve has no vertical asymptotes, but&#10;$y = B$ is a horizontal asymptote since&#10;$$&#10;\lim_{t \to \infty} Q(t) \, \, = \, \, \lim_{t \to \infty} \frac{B}{1 + A {\rm{e}}^{-Bkt}} \, \, = \, \, \frac{B}{1 + A \cdot 0}&#10;\, \, = \, \, B \, .&#10;$$&#10;}}&#10;\end{minipage}&#10;\end{document}"/>
  <p:tag name="IGUANATEXSIZE" val="20"/>
  <p:tag name="IGUANATEXCURSOR" val="71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2,464"/>
  <p:tag name="ORIGINALWIDTH" val="3404,575"/>
  <p:tag name="LATEXADDIN" val="\documentclass{article}\pagestyle{empty}&#10;\usepackage{amsmath}&#10;\usepackage{amsfonts}&#10;\usepackage{amssymb}&#10;\begin{document}&#10;\begin{minipage}{9.6 cm}&#10;{\sffamily{&#10;To summarize, the logistic curve begins at $Q(0) = \tfrac{B}{1+A}$ increases sharply (concave upward) until it reaches the inflection point at&#10;$t = \tfrac{\ln(A)}{Bk}$, and then flattens out as it continues to increase (concave downward) toward the horizontal asymptote $y = B$. Thus, $B$&#10;is the carrying capacity of the quantity $Q(t)$ represented by the logistic curve, and the inflection point at $t = \frac{\ln(A)}{BK}$&#10;can be interpreted as a point of diminishing growth.\\[5mm]&#10;Logistic curves often provide accurate models of population growth when environmental&#10;factors such as restricted living space, inadequate food supply, or urban&#10;pollution impose an upper bound on the possible size of the population. Logistic&#10;curves are also often used to describe the dissemination of privileged information or&#10;rumors in a community, where the restriction is the number of individuals susceptible&#10;to receiving such information.&#10;}} &#10;\end{minipage}&#10;\end{document}"/>
  <p:tag name="IGUANATEXSIZE" val="20"/>
  <p:tag name="IGUANATEXCURSOR" val="63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196</Words>
  <Application>Microsoft Office PowerPoint</Application>
  <PresentationFormat>Bildschirmpräsentation (16:9)</PresentationFormat>
  <Paragraphs>22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Calculus I for MGMT – Exp. &amp; Log. Functions II and Marginal Analysis Exponential Models</vt:lpstr>
      <vt:lpstr>Example: Finding optimal holding time</vt:lpstr>
      <vt:lpstr>Example: Finding optimal holding time</vt:lpstr>
      <vt:lpstr>Exponential growth/ decay is characterizes by an increase/ decrease rate that is always proportional to the current value</vt:lpstr>
      <vt:lpstr>Example: Finding exponential sales rates</vt:lpstr>
      <vt:lpstr>Example: Finding exponential sales rates</vt:lpstr>
      <vt:lpstr>Example: Finding exponential sales rates</vt:lpstr>
      <vt:lpstr>Logistic growth resembles an strictly increasing growth that is bounded by a capacity such that the rate of growth damps with increasing time (1/ 4)</vt:lpstr>
      <vt:lpstr>Logistic growth resembles an strictly increasing growth that is bounded by a capacity such that the rate of growth damps with increasing time (2/ 4)</vt:lpstr>
      <vt:lpstr>Logistic growth resembles an strictly increasing growth that is bounded by a capacity such that the rate of growth damps with increasing time (3/ 4)</vt:lpstr>
      <vt:lpstr>Logistic growth resembles an strictly increasing growth that is bounded by a capacity such that the rate of growth damps with increasing time (4/ 4)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233</cp:revision>
  <dcterms:created xsi:type="dcterms:W3CDTF">2020-04-04T18:50:50Z</dcterms:created>
  <dcterms:modified xsi:type="dcterms:W3CDTF">2022-10-04T20:55:45Z</dcterms:modified>
</cp:coreProperties>
</file>