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1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314" r:id="rId24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Curves &amp; Derivatives</a:t>
            </a:r>
            <a:br>
              <a:rPr lang="en-US" dirty="0" smtClean="0"/>
            </a:br>
            <a:r>
              <a:rPr lang="en-US" dirty="0" smtClean="0"/>
              <a:t>Increasing/ Decreasing Functions &amp; Relative </a:t>
            </a:r>
            <a:r>
              <a:rPr lang="en-US" dirty="0" err="1" smtClean="0"/>
              <a:t>Extrema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Increasing/ Decreasing Functions &amp; Relative </a:t>
            </a:r>
            <a:r>
              <a:rPr lang="en-US" sz="1000" dirty="0" err="1" smtClean="0"/>
              <a:t>Extrema</a:t>
            </a:r>
            <a:endParaRPr lang="en-US" sz="1000" dirty="0" smtClean="0"/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Concavity and Points of Inflection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Horizontal, Vertical &amp; Slant Asymptotes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Connecting the Properties of Curves with Derivatives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(ii) relative or local </a:t>
            </a:r>
            <a:r>
              <a:rPr lang="en-US" dirty="0" err="1" smtClean="0"/>
              <a:t>extrema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aute 6"/>
          <p:cNvSpPr/>
          <p:nvPr/>
        </p:nvSpPr>
        <p:spPr>
          <a:xfrm>
            <a:off x="12700" y="12700"/>
            <a:ext cx="12700" cy="127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593" y="1131590"/>
            <a:ext cx="2582208" cy="200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Gleichschenkliges Dreieck 9"/>
          <p:cNvSpPr/>
          <p:nvPr/>
        </p:nvSpPr>
        <p:spPr>
          <a:xfrm>
            <a:off x="971600" y="3161668"/>
            <a:ext cx="144016" cy="144016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leichschenkliges Dreieck 10"/>
          <p:cNvSpPr/>
          <p:nvPr/>
        </p:nvSpPr>
        <p:spPr>
          <a:xfrm>
            <a:off x="1294267" y="3161668"/>
            <a:ext cx="144016" cy="144016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leichschenkliges Dreieck 11"/>
          <p:cNvSpPr/>
          <p:nvPr/>
        </p:nvSpPr>
        <p:spPr>
          <a:xfrm>
            <a:off x="2346679" y="3161668"/>
            <a:ext cx="144016" cy="144016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leichschenkliges Dreieck 12"/>
          <p:cNvSpPr/>
          <p:nvPr/>
        </p:nvSpPr>
        <p:spPr>
          <a:xfrm>
            <a:off x="1777542" y="3161668"/>
            <a:ext cx="144016" cy="14401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leichschenkliges Dreieck 13"/>
          <p:cNvSpPr/>
          <p:nvPr/>
        </p:nvSpPr>
        <p:spPr>
          <a:xfrm>
            <a:off x="504917" y="3161668"/>
            <a:ext cx="144016" cy="14401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3419872" y="1131590"/>
            <a:ext cx="5472608" cy="23042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4" y="1203571"/>
            <a:ext cx="5308323" cy="2125599"/>
          </a:xfrm>
          <a:prstGeom prst="rect">
            <a:avLst/>
          </a:prstGeom>
          <a:noFill/>
          <a:ln/>
          <a:effectLst/>
        </p:spPr>
      </p:pic>
      <p:sp>
        <p:nvSpPr>
          <p:cNvPr id="25" name="Gleichschenkliges Dreieck 24"/>
          <p:cNvSpPr/>
          <p:nvPr/>
        </p:nvSpPr>
        <p:spPr>
          <a:xfrm>
            <a:off x="251520" y="4515966"/>
            <a:ext cx="144016" cy="144016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leichschenkliges Dreieck 25"/>
          <p:cNvSpPr/>
          <p:nvPr/>
        </p:nvSpPr>
        <p:spPr>
          <a:xfrm>
            <a:off x="251520" y="4803998"/>
            <a:ext cx="144016" cy="14401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feld 26"/>
          <p:cNvSpPr txBox="1"/>
          <p:nvPr/>
        </p:nvSpPr>
        <p:spPr>
          <a:xfrm>
            <a:off x="467544" y="4443958"/>
            <a:ext cx="1334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relative </a:t>
            </a:r>
            <a:r>
              <a:rPr lang="en-US" sz="1200" dirty="0" err="1" smtClean="0"/>
              <a:t>extremum</a:t>
            </a:r>
            <a:endParaRPr lang="en-US" sz="1200" dirty="0"/>
          </a:p>
        </p:txBody>
      </p:sp>
      <p:sp>
        <p:nvSpPr>
          <p:cNvPr id="28" name="Textfeld 27"/>
          <p:cNvSpPr txBox="1"/>
          <p:nvPr/>
        </p:nvSpPr>
        <p:spPr>
          <a:xfrm>
            <a:off x="467544" y="4731990"/>
            <a:ext cx="1406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absolute </a:t>
            </a:r>
            <a:r>
              <a:rPr lang="en-US" sz="1200" dirty="0" err="1" smtClean="0"/>
              <a:t>extremum</a:t>
            </a:r>
            <a:endParaRPr lang="en-US" sz="1200" dirty="0"/>
          </a:p>
        </p:txBody>
      </p:sp>
      <p:sp>
        <p:nvSpPr>
          <p:cNvPr id="19" name="Rechteck 18"/>
          <p:cNvSpPr/>
          <p:nvPr/>
        </p:nvSpPr>
        <p:spPr>
          <a:xfrm>
            <a:off x="3419872" y="3507854"/>
            <a:ext cx="5472608" cy="151216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fik 3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4" y="3579834"/>
            <a:ext cx="5317658" cy="139540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Relative and absolute </a:t>
            </a:r>
            <a:r>
              <a:rPr lang="en-US" dirty="0" err="1" smtClean="0"/>
              <a:t>extrema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066510"/>
            <a:ext cx="2262637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4" y="1203574"/>
            <a:ext cx="5309526" cy="36825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79854" r="2646" b="85393"/>
          <a:stretch>
            <a:fillRect/>
          </a:stretch>
        </p:blipFill>
        <p:spPr bwMode="auto">
          <a:xfrm>
            <a:off x="251520" y="1131590"/>
            <a:ext cx="86409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</a:t>
            </a:r>
            <a:r>
              <a:rPr lang="en-US" dirty="0" err="1" smtClean="0"/>
              <a:t>extrema</a:t>
            </a:r>
            <a:r>
              <a:rPr lang="en-US" dirty="0" smtClean="0"/>
              <a:t> can only occur at critical points (1/ 2)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31590"/>
            <a:ext cx="5760640" cy="19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3219822"/>
            <a:ext cx="7200800" cy="18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3291820"/>
            <a:ext cx="7038744" cy="1664664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323528" y="1203598"/>
            <a:ext cx="432048" cy="1800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the differentiable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situation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236296" y="1203598"/>
            <a:ext cx="16088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 smtClean="0"/>
              <a:t>c</a:t>
            </a:r>
            <a:r>
              <a:rPr lang="en-US" sz="1200" dirty="0" smtClean="0"/>
              <a:t> is a </a:t>
            </a:r>
            <a:r>
              <a:rPr lang="en-US" sz="1200" b="1" dirty="0" smtClean="0"/>
              <a:t>critical number </a:t>
            </a:r>
            <a:r>
              <a:rPr lang="en-US" sz="1200" dirty="0" smtClean="0"/>
              <a:t>if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i="1" dirty="0" smtClean="0"/>
              <a:t>f’</a:t>
            </a:r>
            <a:r>
              <a:rPr lang="en-US" sz="1200" dirty="0" smtClean="0"/>
              <a:t>(</a:t>
            </a:r>
            <a:r>
              <a:rPr lang="en-US" sz="1200" i="1" dirty="0" smtClean="0"/>
              <a:t>c</a:t>
            </a:r>
            <a:r>
              <a:rPr lang="en-US" sz="1200" dirty="0" smtClean="0"/>
              <a:t>) = 0 or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i="1" dirty="0" smtClean="0"/>
              <a:t>f’</a:t>
            </a:r>
            <a:r>
              <a:rPr lang="en-US" sz="1200" dirty="0" smtClean="0"/>
              <a:t>(</a:t>
            </a:r>
            <a:r>
              <a:rPr lang="en-US" sz="1200" i="1" dirty="0" smtClean="0"/>
              <a:t>c</a:t>
            </a:r>
            <a:r>
              <a:rPr lang="en-US" sz="1200" dirty="0" smtClean="0"/>
              <a:t>) does not exist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79854" r="2646" b="85393"/>
          <a:stretch>
            <a:fillRect/>
          </a:stretch>
        </p:blipFill>
        <p:spPr bwMode="auto">
          <a:xfrm>
            <a:off x="251520" y="1131590"/>
            <a:ext cx="86409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23528" y="1203598"/>
            <a:ext cx="432048" cy="1800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the non-differentiable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situation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</a:t>
            </a:r>
            <a:r>
              <a:rPr lang="en-US" dirty="0" err="1" smtClean="0"/>
              <a:t>extrema</a:t>
            </a:r>
            <a:r>
              <a:rPr lang="en-US" dirty="0" smtClean="0"/>
              <a:t> can only occur at critical points (2/ 2)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31591"/>
            <a:ext cx="5760639" cy="195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1691680" y="3219822"/>
            <a:ext cx="7200800" cy="18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291820"/>
            <a:ext cx="7038744" cy="1664664"/>
          </a:xfrm>
          <a:prstGeom prst="rect">
            <a:avLst/>
          </a:prstGeom>
          <a:noFill/>
          <a:ln/>
          <a:effectLst/>
        </p:spPr>
      </p:pic>
      <p:sp>
        <p:nvSpPr>
          <p:cNvPr id="8" name="Textfeld 7"/>
          <p:cNvSpPr txBox="1"/>
          <p:nvPr/>
        </p:nvSpPr>
        <p:spPr>
          <a:xfrm>
            <a:off x="7236296" y="1203598"/>
            <a:ext cx="16088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 smtClean="0"/>
              <a:t>c</a:t>
            </a:r>
            <a:r>
              <a:rPr lang="en-US" sz="1200" dirty="0" smtClean="0"/>
              <a:t> is a </a:t>
            </a:r>
            <a:r>
              <a:rPr lang="en-US" sz="1200" b="1" dirty="0" smtClean="0"/>
              <a:t>critical number </a:t>
            </a:r>
            <a:r>
              <a:rPr lang="en-US" sz="1200" dirty="0" smtClean="0"/>
              <a:t>if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i="1" dirty="0" smtClean="0"/>
              <a:t>f’</a:t>
            </a:r>
            <a:r>
              <a:rPr lang="en-US" sz="1200" dirty="0" smtClean="0"/>
              <a:t>(</a:t>
            </a:r>
            <a:r>
              <a:rPr lang="en-US" sz="1200" i="1" dirty="0" smtClean="0"/>
              <a:t>c</a:t>
            </a:r>
            <a:r>
              <a:rPr lang="en-US" sz="1200" dirty="0" smtClean="0"/>
              <a:t>) = 0 or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i="1" dirty="0" smtClean="0"/>
              <a:t>f’</a:t>
            </a:r>
            <a:r>
              <a:rPr lang="en-US" sz="1200" dirty="0" smtClean="0"/>
              <a:t>(</a:t>
            </a:r>
            <a:r>
              <a:rPr lang="en-US" sz="1200" i="1" dirty="0" smtClean="0"/>
              <a:t>c</a:t>
            </a:r>
            <a:r>
              <a:rPr lang="en-US" sz="1200" dirty="0" smtClean="0"/>
              <a:t>) does not exist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 1"/>
          <p:cNvPicPr>
            <a:picLocks noChangeAspect="1" noChangeArrowheads="1"/>
          </p:cNvPicPr>
          <p:nvPr/>
        </p:nvPicPr>
        <p:blipFill>
          <a:blip r:embed="rId3" cstate="print"/>
          <a:srcRect r="80000" b="82045"/>
          <a:stretch>
            <a:fillRect/>
          </a:stretch>
        </p:blipFill>
        <p:spPr bwMode="auto">
          <a:xfrm>
            <a:off x="251520" y="1131590"/>
            <a:ext cx="216024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type of sign change of the 1</a:t>
            </a:r>
            <a:r>
              <a:rPr lang="en-US" baseline="30000" dirty="0" smtClean="0"/>
              <a:t>st</a:t>
            </a:r>
            <a:r>
              <a:rPr lang="en-US" dirty="0" smtClean="0"/>
              <a:t> derivative at a critical number determines the type of the relative </a:t>
            </a:r>
            <a:r>
              <a:rPr lang="en-US" dirty="0" err="1" smtClean="0"/>
              <a:t>extremum</a:t>
            </a:r>
            <a:r>
              <a:rPr lang="en-US" dirty="0" smtClean="0"/>
              <a:t> at the critical number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5" y="1203575"/>
            <a:ext cx="5316731" cy="3457027"/>
          </a:xfrm>
          <a:prstGeom prst="rect">
            <a:avLst/>
          </a:prstGeom>
          <a:noFill/>
          <a:ln/>
          <a:effectLst/>
        </p:spPr>
      </p:pic>
      <p:grpSp>
        <p:nvGrpSpPr>
          <p:cNvPr id="3" name="Gruppieren 14"/>
          <p:cNvGrpSpPr/>
          <p:nvPr/>
        </p:nvGrpSpPr>
        <p:grpSpPr>
          <a:xfrm>
            <a:off x="251520" y="1203598"/>
            <a:ext cx="2160240" cy="1080120"/>
            <a:chOff x="251520" y="1203598"/>
            <a:chExt cx="2160240" cy="1080120"/>
          </a:xfrm>
        </p:grpSpPr>
        <p:pic>
          <p:nvPicPr>
            <p:cNvPr id="9218" name="Picture 2 2"/>
            <p:cNvPicPr>
              <a:picLocks noChangeAspect="1" noChangeArrowheads="1"/>
            </p:cNvPicPr>
            <p:nvPr/>
          </p:nvPicPr>
          <p:blipFill>
            <a:blip r:embed="rId3" cstate="print"/>
            <a:srcRect b="66207"/>
            <a:stretch>
              <a:fillRect/>
            </a:stretch>
          </p:blipFill>
          <p:spPr bwMode="auto">
            <a:xfrm>
              <a:off x="251520" y="1606102"/>
              <a:ext cx="2160240" cy="677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hteck 9"/>
            <p:cNvSpPr/>
            <p:nvPr/>
          </p:nvSpPr>
          <p:spPr>
            <a:xfrm rot="5400000">
              <a:off x="1007604" y="519522"/>
              <a:ext cx="252028" cy="16201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relative maximum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uppieren 13"/>
          <p:cNvGrpSpPr/>
          <p:nvPr/>
        </p:nvGrpSpPr>
        <p:grpSpPr>
          <a:xfrm>
            <a:off x="251520" y="2536608"/>
            <a:ext cx="2160240" cy="1030475"/>
            <a:chOff x="251520" y="2405371"/>
            <a:chExt cx="2160240" cy="1030475"/>
          </a:xfrm>
        </p:grpSpPr>
        <p:pic>
          <p:nvPicPr>
            <p:cNvPr id="9" name="Picture 2 3"/>
            <p:cNvPicPr>
              <a:picLocks noChangeAspect="1" noChangeArrowheads="1"/>
            </p:cNvPicPr>
            <p:nvPr/>
          </p:nvPicPr>
          <p:blipFill>
            <a:blip r:embed="rId3" cstate="print"/>
            <a:srcRect t="35268" b="35417"/>
            <a:stretch>
              <a:fillRect/>
            </a:stretch>
          </p:blipFill>
          <p:spPr bwMode="auto">
            <a:xfrm>
              <a:off x="251520" y="2848017"/>
              <a:ext cx="2160240" cy="587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eck 10"/>
            <p:cNvSpPr/>
            <p:nvPr/>
          </p:nvSpPr>
          <p:spPr>
            <a:xfrm rot="5400000">
              <a:off x="1007604" y="1721295"/>
              <a:ext cx="252028" cy="16201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relative minimum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pieren 12"/>
          <p:cNvGrpSpPr/>
          <p:nvPr/>
        </p:nvGrpSpPr>
        <p:grpSpPr>
          <a:xfrm>
            <a:off x="251520" y="3819973"/>
            <a:ext cx="2160240" cy="1069095"/>
            <a:chOff x="251520" y="3806911"/>
            <a:chExt cx="2160240" cy="1069095"/>
          </a:xfrm>
        </p:grpSpPr>
        <p:pic>
          <p:nvPicPr>
            <p:cNvPr id="8" name="Picture 2 4"/>
            <p:cNvPicPr>
              <a:picLocks noChangeAspect="1" noChangeArrowheads="1"/>
            </p:cNvPicPr>
            <p:nvPr/>
          </p:nvPicPr>
          <p:blipFill>
            <a:blip r:embed="rId3" cstate="print"/>
            <a:srcRect t="68230"/>
            <a:stretch>
              <a:fillRect/>
            </a:stretch>
          </p:blipFill>
          <p:spPr bwMode="auto">
            <a:xfrm>
              <a:off x="251520" y="4238959"/>
              <a:ext cx="2160240" cy="637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hteck 11"/>
            <p:cNvSpPr/>
            <p:nvPr/>
          </p:nvSpPr>
          <p:spPr>
            <a:xfrm rot="5400000">
              <a:off x="1007604" y="3122835"/>
              <a:ext cx="252028" cy="162018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not a relative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extremum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and classifying critical numbers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1"/>
            <a:ext cx="7053646" cy="367053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and classifying critical numbers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53468" cy="2247334"/>
          </a:xfrm>
          <a:prstGeom prst="rect">
            <a:avLst/>
          </a:prstGeom>
          <a:noFill/>
          <a:ln/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5310" y="3872097"/>
            <a:ext cx="4320479" cy="107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4955" r="69652" b="73586"/>
          <a:stretch>
            <a:fillRect/>
          </a:stretch>
        </p:blipFill>
        <p:spPr bwMode="auto">
          <a:xfrm>
            <a:off x="251520" y="2283718"/>
            <a:ext cx="12961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derivatives gives good information for sketching the graph of a function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5"/>
            <a:ext cx="7037380" cy="3669432"/>
          </a:xfrm>
          <a:prstGeom prst="rect">
            <a:avLst/>
          </a:prstGeom>
          <a:noFill/>
          <a:ln/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67500"/>
          <a:stretch>
            <a:fillRect/>
          </a:stretch>
        </p:blipFill>
        <p:spPr bwMode="auto">
          <a:xfrm>
            <a:off x="251520" y="2283718"/>
            <a:ext cx="1301974" cy="133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3446" r="35029"/>
          <a:stretch>
            <a:fillRect/>
          </a:stretch>
        </p:blipFill>
        <p:spPr bwMode="auto">
          <a:xfrm>
            <a:off x="261046" y="3651870"/>
            <a:ext cx="1262955" cy="133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10"/>
          <p:cNvSpPr/>
          <p:nvPr/>
        </p:nvSpPr>
        <p:spPr>
          <a:xfrm>
            <a:off x="251520" y="2283718"/>
            <a:ext cx="1296144" cy="273630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Gerade Verbindung 12"/>
          <p:cNvCxnSpPr/>
          <p:nvPr/>
        </p:nvCxnSpPr>
        <p:spPr>
          <a:xfrm>
            <a:off x="1547664" y="3671463"/>
            <a:ext cx="576064" cy="0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feld 18"/>
          <p:cNvSpPr txBox="1"/>
          <p:nvPr/>
        </p:nvSpPr>
        <p:spPr>
          <a:xfrm>
            <a:off x="1110806" y="2355726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/>
              <a:t>‘cap’</a:t>
            </a:r>
            <a:endParaRPr lang="en-US" sz="10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1110806" y="3723878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/>
              <a:t>‘cup’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Graphing using a derivative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55352" cy="35012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Graphing using a derivative</a:t>
            </a:r>
            <a:endParaRPr lang="en-US" dirty="0"/>
          </a:p>
        </p:txBody>
      </p:sp>
      <p:pic>
        <p:nvPicPr>
          <p:cNvPr id="12290" name="Picture 2 1"/>
          <p:cNvPicPr>
            <a:picLocks noChangeAspect="1" noChangeArrowheads="1"/>
          </p:cNvPicPr>
          <p:nvPr/>
        </p:nvPicPr>
        <p:blipFill>
          <a:blip r:embed="rId3" cstate="print"/>
          <a:srcRect r="54098"/>
          <a:stretch>
            <a:fillRect/>
          </a:stretch>
        </p:blipFill>
        <p:spPr bwMode="auto">
          <a:xfrm>
            <a:off x="251521" y="1131590"/>
            <a:ext cx="2016223" cy="195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2"/>
          <p:cNvPicPr>
            <a:picLocks noChangeAspect="1" noChangeArrowheads="1"/>
          </p:cNvPicPr>
          <p:nvPr/>
        </p:nvPicPr>
        <p:blipFill>
          <a:blip r:embed="rId3" cstate="print"/>
          <a:srcRect l="54098"/>
          <a:stretch>
            <a:fillRect/>
          </a:stretch>
        </p:blipFill>
        <p:spPr bwMode="auto">
          <a:xfrm>
            <a:off x="251520" y="3075806"/>
            <a:ext cx="2016224" cy="195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4" y="1203574"/>
            <a:ext cx="5312680" cy="2073875"/>
          </a:xfrm>
          <a:prstGeom prst="rect">
            <a:avLst/>
          </a:prstGeom>
          <a:noFill/>
          <a:ln/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814106"/>
            <a:ext cx="4320480" cy="113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37"/>
          <p:cNvSpPr>
            <a:spLocks/>
          </p:cNvSpPr>
          <p:nvPr/>
        </p:nvSpPr>
        <p:spPr bwMode="auto">
          <a:xfrm rot="2700673">
            <a:off x="1552767" y="2606601"/>
            <a:ext cx="431757" cy="804207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 2"/>
          <p:cNvPicPr>
            <a:picLocks noChangeAspect="1" noChangeArrowheads="1"/>
          </p:cNvPicPr>
          <p:nvPr/>
        </p:nvPicPr>
        <p:blipFill>
          <a:blip r:embed="rId3" cstate="print"/>
          <a:srcRect l="34193" r="55625" b="74318"/>
          <a:stretch>
            <a:fillRect/>
          </a:stretch>
        </p:blipFill>
        <p:spPr bwMode="auto">
          <a:xfrm>
            <a:off x="251520" y="1131590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36157" r="55625" b="73884"/>
          <a:stretch>
            <a:fillRect/>
          </a:stretch>
        </p:blipFill>
        <p:spPr bwMode="auto">
          <a:xfrm>
            <a:off x="251520" y="1131590"/>
            <a:ext cx="19442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</a:t>
            </a:r>
            <a:br>
              <a:rPr lang="en-US" dirty="0" smtClean="0"/>
            </a:br>
            <a:r>
              <a:rPr lang="en-US" dirty="0" smtClean="0"/>
              <a:t>Increasing and decreasing functions</a:t>
            </a:r>
            <a:endParaRPr lang="en-US" dirty="0"/>
          </a:p>
        </p:txBody>
      </p:sp>
      <p:pic>
        <p:nvPicPr>
          <p:cNvPr id="1026" name="Picture 2 2"/>
          <p:cNvPicPr>
            <a:picLocks noChangeAspect="1" noChangeArrowheads="1"/>
          </p:cNvPicPr>
          <p:nvPr/>
        </p:nvPicPr>
        <p:blipFill>
          <a:blip r:embed="rId3" cstate="print"/>
          <a:srcRect r="55625"/>
          <a:stretch>
            <a:fillRect/>
          </a:stretch>
        </p:blipFill>
        <p:spPr bwMode="auto">
          <a:xfrm>
            <a:off x="257176" y="1131591"/>
            <a:ext cx="1944216" cy="193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3" cstate="print"/>
          <a:srcRect l="55625"/>
          <a:stretch>
            <a:fillRect/>
          </a:stretch>
        </p:blipFill>
        <p:spPr bwMode="auto">
          <a:xfrm>
            <a:off x="251521" y="3089987"/>
            <a:ext cx="1944216" cy="193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4427984" y="1131590"/>
            <a:ext cx="4464496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499990" y="1203591"/>
            <a:ext cx="4242963" cy="3122839"/>
          </a:xfrm>
          <a:prstGeom prst="rect">
            <a:avLst/>
          </a:prstGeom>
          <a:noFill/>
          <a:ln/>
          <a:effectLst/>
        </p:spPr>
      </p:pic>
      <p:pic>
        <p:nvPicPr>
          <p:cNvPr id="12" name="Picture 2 4"/>
          <p:cNvPicPr>
            <a:picLocks noChangeAspect="1" noChangeArrowheads="1"/>
          </p:cNvPicPr>
          <p:nvPr/>
        </p:nvPicPr>
        <p:blipFill>
          <a:blip r:embed="rId5" cstate="print"/>
          <a:srcRect r="57143"/>
          <a:stretch>
            <a:fillRect/>
          </a:stretch>
        </p:blipFill>
        <p:spPr bwMode="auto">
          <a:xfrm>
            <a:off x="2411761" y="1131590"/>
            <a:ext cx="1728191" cy="197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 5"/>
          <p:cNvPicPr>
            <a:picLocks noChangeAspect="1" noChangeArrowheads="1"/>
          </p:cNvPicPr>
          <p:nvPr/>
        </p:nvPicPr>
        <p:blipFill>
          <a:blip r:embed="rId5" cstate="print"/>
          <a:srcRect l="57143"/>
          <a:stretch>
            <a:fillRect/>
          </a:stretch>
        </p:blipFill>
        <p:spPr bwMode="auto">
          <a:xfrm>
            <a:off x="2411760" y="3048603"/>
            <a:ext cx="1728191" cy="197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hteck 20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7"/>
          <p:cNvSpPr>
            <a:spLocks/>
          </p:cNvSpPr>
          <p:nvPr/>
        </p:nvSpPr>
        <p:spPr bwMode="auto">
          <a:xfrm rot="14462549" flipH="1">
            <a:off x="1788137" y="1977154"/>
            <a:ext cx="431757" cy="804207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37"/>
          <p:cNvSpPr>
            <a:spLocks/>
          </p:cNvSpPr>
          <p:nvPr/>
        </p:nvSpPr>
        <p:spPr bwMode="auto">
          <a:xfrm rot="14462549" flipH="1">
            <a:off x="1932154" y="3561331"/>
            <a:ext cx="431757" cy="804207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maximum revenue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6"/>
            <a:ext cx="7062904" cy="3761814"/>
          </a:xfrm>
          <a:prstGeom prst="rect">
            <a:avLst/>
          </a:prstGeom>
          <a:noFill/>
          <a:ln/>
          <a:effectLst/>
        </p:spPr>
      </p:pic>
      <p:pic>
        <p:nvPicPr>
          <p:cNvPr id="31746" name="Picture 2" descr="Gas skateboard 37cc Motor 4 stroke Gasoline Powered Scooter Motorized  Skateboard Offroad Drift board Mountain Board|Gas Scooters| - AliExpress"/>
          <p:cNvPicPr>
            <a:picLocks noChangeAspect="1" noChangeArrowheads="1"/>
          </p:cNvPicPr>
          <p:nvPr/>
        </p:nvPicPr>
        <p:blipFill>
          <a:blip r:embed="rId4" cstate="print"/>
          <a:srcRect l="2369" t="23625" b="22511"/>
          <a:stretch>
            <a:fillRect/>
          </a:stretch>
        </p:blipFill>
        <p:spPr bwMode="auto">
          <a:xfrm>
            <a:off x="251520" y="1203598"/>
            <a:ext cx="130517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95686"/>
            <a:ext cx="28803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maximum revenue</a:t>
            </a:r>
            <a:endParaRPr lang="en-US" dirty="0"/>
          </a:p>
        </p:txBody>
      </p:sp>
      <p:pic>
        <p:nvPicPr>
          <p:cNvPr id="16386" name="Picture 2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2880320" cy="105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55726"/>
            <a:ext cx="2736304" cy="257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5" y="1203573"/>
            <a:ext cx="5321483" cy="275342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2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95563"/>
            <a:ext cx="2592288" cy="9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7"/>
          <p:cNvSpPr>
            <a:spLocks/>
          </p:cNvSpPr>
          <p:nvPr/>
        </p:nvSpPr>
        <p:spPr bwMode="auto">
          <a:xfrm rot="2700673">
            <a:off x="1758876" y="2030536"/>
            <a:ext cx="431757" cy="804207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95686"/>
            <a:ext cx="28803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maximum revenue</a:t>
            </a:r>
            <a:endParaRPr lang="en-US" dirty="0"/>
          </a:p>
        </p:txBody>
      </p:sp>
      <p:pic>
        <p:nvPicPr>
          <p:cNvPr id="16386" name="Picture 2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2880320" cy="105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55726"/>
            <a:ext cx="2736304" cy="257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8" y="1203598"/>
            <a:ext cx="5330572" cy="3601474"/>
          </a:xfrm>
          <a:prstGeom prst="rect">
            <a:avLst/>
          </a:prstGeom>
          <a:noFill/>
          <a:ln/>
          <a:effectLst/>
        </p:spPr>
      </p:pic>
      <p:sp>
        <p:nvSpPr>
          <p:cNvPr id="19" name="Freeform 37"/>
          <p:cNvSpPr>
            <a:spLocks/>
          </p:cNvSpPr>
          <p:nvPr/>
        </p:nvSpPr>
        <p:spPr bwMode="auto">
          <a:xfrm rot="2700673">
            <a:off x="1758876" y="2030536"/>
            <a:ext cx="431757" cy="804207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leads to a hands-on procedure to use the derivative to determine intervals of increase and decease for a function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691680" y="1131590"/>
            <a:ext cx="7200800" cy="2880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36072" cy="26075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intervals of increase and decrease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1"/>
            <a:ext cx="7051714" cy="370665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r="73721" b="72529"/>
          <a:stretch>
            <a:fillRect/>
          </a:stretch>
        </p:blipFill>
        <p:spPr bwMode="auto">
          <a:xfrm>
            <a:off x="251520" y="1131590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intervals of increase and decrease</a:t>
            </a:r>
            <a:endParaRPr lang="en-US" dirty="0"/>
          </a:p>
        </p:txBody>
      </p:sp>
      <p:pic>
        <p:nvPicPr>
          <p:cNvPr id="3074" name="Picture 2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83718"/>
            <a:ext cx="2167208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97067"/>
            <a:ext cx="2880320" cy="68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fik 4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80" y="2279279"/>
            <a:ext cx="5312941" cy="1213960"/>
          </a:xfrm>
          <a:prstGeom prst="rect">
            <a:avLst/>
          </a:prstGeom>
          <a:noFill/>
          <a:ln/>
          <a:effectLst/>
        </p:spPr>
      </p:pic>
      <p:grpSp>
        <p:nvGrpSpPr>
          <p:cNvPr id="3" name="Gruppieren 36"/>
          <p:cNvGrpSpPr/>
          <p:nvPr/>
        </p:nvGrpSpPr>
        <p:grpSpPr>
          <a:xfrm>
            <a:off x="323527" y="1779662"/>
            <a:ext cx="936105" cy="2736304"/>
            <a:chOff x="323527" y="1779662"/>
            <a:chExt cx="936105" cy="2736304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1259632" y="1779662"/>
              <a:ext cx="0" cy="36004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H="1">
              <a:off x="683568" y="2139702"/>
              <a:ext cx="57606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683568" y="2139702"/>
              <a:ext cx="0" cy="43204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hteck 21"/>
            <p:cNvSpPr/>
            <p:nvPr/>
          </p:nvSpPr>
          <p:spPr>
            <a:xfrm>
              <a:off x="323527" y="2571750"/>
              <a:ext cx="767221" cy="1944216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uppieren 35"/>
          <p:cNvGrpSpPr/>
          <p:nvPr/>
        </p:nvGrpSpPr>
        <p:grpSpPr>
          <a:xfrm>
            <a:off x="1763688" y="1779662"/>
            <a:ext cx="1008112" cy="2736304"/>
            <a:chOff x="1763688" y="1779662"/>
            <a:chExt cx="1008112" cy="2736304"/>
          </a:xfrm>
        </p:grpSpPr>
        <p:sp>
          <p:nvSpPr>
            <p:cNvPr id="30" name="Rechteck 29"/>
            <p:cNvSpPr/>
            <p:nvPr/>
          </p:nvSpPr>
          <p:spPr>
            <a:xfrm>
              <a:off x="1763688" y="2571750"/>
              <a:ext cx="936104" cy="1944216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Gerade Verbindung 32"/>
            <p:cNvCxnSpPr/>
            <p:nvPr/>
          </p:nvCxnSpPr>
          <p:spPr>
            <a:xfrm>
              <a:off x="2771800" y="1779662"/>
              <a:ext cx="0" cy="36004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>
            <a:xfrm flipH="1">
              <a:off x="2195736" y="2139702"/>
              <a:ext cx="57606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>
              <a:off x="2195736" y="2139702"/>
              <a:ext cx="0" cy="43204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37"/>
          <p:cNvGrpSpPr/>
          <p:nvPr/>
        </p:nvGrpSpPr>
        <p:grpSpPr>
          <a:xfrm>
            <a:off x="1089325" y="1779662"/>
            <a:ext cx="890387" cy="2736304"/>
            <a:chOff x="1089325" y="1779662"/>
            <a:chExt cx="890387" cy="2736304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1979712" y="1779662"/>
              <a:ext cx="0" cy="57606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H="1">
              <a:off x="1691680" y="2355726"/>
              <a:ext cx="28803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/>
            <p:cNvSpPr/>
            <p:nvPr/>
          </p:nvSpPr>
          <p:spPr>
            <a:xfrm>
              <a:off x="1089325" y="2571750"/>
              <a:ext cx="674363" cy="1944216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Gerade Verbindung 26"/>
            <p:cNvCxnSpPr/>
            <p:nvPr/>
          </p:nvCxnSpPr>
          <p:spPr>
            <a:xfrm>
              <a:off x="1691680" y="2355726"/>
              <a:ext cx="0" cy="21602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2 3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203598"/>
            <a:ext cx="3600400" cy="86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609444"/>
            <a:ext cx="4719312" cy="13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intervals of increase and decrease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1"/>
            <a:ext cx="7052325" cy="360730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 2 1"/>
          <p:cNvPicPr>
            <a:picLocks noChangeAspect="1" noChangeArrowheads="1"/>
          </p:cNvPicPr>
          <p:nvPr/>
        </p:nvPicPr>
        <p:blipFill>
          <a:blip r:embed="rId3" cstate="print"/>
          <a:srcRect r="71303" b="62796"/>
          <a:stretch>
            <a:fillRect/>
          </a:stretch>
        </p:blipFill>
        <p:spPr bwMode="auto">
          <a:xfrm>
            <a:off x="251520" y="1131590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intervals of increase and decrease</a:t>
            </a:r>
            <a:endParaRPr lang="en-US" dirty="0"/>
          </a:p>
        </p:txBody>
      </p:sp>
      <p:pic>
        <p:nvPicPr>
          <p:cNvPr id="5122" name="Picture 2 2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344" y="1917146"/>
            <a:ext cx="2160240" cy="249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7067"/>
            <a:ext cx="2880320" cy="63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6"/>
            <a:ext cx="5322398" cy="3627910"/>
          </a:xfrm>
          <a:prstGeom prst="rect">
            <a:avLst/>
          </a:prstGeom>
          <a:noFill/>
          <a:ln/>
          <a:effectLst/>
        </p:spPr>
      </p:pic>
      <p:sp>
        <p:nvSpPr>
          <p:cNvPr id="11" name="Freeform 37"/>
          <p:cNvSpPr>
            <a:spLocks/>
          </p:cNvSpPr>
          <p:nvPr/>
        </p:nvSpPr>
        <p:spPr bwMode="auto">
          <a:xfrm rot="17921187" flipH="1">
            <a:off x="1068080" y="1825432"/>
            <a:ext cx="431757" cy="804207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Exponential functions and logarithms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212" y="3094856"/>
            <a:ext cx="22417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5240"/>
            <a:ext cx="2664296" cy="177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9" y="1203598"/>
            <a:ext cx="5312206" cy="299283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distinguish between to types of </a:t>
            </a:r>
            <a:r>
              <a:rPr lang="en-US" dirty="0" err="1" smtClean="0"/>
              <a:t>extrema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absolute or global </a:t>
            </a:r>
            <a:r>
              <a:rPr lang="en-US" dirty="0" err="1" smtClean="0"/>
              <a:t>extrema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7" name="Raute 6"/>
          <p:cNvSpPr/>
          <p:nvPr/>
        </p:nvSpPr>
        <p:spPr>
          <a:xfrm>
            <a:off x="12700" y="12700"/>
            <a:ext cx="12700" cy="127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3419872" y="1131590"/>
            <a:ext cx="5472608" cy="28803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5" y="1203573"/>
            <a:ext cx="5327125" cy="2717652"/>
          </a:xfrm>
          <a:prstGeom prst="rect">
            <a:avLst/>
          </a:prstGeom>
          <a:noFill/>
          <a:ln/>
          <a:effectLst/>
        </p:spPr>
      </p:pic>
      <p:pic>
        <p:nvPicPr>
          <p:cNvPr id="9" name="Picture 2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593" y="1131590"/>
            <a:ext cx="2582208" cy="200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Gleichschenkliges Dreieck 12"/>
          <p:cNvSpPr/>
          <p:nvPr/>
        </p:nvSpPr>
        <p:spPr>
          <a:xfrm>
            <a:off x="1777542" y="3161668"/>
            <a:ext cx="144016" cy="14401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leichschenkliges Dreieck 13"/>
          <p:cNvSpPr/>
          <p:nvPr/>
        </p:nvSpPr>
        <p:spPr>
          <a:xfrm>
            <a:off x="504917" y="3161668"/>
            <a:ext cx="144016" cy="14401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leichschenkliges Dreieck 25"/>
          <p:cNvSpPr/>
          <p:nvPr/>
        </p:nvSpPr>
        <p:spPr>
          <a:xfrm>
            <a:off x="251520" y="4803998"/>
            <a:ext cx="144016" cy="14401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feld 27"/>
          <p:cNvSpPr txBox="1"/>
          <p:nvPr/>
        </p:nvSpPr>
        <p:spPr>
          <a:xfrm>
            <a:off x="467544" y="4731990"/>
            <a:ext cx="1406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absolute </a:t>
            </a:r>
            <a:r>
              <a:rPr lang="en-US" sz="1200" dirty="0" err="1" smtClean="0"/>
              <a:t>extremum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8,778"/>
  <p:tag name="ORIGINALWIDTH" val="2680,165"/>
  <p:tag name="LATEXADDIN" val="\documentclass{article}\pagestyle{empty}&#10;\usepackage{amsmath}&#10;\usepackage{amsfonts}&#10;\usepackage{amssymb}&#10;\begin{document}&#10;\begin{minipage}{7.6 cm}&#10;{\sffamily{&#10;{\bf{Increasing and Decreasing Functions:}}\\[1mm]&#10;Let $f(x)$ be a differentiable function on the interval $a&lt;x&lt;b$, and let $x_1$ and $x_2$ be two numbers in the interval.\\[1mm]&#10;Then $f(x)$ is {\bf{increasing}} on the interval\\[-6mm]&#10;\begin{itemize}&#10;\item if $f(x_2) &gt; f(x_1)$ whenever $x_2 &gt; x_1$.\\[-6mm]&#10;\item if $f'(x) &gt; 0$ whenever for all $x \in (a,b)$&#10;\end{itemize}&#10;Then $f(x)$ is {\bf{decreasing}} on the interval\\[-6mm]&#10;\begin{itemize}&#10;\item if $f(x_2) &lt; f(x_1)$ whenever $x_2 &gt; x_1$.\\[-6mm]&#10;\item if $f'(x) &lt; 0$ whenever for all $x \in (a,b)$&#10;\end{itemize}&#10;}}&#10;\end{minipage}&#10;\end{document}"/>
  <p:tag name="IGUANATEXSIZE" val="20"/>
  <p:tag name="IGUANATEXCURSOR" val="6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2,561"/>
  <p:tag name="ORIGINALWIDTH" val="4457,443"/>
  <p:tag name="LATEXADDIN" val="\documentclass{article}\pagestyle{empty}&#10;\usepackage{amsmath}&#10;\usepackage{amsfonts}&#10;\usepackage{amssymb}&#10;\begin{document}&#10;\begin{minipage}{12.6 cm}&#10;{\sffamily{&#10;{\bf{Procedure for Using the Derivative to Determine Intervals&#10;of Increase and Decrease for a Function $f$:}}&#10;\begin{description}&#10;\item[Step 1:] Find all values of $x$ for which $f'(x) = 0$ or $f'(x)$ is not continuous, and&#10;mark these numbers on a number line. This divides the line into a number of intervals.&#10;\item[Step 2:] Choose a test number $c$ from each interval $a&lt;x&lt;b$ determined in step 1 and&#10;evaluate $f'(c)$. Then,&#10;\begin{itemize}&#10;\item if $f'(c) &gt; 0$, the function $f(x)$ is increasing (graph rising) on $a&lt;x&lt;b$.&#10;\item if $f'(c) &lt; 0$, the function $f(x)$ is decreasing (graph falling) on $a&lt;x&lt;b$.&#10;\end{itemize}&#10;\end{description}&#10;}}&#10;\end{minipage}&#10;\end{document}"/>
  <p:tag name="IGUANATEXSIZE" val="20"/>
  <p:tag name="IGUANATEXCURSOR" val="5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10,236"/>
  <p:tag name="ORIGINALWIDTH" val="4458,943"/>
  <p:tag name="LATEXADDIN" val="\documentclass{article}\pagestyle{empty}&#10;\usepackage{amsmath}&#10;\usepackage{amsfonts}&#10;\usepackage{amssymb}&#10;\begin{document}&#10;\begin{minipage}{12.6 cm}&#10;{\sffamily{&#10;{\bf{Example: (Finding Intervals of Increase and Decrease)}}\\[1mm]&#10;Find the intervals of increase and decrease for the function\\[-2mm]&#10;$$&#10;f(x) \, \, = \, \, 2x^3 + 3x^2 - 12 x - 7 \, .&#10;$$&#10;&#10;\vspace{0.1cm}&#10;{\bf{Solution:}}\\[1mm]&#10;The derivative of $f(x)$ is\\[-2mm]&#10;$$&#10;f'(x) \, \, = \, \, 6 x^2 + 6x - 12 \, \, = \, \, 6(x+2)(x-1)&#10;$$&#10;which is continuous everywhere, with $f'(x)=0$ if $x=1$ and $x=-2$. The numbers&#10;$-2$ and $1$ divide the $x$-axis into three intervals: $x&lt;-2$, $-2&lt;x&lt;1$, and $x&gt;1$.\\[1mm]&#10;Choose a test number $c$ from each of these intervals; say, $c=-3$ from $x&lt;-2$, $c=0$ from&#10;$-2&lt;x&lt;1$, and $c=2$ from $x&gt;1$. Then evaluate $f'(c)$ for each test number:\\[-3mm]&#10;$$&#10;f'(-3) \, \, = \, \, 24 \, \, &gt; \, \, 0 \, , \qquad f'(0) \, \, = \, \, -12 \, \, &lt; \, \, 0 \, , \qquad f'(2) \, \, = \, \, 24 \, \, &gt; \, \, 0 \, .&#10;$$&#10;}}&#10;\end{minipage}&#10;\end{document}"/>
  <p:tag name="IGUANATEXSIZE" val="20"/>
  <p:tag name="IGUANATEXCURSOR" val="5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2,9059"/>
  <p:tag name="ORIGINALWIDTH" val="3396,326"/>
  <p:tag name="LATEXADDIN" val="\documentclass{article}\pagestyle{empty}&#10;\usepackage{amsmath}&#10;\usepackage{amsfonts}&#10;\usepackage{amssymb}&#10;\begin{document}&#10;\begin{minipage}{9.6 cm}&#10;{\sffamily{&#10;We conclude that $f'(x)&gt;0$ for $x&lt;-2$ and for $x&gt;1$, so $f(x)$ is increasing (graph&#10;rising) on these intervals. Similarly, $f'(x)&lt;0$ on $-2&lt;x&lt;1$, so $f(x)$ is decreasing&#10;(graph falling) on this interval.\\[1mm]&#10;These results are summarized in the following table:&#10;}}&#10;\end{minipage}&#10;\end{document}"/>
  <p:tag name="IGUANATEXSIZE" val="20"/>
  <p:tag name="IGUANATEXCURSOR" val="42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53,243"/>
  <p:tag name="ORIGINALWIDTH" val="4458,193"/>
  <p:tag name="LATEXADDIN" val="\documentclass{article}\pagestyle{empty}&#10;\usepackage{amsmath}&#10;\usepackage{amsfonts}&#10;\usepackage{amssymb}&#10;\begin{document}&#10;\begin{minipage}{12.6 cm}&#10;{\sffamily{&#10;{\bf{Example: (Finding Intervals of Increase and Decrease)}}\\[1mm]&#10;Find the intervals of increase and decrease for the function\\[-2mm]&#10;$$&#10;f(x) \, \, = \, \, \frac{x^2}{x-2} \, .&#10;$$&#10;&#10;\vspace{0.1cm}&#10;{\bf{Solution:}}\\[1mm]&#10;The function is defined for $x \neq 2$, and its derivative is&#10;$$&#10;f'(x) \, \, = \, \, \frac{2x(x-2)-x^2}{(x-2)^2} \, \, = \, \, \frac{x (x-4)}{(x-2)^2}&#10;$$&#10;which is discontinuous at $x=2$ and has $f'(x)=0$ at $x=0$ and $x=4$. Thus, there&#10;are four intervals on which the sign of $f'(x)$ does not change: $x&lt;0$, $0&lt;x&lt;2$, $2&lt;x&lt;4$,&#10;and $x&gt;4$.&#10;}}&#10;\end{minipage}&#10;\end{document}"/>
  <p:tag name="IGUANATEXSIZE" val="20"/>
  <p:tag name="IGUANATEXCURSOR" val="7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32,471"/>
  <p:tag name="ORIGINALWIDTH" val="3392,576"/>
  <p:tag name="LATEXADDIN" val="\documentclass{article}\pagestyle{empty}&#10;\usepackage{amsmath}&#10;\usepackage{amsfonts}&#10;\usepackage{amssymb}&#10;\begin{document}&#10;\begin{minipage}{9.6 cm}&#10;{\sffamily{&#10;Choosing test numbers in these intervals (say, $-2$, $1$, $3$, and $5$, respectively),&#10;we find that&#10;$$&#10;f'(-2) \, \, = \, \, \tfrac{3}{4} \, \, &gt; \, \, 0 \, , \quad&#10;f'(1) \, \, = \, \, -3 \, \, &lt; \, \, 0 \, ,&#10;$$&#10;and&#10;$$&#10;f'(3) \, \, = \, \, -3 \, \, &lt; \, \, 0 \, , \quad&#10;f'(5) \, \, = \, \, \tfrac{5}{9} \, \, &gt; \, \, 0 \, .&#10;$$&#10;We conclude that $f(x)$ is increasing (graph rising) for $x&lt;0$ and for $x&gt;4$ and that&#10;it is decreasing (graph falling) for $0&lt;x&lt;2$ and for $2&lt;x&lt;4$.\\[1mm]&#10;Moreover, from our discussions of limits, we know that the graph of $f$ has a vertical&#10;asymptote at $x=2$&#10;$$&#10;\lim_{x \to 2^-} \frac{x^2}{x-2} \, \to \, -\infty \quad \text{and} \quad&#10;\lim_{x \to 2^+} \frac{x^2}{x-2} \, \to \, \infty \, .&#10;$$&#10;}}&#10;\end{minipage}&#10;\end{document}"/>
  <p:tag name="IGUANATEXSIZE" val="20"/>
  <p:tag name="IGUANATEXCURSOR" val="8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0,27"/>
  <p:tag name="ORIGINALWIDTH" val="3394,076"/>
  <p:tag name="LATEXADDIN" val="\documentclass{article}\pagestyle{empty}&#10;\usepackage{amsmath}&#10;\usepackage{amsfonts}&#10;\usepackage{amssymb}&#10;\begin{document}&#10;\begin{minipage}{9.6 cm}&#10;{\sffamily{&#10;{\bf{Example:}}\\[1mm]&#10;Let $b &gt; 0$ with $b \neq 1$.&#10;\begin{itemize}&#10;\item The exponential functions $f : \mathbb{R} \to \mathbb{R}^+$ with $f(x) = b^x$ are&#10;\begin{itemize}&#10;\item strictly monotonously decreasing for $0 &lt; b &lt; 1$, and&#10;\item strictly monotonously increasing for $b &gt; 1$.&#10;\end{itemize}&#10;\item The logarithmic functions $f : \mathbb{R}^+ \to \mathbb{R}$ with $f(x) = \log_b(x)$&#10;\begin{itemize}&#10;\item strictly monotonously decreasing for $0 &lt; b &lt; 1$ (graphs not shown), and&#10;\item strictly monotonously increasing for $b &gt; 1$.&#10;\end{itemize}&#10;\end{itemize}&#10;}}&#10;\end{minipage}&#10;\end{document}"/>
  <p:tag name="IGUANATEXSIZE" val="20"/>
  <p:tag name="IGUANATEXCURSOR" val="18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8,309"/>
  <p:tag name="ORIGINALWIDTH" val="3332,584"/>
  <p:tag name="LATEXADDIN" val="\documentclass{article}\pagestyle{empty}&#10;\usepackage{amsmath}&#10;\usepackage{amsfonts}&#10;\usepackage{amssymb}&#10;\begin{document}&#10;\begin{minipage}{9.4 cm}&#10;{\sffamily{&#10;{\bf{Absolute (or Global) Extrema:}}\\[1mm]&#10;Let $c$ be a number in the domain $D$ of a function $f$. Then the graph of $f$ has its\\[-6mm]&#10;\begin{itemize}&#10;\item {\bf{absolute maximum}} (or {\bf{global maximum}}) at $c$ if $f(c) \geq f(x)$ for all $x \in D$.\\[-6mm]&#10;\item {\bf{absolute minimum}} (or {\bf{global minimum}}) at $c$ if $f(c) \leq f(x)$ for all $x \in D$.&#10;\end{itemize}&#10;Collectively, the absolute maxima and minima of $f$ are called its {\bf{absolute extrema}} (or {\bf{global extrema}}).&#10;}}&#10;\end{minipage}&#10;\end{document}"/>
  <p:tag name="IGUANATEXSIZE" val="20"/>
  <p:tag name="IGUANATEXCURSOR" val="64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9,85"/>
  <p:tag name="ORIGINALWIDTH" val="3322,835"/>
  <p:tag name="LATEXADDIN" val="\documentclass{article}\pagestyle{empty}&#10;\usepackage{amsmath}&#10;\usepackage{amsfonts}&#10;\usepackage{amssymb}&#10;\begin{document}&#10;\begin{minipage}{9.4 cm}&#10;{\sffamily{&#10;{\bf{Relative (or Local) Extrema:}}\\[1mm]&#10;Let $c$ be a number in the domain $D$ of a function $f$. Then the graph of $f$ has a\\[-6mm]&#10;\begin{itemize}&#10;\item {\bf{relative maximum}} at $c$ if $f(c) \geq f(x)$ when $x$ is near $c$.\\[-6mm]&#10;\item {\bf{relative minimum}} at $c$ if $f(c) \leq f(x)$ when $x$ is near $c$.&#10;\end{itemize}&#10;The relative maxima and minima of $f$ are called its {\bf{relative extrema}}. Absolute&#10;extrema are relative extrema as well.&#10;}}&#10;\end{minipage}&#10;\end{document}"/>
  <p:tag name="IGUANATEXSIZE" val="20"/>
  <p:tag name="IGUANATEXCURSOR" val="18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0,6525"/>
  <p:tag name="ORIGINALWIDTH" val="3325,834"/>
  <p:tag name="LATEXADDIN" val="\documentclass{article}\pagestyle{empty}&#10;\usepackage{amsmath}&#10;\usepackage{amsfonts}&#10;\usepackage{amssymb}&#10;\begin{document}&#10;\begin{minipage}{9.4 cm}&#10;{\sffamily{&#10;The expression '$x$ near $c$' shall mean that\\[-6mm]&#10;\begin{itemize}&#10;\item $x$ is part of some intervall $(a,b) \in D$ that containes $c$, if $c$ is an interior point in $D$, and\\[-6mm]&#10;\item $x$ is part of some intervall $(a,c] \in D$ or $[c, b) \in D$ if $c$ is an endpoint of the domain.&#10;\end{itemize}&#10;}}&#10;\end{minipage}&#10;\end{document}"/>
  <p:tag name="IGUANATEXSIZE" val="20"/>
  <p:tag name="IGUANATEXCURSOR" val="40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83,99"/>
  <p:tag name="ORIGINALWIDTH" val="3323,585"/>
  <p:tag name="LATEXADDIN" val="\documentclass{article}\pagestyle{empty}&#10;\usepackage{amsmath}&#10;\usepackage{amsfonts}&#10;\usepackage{amssymb}&#10;\begin{document}&#10;\begin{minipage}{9.4 cm}&#10;{\sffamily{&#10;{\bf{Example:}}\\[1mm]&#10;Consider the graph of the function\\[-2mm]&#10;$$&#10;f(x) \, \, = \, \, 3 x^4 \, - \, 16 x^3 \, + \, 18 x^2 \, , \qquad \text{$-1 \leq x \leq 4$} \, .&#10;$$&#10;\begin{itemize}&#10;\item At $x=1$ with $f(1) = 5$ (interior extremum) and at $x=4$ with $f(4) = 32$ (boundary extremum)&#10;there are relative maxima.\\[-6mm]&#10;\item The absolute maximum is at $x = -1$ with $f(-1)=37$ (boundary extremum).\\[-6mm]&#10;\item At $x=0$ with $f(0) = 0$ (interior extremum) there is a relative minium.\\[-6mm]&#10;\item The absolute minimum is at $x=3$ with $f(3) = -27$ (interior extremum).&#10;\end{itemize}&#10;}}&#10;\end{minipage}&#10;\end{document}"/>
  <p:tag name="IGUANATEXSIZE" val="20"/>
  <p:tag name="IGUANATEXCURSOR" val="2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5,1295"/>
  <p:tag name="ORIGINALWIDTH" val="4458,943"/>
  <p:tag name="LATEXADDIN" val="\documentclass{article}\pagestyle{empty}&#10;\usepackage{amsmath}&#10;\usepackage{amsfonts}&#10;\usepackage{amssymb}&#10;\begin{document}&#10;\begin{minipage}{12.6 cm}&#10;{\sffamily{&#10;{\bf{Critical Numbers and Critical Points:}}\\[1mm]&#10;A number $c$ in the domain of $f(x)$ is called a {\bf{critical number}} if either $f'(c)=0$ or $f'(c)$ does not exist.\\[1mm]&#10;The corresponding point $(c, f(c))$ on the graph of $f(x)$ is called a {\bf{critical point}} for $f(x)$.\\[1mm]&#10;{\bf{Relative extrema can only occur at critical points}}.}}&#10;\end{minipage}&#10;\end{document}"/>
  <p:tag name="IGUANATEXSIZE" val="20"/>
  <p:tag name="IGUANATEXCURSOR" val="2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5,1295"/>
  <p:tag name="ORIGINALWIDTH" val="4458,943"/>
  <p:tag name="LATEXADDIN" val="\documentclass{article}\pagestyle{empty}&#10;\usepackage{amsmath}&#10;\usepackage{amsfonts}&#10;\usepackage{amssymb}&#10;\begin{document}&#10;\begin{minipage}{12.6 cm}&#10;{\sffamily{&#10;{\bf{Critical Numbers and Critical Points:}}\\[1mm]&#10;A number $c$ in the domain of $f(x)$ is called a {\bf{critical number}} if either $f'(c)=0$ or $f'(c)$ does not exist.\\[1mm]&#10;The corresponding point $(c, f(c))$ on the graph of $f(x)$ is called a {\bf{critical point}} for $f(x)$.\\[1mm]&#10;{\bf{Relative extrema can only occur at critical points}}.}}&#10;\end{minipage}&#10;\end{document}"/>
  <p:tag name="IGUANATEXSIZE" val="20"/>
  <p:tag name="IGUANATEXCURSOR" val="2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2,006"/>
  <p:tag name="ORIGINALWIDTH" val="3325,834"/>
  <p:tag name="LATEXADDIN" val="\documentclass{article}\pagestyle{empty}&#10;\usepackage{amsmath}&#10;\usepackage{amsfonts}&#10;\usepackage{amssymb}&#10;\begin{document}&#10;\begin{minipage}{9.4 cm}&#10;{\sffamily{&#10;{\bf{The First Derivative Test for Relative Extrema:}}\\[1mm]&#10;Let $D$ be the domain of $f$ and $c \in D$ an interior point such that $c$ is a critical number for $f(x)$, i.e. $f(c)$ is defined and either $f'(c)=0$ or $f'(c)$ does not exist.\\[1mm]&#10;Then the critical point $(c,f(c))$ is&#10;\begin{description}&#10;\item[a relative maximum] if $f'(x)&gt;0$ to the left-hand side of $c$ and $f'(x)&lt;0$ to the right-hand side of $c$,&#10;\item[a relative minimum] if $f'(x)&lt;0$ to the left-hand side of $c$ and $f'(x)&gt;0$ to the right-hand side of $c$, and&#10;\item[not a relative extremum] if $f'(x)$ has the same sign on both sides of $c$.&#10;\end{description}&#10;}}&#10;\end{minipage}&#10;\end{document}"/>
  <p:tag name="IGUANATEXSIZE" val="20"/>
  <p:tag name="IGUANATEXCURSOR" val="68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86,989"/>
  <p:tag name="ORIGINALWIDTH" val="4457,443"/>
  <p:tag name="LATEXADDIN" val="\documentclass{article}\pagestyle{empty}&#10;\usepackage{amsmath}&#10;\usepackage{amsfonts}&#10;\usepackage{amssymb}&#10;\begin{document}&#10;\begin{minipage}{12.6 cm}&#10;{\sffamily{&#10;{\bf{Example: (Finding and Classifying Critical Numbers)}}\\[1mm]&#10;Find all critical numbers of the function\\[-2mm]&#10;$$&#10;f(x) \, \, = \, \, 2x^4 - 4x^2 + 3&#10;$$&#10;and classify each critical point as a relative maximum, a relative minimum, or neither.&#10;&#10;\vspace{0.3cm}&#10;{\bf{Solution:}}\\[1mm]&#10;The quartic polynomial $f(x)$ is defined for all $x$, and its derivative is\\[-2mm]&#10;$$&#10;f'(x) \, \, = \, \, 8x^3 - 8x \, \, = \, \, 8x(x^2-1) \, \, = \, \, 8x(x-1)(x+1) \, .&#10;$$&#10;Since the derivative exists for all $x$, the only critical numbers are where $f'(x)=0$;&#10;that is, $x=0$, $x=1$, and $x=-1$. These numbers divide the $x$-axis into four intervals,&#10;on each of which the sign of the derivative does not change: $x&lt;-1$, $-1&lt;x&lt;0$, $0&lt;x&lt;1$, and $x&gt;1$.&#10;}}&#10;\end{minipage}&#10;\end{document}"/>
  <p:tag name="IGUANATEXSIZE" val="20"/>
  <p:tag name="IGUANATEXCURSOR" val="89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7,09"/>
  <p:tag name="ORIGINALWIDTH" val="4455,943"/>
  <p:tag name="LATEXADDIN" val="\documentclass{article}\pagestyle{empty}&#10;\usepackage{amsmath}&#10;\usepackage{amsfonts}&#10;\usepackage{amssymb}&#10;\begin{document}&#10;\begin{minipage}{12.6 cm}&#10;{\sffamily{&#10;Choose a test number $c$ in each of these intervals (say, $-5$, $-\tfrac{1}{2}$, $\tfrac{1}{4}$, and $2$, respectively) and evaluate $f'(c)$ in each case:&#10;$$&#10;f'(-5) \, = \, -960 \, &lt; \, 0 \, , \, \, f'(-\tfrac{1}{2}) \, = \, 3 \, &gt; \, 0 \, , \, \, f'(\tfrac{1}{4}) \, = \, -\tfrac{15}{8} \, &lt; \, 0 \, , \, \,&#10;f'(2) \, = \, 48 \, &gt; \, 0 \, .&#10;$$&#10;Thus, the graph of $f$ is strictly monotonously decreasing for $x &lt; 1$ and for $0 &lt; x &lt; 1$, and strictly monotonoulsy increasing for $-1&lt;x&lt;0$&#10;and for $x&gt;1$, so there must be a relative maximum at $x=0$ and relative minima at $x=-1$ and $x=1$, as indicated in the following arrow diagram.&#10;&#10;}}&#10;\end{minipage}&#10;\end{document}"/>
  <p:tag name="IGUANATEXSIZE" val="20"/>
  <p:tag name="IGUANATEXCURSOR" val="46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6,734"/>
  <p:tag name="ORIGINALWIDTH" val="4456,693"/>
  <p:tag name="LATEXADDIN" val="\documentclass{article}\pagestyle{empty}&#10;\usepackage{amsmath}&#10;\usepackage{amsfonts}&#10;\usepackage{amssymb}&#10;\begin{document}&#10;\begin{minipage}{12.6 cm}&#10;{\sffamily{&#10;{\bf{A Procedure for Sketching the Graph of a Function $f(x)$&#10;Continuous on Its Domain Using the Derivative $f'(x)$:}}&#10;\begin{description}&#10;\item[Step 1:] Determine the domain of $f(x)$. Set up a number line restricted to include&#10;only those numbers in the domain of $f(x)$.\\[-6mm]&#10;\item[Step 2:] Find $f'(x)$, and mark each critical number on the restricted number line&#10;obtained in {\bf{step 1}}. Then analyze the sign of the derivative to determine&#10;intervals of increase and decrease for $f(x)$ on the restricted number line.\\[-6mm]&#10;\item[Step 3:] For each critical number $c$, find $f(c)$ and plot the critical point $(c,f(c))$&#10;on a coordinate plane, with a 'cap' if it is a relative maximum, or a 'cup' if it is a relative&#10;minimum. Plot intercepts and other key points that can be easily found.\\[-6mm]&#10;\item[Step 4:] Sketch the graph of $f(x)$ as a smooth curve joining the critical points in&#10;such a way that it rises where $f'(x) &gt; 0$, falls where $f'(x)&lt;0$, and has&#10;a horizontal tangent where $f'(x)=0$.&#10;\end{description}&#10;&#10;}}&#10;\end{minipage}&#10;\end{document}"/>
  <p:tag name="IGUANATEXSIZE" val="20"/>
  <p:tag name="IGUANATEXCURSOR" val="9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88,752"/>
  <p:tag name="ORIGINALWIDTH" val="4457,443"/>
  <p:tag name="LATEXADDIN" val="\documentclass{article}\pagestyle{empty}&#10;\usepackage{amsmath}&#10;\usepackage{amsfonts}&#10;\usepackage{amssymb}&#10;\begin{document}&#10;\begin{minipage}{12.6 cm}&#10;{\sffamily{&#10;{\bf{Example: (Graphing Using a Derivative)}}\\[1mm]&#10;Sketch the graph of the function\\[-2mm]&#10;$$&#10;f(x) \, \, = \, \, x^4 + 8x^3 + 18x^2 - 8 \, .&#10;$$&#10;&#10;\vspace{0.3cm}&#10;{\bf{Solution:}}\\[1mm]&#10;Since $f(x)$ is a polynomial, it is defined for all $x$. Its derivative is\\[-2mm]&#10;$$&#10;f'(x) \, \, = \, \, 4x^3 + 24x^2 + 36x \, \, = \, \, 4x(x^2 + 6x + 9) \, \, = \, \, 4x(x+3)^2 \, .&#10;$$&#10;Since the derivative exists for all $x$, the only critical numbers are where $f'(x)=0$: at&#10;$x=0$ and $x=-3$.\\[1mm]&#10;These numbers divide the $x$-axis into three intervals, on each of&#10;which the sign of the derivative $f'(x)$ does not change: $x&lt;-3$, $-3&lt;x&lt;0$, and&#10;$x&gt;0$.}}&#10;\end{minipage}&#10;\end{document}"/>
  <p:tag name="IGUANATEXSIZE" val="20"/>
  <p:tag name="IGUANATEXCURSOR" val="40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9,104"/>
  <p:tag name="ORIGINALWIDTH" val="3324,335"/>
  <p:tag name="LATEXADDIN" val="\documentclass{article}\pagestyle{empty}&#10;\usepackage{amsmath}&#10;\usepackage{amsfonts}&#10;\usepackage{amssymb}&#10;\begin{document}&#10;\begin{minipage}{9.4 cm}&#10;{\sffamily{&#10;Choose a test number $c$ in each interval (say, $-5$, $-1$, and $1$, respectively),&#10;and determine the sign of $f'(c)$:\\[-2mm]&#10;$$&#10;f'(-5) \, = \, -80 \, &lt; \, 0 \, , \, \, f'(-1) \, = \, -16 \, &lt; \, 0 \, , \, \, f'(1) \, = \, 64 \, &gt; \, 0&#10;$$&#10;Thus, the graph of $f(x)$ has horizontal tangents where $x$ is $-3$ and $0$, and the graph is&#10;strictly monotonously decreasing on the intervals $x&lt;-3$ and $-3&lt;x&lt;0$ and is strictly monotonusly increasing&#10;for $x &gt; 0$, as indicated in this arrow diagram:&#10;}}&#10;\end{minipage}&#10;\end{document}"/>
  <p:tag name="IGUANATEXSIZE" val="20"/>
  <p:tag name="IGUANATEXCURSOR" val="61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34,233"/>
  <p:tag name="ORIGINALWIDTH" val="4460,443"/>
  <p:tag name="LATEXADDIN" val="\documentclass{article}\pagestyle{empty}&#10;\usepackage{amsmath}&#10;\usepackage{amsfonts}&#10;\usepackage{amssymb}&#10;\begin{document}&#10;\begin{minipage}{12.6 cm}&#10;{\sffamily{&#10;{\bf{Example: (Finding Maximum Revenue)}}\\[1mm]&#10;The revenue derived from the sale of a new kind of motorized skateboard $t$ weeks&#10;after its introduction is given by\\[-2mm]&#10;$$&#10;R(t) \, \, = \, \, \frac{63t - t^2}{t^2+63} \quad \text{[million GEL]}&#10;$$&#10;When does maximum revenue occur? What is the maximum revenue?&#10;&#10;\vspace{0.2cm}&#10;{\bf{Solution:}}\\[1mm]&#10;Differentiating $R(t)$ by the quotient rule, we get\\[-6mm]&#10;\begin{eqnarray*}&#10;R'(t) &amp; = &amp; \frac{(t^2+63)(63-2t)-(63t-t^2)-2t(63t-t^2)}{(t^2+63)^2} \\[1mm]&#10;&amp; = &amp;&#10;\frac{-63(t-7)(t+9)}{(t^2+63)^2}&#10;\end{eqnarray*}&#10;}}&#10;\end{minipage}&#10;\end{document}"/>
  <p:tag name="IGUANATEXSIZE" val="20"/>
  <p:tag name="IGUANATEXCURSOR" val="69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8,557"/>
  <p:tag name="ORIGINALWIDTH" val="3325,834"/>
  <p:tag name="LATEXADDIN" val="\documentclass{article}\pagestyle{empty}&#10;\usepackage{amsmath}&#10;\usepackage{amsfonts}&#10;\usepackage{amssymb}&#10;\begin{document}&#10;\begin{minipage}{9.4 cm}&#10;{\sffamily{&#10;{\small{&#10;$$&#10;R'(t) \, \, = \, \, \frac{-63(t-7)(t+9)}{(t^2+63)^2}&#10;$$\\[-6mm]&#10;}}&#10;&#10;By setting the numerator in this expression for $R'(t)$ equal to $0$, we find that $t=7$ is&#10;the only solution of $R'(t)=0$ in the interval $0 \leq t \leq 63$, and hence is the only critical&#10;number of $R(t)$ in its domain.\\[1mm]&#10;The critical number divides the domain $0 \leq t \leq 63$ into two intervals: $0 \leq t &lt; 7$ and $7 &lt; t \leq 63$.&#10;Evaluating $R'(t)$ at test numbers in each interval (say, at $t=1$ and $t=9$), we obtain the arrow diagram shown here.&#10;}}&#10;\end{minipage}&#10;\end{document}"/>
  <p:tag name="IGUANATEXSIZE" val="20"/>
  <p:tag name="IGUANATEXCURSOR" val="23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20,248"/>
  <p:tag name="ORIGINALWIDTH" val="3326,584"/>
  <p:tag name="LATEXADDIN" val="\documentclass{article}\pagestyle{empty}&#10;\usepackage{amsmath}&#10;\usepackage{amsfonts}&#10;\usepackage{amssymb}&#10;\begin{document}&#10;\begin{minipage}{9.4 cm}&#10;{\sffamily{&#10;The arrow pattern indicates that revenue increases to a maximum at $t=7$,&#10;after which it decreases. At $t=7$ we have\\[-2mm]&#10;$$&#10;R(7) \, \, = \, \, \frac{63 \cdot 7 - 7^2}{7^2 + 63} \, \, = \, \, 3.5 \quad \text{[million GEL]}&#10;$$&#10;The graph of $R(t)$ suggests that&#10;immediately after its introduction, the motorized skateboard is very popular, producing&#10;peak revenue of $3.5$ million GEL after only $7$ weeks. However, its popularity, as&#10;measured by revenue, then begins to wane. After $63$ weeks, revenue ceases altogether&#10;as presumably the skateboards are taken off the shelves and replaced by something&#10;new.\\[1mm]&#10;A product that exhibits this kind of revenue pattern, steep increase followed by&#10;a steady decline toward $0$, is sometimes referred to as a {\bf{fad}}.&#10;}}&#10;\end{minipage}&#10;\end{document}"/>
  <p:tag name="IGUANATEXSIZE" val="20"/>
  <p:tag name="IGUANATEXCURSOR" val="26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</Words>
  <Application>Microsoft Office PowerPoint</Application>
  <PresentationFormat>Bildschirmpräsentation (16:9)</PresentationFormat>
  <Paragraphs>48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Larissa-Design</vt:lpstr>
      <vt:lpstr>Calculus I for MGMT – Curves &amp; Derivatives Increasing/ Decreasing Functions &amp; Relative Extrema</vt:lpstr>
      <vt:lpstr>Recap: Increasing and decreasing functions</vt:lpstr>
      <vt:lpstr>This leads to a hands-on procedure to use the derivative to determine intervals of increase and decease for a function</vt:lpstr>
      <vt:lpstr>Example: Finding intervals of increase and decrease</vt:lpstr>
      <vt:lpstr>Example: Finding intervals of increase and decrease</vt:lpstr>
      <vt:lpstr>Example: Finding intervals of increase and decrease</vt:lpstr>
      <vt:lpstr>Example: Finding intervals of increase and decrease</vt:lpstr>
      <vt:lpstr>Example: Exponential functions and logarithms</vt:lpstr>
      <vt:lpstr>We distinguish between to types of extrema: (i) absolute or global extrema …</vt:lpstr>
      <vt:lpstr>… and (ii) relative or local extrema </vt:lpstr>
      <vt:lpstr>Example: Relative and absolute extrema</vt:lpstr>
      <vt:lpstr>Relative extrema can only occur at critical points (1/ 2)</vt:lpstr>
      <vt:lpstr>Relative extrema can only occur at critical points (2/ 2)</vt:lpstr>
      <vt:lpstr>The type of sign change of the 1st derivative at a critical number determines the type of the relative extremum at the critical number</vt:lpstr>
      <vt:lpstr>Example: Finding and classifying critical numbers</vt:lpstr>
      <vt:lpstr>Example: Finding and classifying critical numbers</vt:lpstr>
      <vt:lpstr>The 1st derivatives gives good information for sketching the graph of a function</vt:lpstr>
      <vt:lpstr>Example: Graphing using a derivative</vt:lpstr>
      <vt:lpstr>Example: Graphing using a derivative</vt:lpstr>
      <vt:lpstr>Example: Finding maximum revenue</vt:lpstr>
      <vt:lpstr>Example: Finding maximum revenue</vt:lpstr>
      <vt:lpstr>Example: Finding maximum revenue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220</cp:revision>
  <dcterms:created xsi:type="dcterms:W3CDTF">2020-04-04T18:50:50Z</dcterms:created>
  <dcterms:modified xsi:type="dcterms:W3CDTF">2022-11-16T12:26:50Z</dcterms:modified>
</cp:coreProperties>
</file>