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16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14" r:id="rId18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017" autoAdjust="0"/>
    <p:restoredTop sz="97356" autoAdjust="0"/>
  </p:normalViewPr>
  <p:slideViewPr>
    <p:cSldViewPr>
      <p:cViewPr varScale="1">
        <p:scale>
          <a:sx n="141" d="100"/>
          <a:sy n="141" d="100"/>
        </p:scale>
        <p:origin x="-1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8.xml"/><Relationship Id="rId7" Type="http://schemas.openxmlformats.org/officeDocument/2006/relationships/image" Target="../media/image2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</a:t>
            </a:r>
            <a:r>
              <a:rPr lang="en-US" dirty="0" smtClean="0"/>
              <a:t>Curves &amp; Optimization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Curve Sketching &amp;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Summary of Curve Sketching</a:t>
            </a:r>
          </a:p>
        </p:txBody>
      </p:sp>
      <p:sp>
        <p:nvSpPr>
          <p:cNvPr id="18" name="Rechteck 17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Optimization, Marginal Analysis  &amp; Elasticity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Curve Sketching &amp;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guidelines of curve sketching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1259632" y="1131590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56699" cy="3759344"/>
          </a:xfrm>
          <a:prstGeom prst="rect">
            <a:avLst/>
          </a:prstGeom>
          <a:noFill/>
          <a:ln/>
          <a:effectLst/>
        </p:spPr>
      </p:pic>
      <p:sp>
        <p:nvSpPr>
          <p:cNvPr id="17" name="Rechteck 16"/>
          <p:cNvSpPr/>
          <p:nvPr/>
        </p:nvSpPr>
        <p:spPr>
          <a:xfrm>
            <a:off x="1259632" y="3075806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259632" y="3867894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guidelines of curve sketching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1"/>
            <a:ext cx="4165959" cy="3507619"/>
          </a:xfrm>
          <a:prstGeom prst="rect">
            <a:avLst/>
          </a:prstGeom>
          <a:noFill/>
          <a:ln/>
          <a:effectLst/>
        </p:spPr>
      </p:pic>
      <p:grpSp>
        <p:nvGrpSpPr>
          <p:cNvPr id="4" name="Gruppieren 15"/>
          <p:cNvGrpSpPr/>
          <p:nvPr/>
        </p:nvGrpSpPr>
        <p:grpSpPr>
          <a:xfrm>
            <a:off x="6228184" y="1203598"/>
            <a:ext cx="2592288" cy="2016224"/>
            <a:chOff x="6228184" y="1203598"/>
            <a:chExt cx="2592288" cy="201622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56162" y="1203598"/>
              <a:ext cx="2536333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hteck 20"/>
            <p:cNvSpPr/>
            <p:nvPr/>
          </p:nvSpPr>
          <p:spPr>
            <a:xfrm>
              <a:off x="6228184" y="1203598"/>
              <a:ext cx="2592288" cy="194421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uppieren 23"/>
          <p:cNvGrpSpPr/>
          <p:nvPr/>
        </p:nvGrpSpPr>
        <p:grpSpPr>
          <a:xfrm>
            <a:off x="7423745" y="2067694"/>
            <a:ext cx="1075530" cy="375915"/>
            <a:chOff x="7423745" y="2067694"/>
            <a:chExt cx="1075530" cy="375915"/>
          </a:xfrm>
        </p:grpSpPr>
        <p:sp>
          <p:nvSpPr>
            <p:cNvPr id="22" name="Ellipse 21"/>
            <p:cNvSpPr/>
            <p:nvPr/>
          </p:nvSpPr>
          <p:spPr>
            <a:xfrm>
              <a:off x="7423745" y="2299593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524328" y="2067694"/>
              <a:ext cx="97494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local maximum</a:t>
              </a:r>
              <a:endParaRPr lang="en-US" sz="1000" dirty="0"/>
            </a:p>
          </p:txBody>
        </p:sp>
      </p:grpSp>
      <p:grpSp>
        <p:nvGrpSpPr>
          <p:cNvPr id="8" name="Gruppieren 27"/>
          <p:cNvGrpSpPr/>
          <p:nvPr/>
        </p:nvGrpSpPr>
        <p:grpSpPr>
          <a:xfrm>
            <a:off x="6300192" y="1347614"/>
            <a:ext cx="2376264" cy="1584176"/>
            <a:chOff x="6300192" y="1347614"/>
            <a:chExt cx="2376264" cy="1584176"/>
          </a:xfrm>
        </p:grpSpPr>
        <p:sp>
          <p:nvSpPr>
            <p:cNvPr id="25" name="Ellipse 24"/>
            <p:cNvSpPr/>
            <p:nvPr/>
          </p:nvSpPr>
          <p:spPr>
            <a:xfrm>
              <a:off x="6300192" y="1347614"/>
              <a:ext cx="864096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concave upward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7812360" y="1347614"/>
              <a:ext cx="864096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concave upward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7026622" y="2499742"/>
              <a:ext cx="936104" cy="43204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concave downward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guidelines of curve sketching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1259632" y="1131590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4740372" cy="203222"/>
          </a:xfrm>
          <a:prstGeom prst="rect">
            <a:avLst/>
          </a:prstGeom>
          <a:noFill/>
          <a:ln/>
          <a:effectLst/>
        </p:spPr>
      </p:pic>
      <p:grpSp>
        <p:nvGrpSpPr>
          <p:cNvPr id="4" name="Gruppieren 13"/>
          <p:cNvGrpSpPr/>
          <p:nvPr/>
        </p:nvGrpSpPr>
        <p:grpSpPr>
          <a:xfrm>
            <a:off x="1810923" y="1537514"/>
            <a:ext cx="6909358" cy="3382972"/>
            <a:chOff x="1043608" y="1557107"/>
            <a:chExt cx="8566498" cy="419433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608" y="1557107"/>
              <a:ext cx="3762375" cy="299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95356" y="2798698"/>
              <a:ext cx="3714750" cy="2952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Freeform 37"/>
          <p:cNvSpPr>
            <a:spLocks/>
          </p:cNvSpPr>
          <p:nvPr/>
        </p:nvSpPr>
        <p:spPr bwMode="auto">
          <a:xfrm rot="16920141" flipH="1">
            <a:off x="4641684" y="3119147"/>
            <a:ext cx="694680" cy="1293937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guidelines of curve sketching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91"/>
            <a:ext cx="5867159" cy="3750425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259632" y="2571750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59632" y="3099809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Rechteck 7"/>
          <p:cNvSpPr/>
          <p:nvPr/>
        </p:nvSpPr>
        <p:spPr>
          <a:xfrm>
            <a:off x="1259632" y="3627868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Rechteck 15"/>
          <p:cNvSpPr/>
          <p:nvPr/>
        </p:nvSpPr>
        <p:spPr>
          <a:xfrm>
            <a:off x="1259632" y="4155926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guidelines of curve sketching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4"/>
            <a:ext cx="7054652" cy="3690715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259632" y="2787774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guidelines of curve sketching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69406" cy="3302149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259632" y="1923678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2" name="Rechteck 11"/>
          <p:cNvSpPr/>
          <p:nvPr/>
        </p:nvSpPr>
        <p:spPr>
          <a:xfrm>
            <a:off x="1259632" y="1131590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guidelines of curve sketching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3"/>
            <a:ext cx="2810021" cy="203315"/>
          </a:xfrm>
          <a:prstGeom prst="rect">
            <a:avLst/>
          </a:prstGeom>
          <a:noFill/>
          <a:ln/>
          <a:effectLst/>
        </p:spPr>
      </p:pic>
      <p:sp>
        <p:nvSpPr>
          <p:cNvPr id="12" name="Rechteck 11"/>
          <p:cNvSpPr/>
          <p:nvPr/>
        </p:nvSpPr>
        <p:spPr>
          <a:xfrm>
            <a:off x="1259632" y="1131590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635646"/>
            <a:ext cx="223824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a curve can be systematically done by following a list of straightforward guidelines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92"/>
            <a:ext cx="7039317" cy="3775672"/>
          </a:xfrm>
          <a:prstGeom prst="rect">
            <a:avLst/>
          </a:prstGeom>
          <a:noFill/>
          <a:ln/>
          <a:effectLst/>
        </p:spPr>
      </p:pic>
      <p:grpSp>
        <p:nvGrpSpPr>
          <p:cNvPr id="3" name="Gruppieren 40"/>
          <p:cNvGrpSpPr/>
          <p:nvPr/>
        </p:nvGrpSpPr>
        <p:grpSpPr>
          <a:xfrm>
            <a:off x="251520" y="1131590"/>
            <a:ext cx="1224136" cy="1224136"/>
            <a:chOff x="251520" y="1131590"/>
            <a:chExt cx="1224136" cy="1224136"/>
          </a:xfrm>
        </p:grpSpPr>
        <p:sp>
          <p:nvSpPr>
            <p:cNvPr id="15" name="Rechteck 14"/>
            <p:cNvSpPr/>
            <p:nvPr/>
          </p:nvSpPr>
          <p:spPr>
            <a:xfrm>
              <a:off x="251520" y="1131590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683568" y="1131590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1115616" y="1131590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251520" y="1563638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1115616" y="1563638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251520" y="1995686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683568" y="1995686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115616" y="1995686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grpSp>
          <p:nvGrpSpPr>
            <p:cNvPr id="5" name="Gruppieren 31"/>
            <p:cNvGrpSpPr/>
            <p:nvPr/>
          </p:nvGrpSpPr>
          <p:grpSpPr>
            <a:xfrm>
              <a:off x="683568" y="1563638"/>
              <a:ext cx="360040" cy="360040"/>
              <a:chOff x="251520" y="2571750"/>
              <a:chExt cx="360040" cy="360040"/>
            </a:xfrm>
          </p:grpSpPr>
          <p:cxnSp>
            <p:nvCxnSpPr>
              <p:cNvPr id="25" name="Gerade Verbindung 24"/>
              <p:cNvCxnSpPr/>
              <p:nvPr/>
            </p:nvCxnSpPr>
            <p:spPr>
              <a:xfrm>
                <a:off x="251520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/>
            </p:nvCxnSpPr>
            <p:spPr>
              <a:xfrm>
                <a:off x="611560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/>
            </p:nvCxnSpPr>
            <p:spPr>
              <a:xfrm>
                <a:off x="323528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/>
            </p:nvCxnSpPr>
            <p:spPr>
              <a:xfrm>
                <a:off x="395536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/>
            </p:nvCxnSpPr>
            <p:spPr>
              <a:xfrm>
                <a:off x="467544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/>
            </p:nvCxnSpPr>
            <p:spPr>
              <a:xfrm>
                <a:off x="539552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32"/>
            <p:cNvGrpSpPr/>
            <p:nvPr/>
          </p:nvGrpSpPr>
          <p:grpSpPr>
            <a:xfrm rot="5400000">
              <a:off x="683568" y="1563638"/>
              <a:ext cx="360040" cy="360040"/>
              <a:chOff x="251520" y="2571750"/>
              <a:chExt cx="360040" cy="360040"/>
            </a:xfrm>
          </p:grpSpPr>
          <p:cxnSp>
            <p:nvCxnSpPr>
              <p:cNvPr id="34" name="Gerade Verbindung 33"/>
              <p:cNvCxnSpPr/>
              <p:nvPr/>
            </p:nvCxnSpPr>
            <p:spPr>
              <a:xfrm>
                <a:off x="251520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/>
            </p:nvCxnSpPr>
            <p:spPr>
              <a:xfrm>
                <a:off x="611560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>
              <a:xfrm>
                <a:off x="323528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>
              <a:xfrm>
                <a:off x="395536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/>
            </p:nvCxnSpPr>
            <p:spPr>
              <a:xfrm>
                <a:off x="467544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/>
            </p:nvCxnSpPr>
            <p:spPr>
              <a:xfrm>
                <a:off x="539552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Freihandform 39"/>
            <p:cNvSpPr/>
            <p:nvPr/>
          </p:nvSpPr>
          <p:spPr>
            <a:xfrm>
              <a:off x="681038" y="1622426"/>
              <a:ext cx="359568" cy="299243"/>
            </a:xfrm>
            <a:custGeom>
              <a:avLst/>
              <a:gdLst>
                <a:gd name="connsiteX0" fmla="*/ 0 w 359568"/>
                <a:gd name="connsiteY0" fmla="*/ 299243 h 299243"/>
                <a:gd name="connsiteX1" fmla="*/ 73818 w 359568"/>
                <a:gd name="connsiteY1" fmla="*/ 11112 h 299243"/>
                <a:gd name="connsiteX2" fmla="*/ 147637 w 359568"/>
                <a:gd name="connsiteY2" fmla="*/ 232568 h 299243"/>
                <a:gd name="connsiteX3" fmla="*/ 216693 w 359568"/>
                <a:gd name="connsiteY3" fmla="*/ 84930 h 299243"/>
                <a:gd name="connsiteX4" fmla="*/ 292893 w 359568"/>
                <a:gd name="connsiteY4" fmla="*/ 156368 h 299243"/>
                <a:gd name="connsiteX5" fmla="*/ 359568 w 359568"/>
                <a:gd name="connsiteY5" fmla="*/ 15874 h 299243"/>
                <a:gd name="connsiteX6" fmla="*/ 359568 w 359568"/>
                <a:gd name="connsiteY6" fmla="*/ 15874 h 299243"/>
                <a:gd name="connsiteX7" fmla="*/ 359568 w 359568"/>
                <a:gd name="connsiteY7" fmla="*/ 15874 h 2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568" h="299243">
                  <a:moveTo>
                    <a:pt x="0" y="299243"/>
                  </a:moveTo>
                  <a:cubicBezTo>
                    <a:pt x="24606" y="160733"/>
                    <a:pt x="49212" y="22224"/>
                    <a:pt x="73818" y="11112"/>
                  </a:cubicBezTo>
                  <a:cubicBezTo>
                    <a:pt x="98424" y="0"/>
                    <a:pt x="123825" y="220265"/>
                    <a:pt x="147637" y="232568"/>
                  </a:cubicBezTo>
                  <a:cubicBezTo>
                    <a:pt x="171449" y="244871"/>
                    <a:pt x="192484" y="97630"/>
                    <a:pt x="216693" y="84930"/>
                  </a:cubicBezTo>
                  <a:cubicBezTo>
                    <a:pt x="240902" y="72230"/>
                    <a:pt x="269081" y="167877"/>
                    <a:pt x="292893" y="156368"/>
                  </a:cubicBezTo>
                  <a:cubicBezTo>
                    <a:pt x="316705" y="144859"/>
                    <a:pt x="359568" y="15874"/>
                    <a:pt x="359568" y="15874"/>
                  </a:cubicBezTo>
                  <a:lnTo>
                    <a:pt x="359568" y="15874"/>
                  </a:lnTo>
                  <a:lnTo>
                    <a:pt x="359568" y="15874"/>
                  </a:ln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sketching guidelines (1a/ 4)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51520" y="113159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683568" y="113159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1115616" y="113159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251520" y="1563638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115616" y="1563638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51520" y="1995686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3568" y="1995686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15616" y="1995686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uppieren 31"/>
          <p:cNvGrpSpPr/>
          <p:nvPr/>
        </p:nvGrpSpPr>
        <p:grpSpPr>
          <a:xfrm>
            <a:off x="683568" y="1563638"/>
            <a:ext cx="360040" cy="360040"/>
            <a:chOff x="251520" y="2571750"/>
            <a:chExt cx="360040" cy="360040"/>
          </a:xfrm>
        </p:grpSpPr>
        <p:cxnSp>
          <p:nvCxnSpPr>
            <p:cNvPr id="22" name="Gerade Verbindung 21"/>
            <p:cNvCxnSpPr/>
            <p:nvPr/>
          </p:nvCxnSpPr>
          <p:spPr>
            <a:xfrm>
              <a:off x="251520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611560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323528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395536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467544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539552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32"/>
          <p:cNvGrpSpPr/>
          <p:nvPr/>
        </p:nvGrpSpPr>
        <p:grpSpPr>
          <a:xfrm rot="5400000">
            <a:off x="683568" y="1563638"/>
            <a:ext cx="360040" cy="360040"/>
            <a:chOff x="251520" y="2571750"/>
            <a:chExt cx="360040" cy="360040"/>
          </a:xfrm>
        </p:grpSpPr>
        <p:cxnSp>
          <p:nvCxnSpPr>
            <p:cNvPr id="16" name="Gerade Verbindung 15"/>
            <p:cNvCxnSpPr/>
            <p:nvPr/>
          </p:nvCxnSpPr>
          <p:spPr>
            <a:xfrm>
              <a:off x="251520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611560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323528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395536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467544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539552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ihandform 14"/>
          <p:cNvSpPr/>
          <p:nvPr/>
        </p:nvSpPr>
        <p:spPr>
          <a:xfrm>
            <a:off x="681038" y="1622426"/>
            <a:ext cx="359568" cy="299243"/>
          </a:xfrm>
          <a:custGeom>
            <a:avLst/>
            <a:gdLst>
              <a:gd name="connsiteX0" fmla="*/ 0 w 359568"/>
              <a:gd name="connsiteY0" fmla="*/ 299243 h 299243"/>
              <a:gd name="connsiteX1" fmla="*/ 73818 w 359568"/>
              <a:gd name="connsiteY1" fmla="*/ 11112 h 299243"/>
              <a:gd name="connsiteX2" fmla="*/ 147637 w 359568"/>
              <a:gd name="connsiteY2" fmla="*/ 232568 h 299243"/>
              <a:gd name="connsiteX3" fmla="*/ 216693 w 359568"/>
              <a:gd name="connsiteY3" fmla="*/ 84930 h 299243"/>
              <a:gd name="connsiteX4" fmla="*/ 292893 w 359568"/>
              <a:gd name="connsiteY4" fmla="*/ 156368 h 299243"/>
              <a:gd name="connsiteX5" fmla="*/ 359568 w 359568"/>
              <a:gd name="connsiteY5" fmla="*/ 15874 h 299243"/>
              <a:gd name="connsiteX6" fmla="*/ 359568 w 359568"/>
              <a:gd name="connsiteY6" fmla="*/ 15874 h 299243"/>
              <a:gd name="connsiteX7" fmla="*/ 359568 w 359568"/>
              <a:gd name="connsiteY7" fmla="*/ 15874 h 2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68" h="299243">
                <a:moveTo>
                  <a:pt x="0" y="299243"/>
                </a:moveTo>
                <a:cubicBezTo>
                  <a:pt x="24606" y="160733"/>
                  <a:pt x="49212" y="22224"/>
                  <a:pt x="73818" y="11112"/>
                </a:cubicBezTo>
                <a:cubicBezTo>
                  <a:pt x="98424" y="0"/>
                  <a:pt x="123825" y="220265"/>
                  <a:pt x="147637" y="232568"/>
                </a:cubicBezTo>
                <a:cubicBezTo>
                  <a:pt x="171449" y="244871"/>
                  <a:pt x="192484" y="97630"/>
                  <a:pt x="216693" y="84930"/>
                </a:cubicBezTo>
                <a:cubicBezTo>
                  <a:pt x="240902" y="72230"/>
                  <a:pt x="269081" y="167877"/>
                  <a:pt x="292893" y="156368"/>
                </a:cubicBezTo>
                <a:cubicBezTo>
                  <a:pt x="316705" y="144859"/>
                  <a:pt x="359568" y="15874"/>
                  <a:pt x="359568" y="15874"/>
                </a:cubicBezTo>
                <a:lnTo>
                  <a:pt x="359568" y="15874"/>
                </a:lnTo>
                <a:lnTo>
                  <a:pt x="359568" y="15874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fik 3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3"/>
            <a:ext cx="7051862" cy="36497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sketching guidelines (1b/ 4)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92331"/>
            <a:ext cx="2414706" cy="307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799505" y="1203599"/>
            <a:ext cx="5006239" cy="35983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sketching guidelines (2/ 4)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51520" y="1131590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</a:p>
        </p:txBody>
      </p:sp>
      <p:sp>
        <p:nvSpPr>
          <p:cNvPr id="6" name="Rechteck 5"/>
          <p:cNvSpPr/>
          <p:nvPr/>
        </p:nvSpPr>
        <p:spPr>
          <a:xfrm>
            <a:off x="683568" y="1131590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</a:p>
        </p:txBody>
      </p:sp>
      <p:sp>
        <p:nvSpPr>
          <p:cNvPr id="7" name="Rechteck 6"/>
          <p:cNvSpPr/>
          <p:nvPr/>
        </p:nvSpPr>
        <p:spPr>
          <a:xfrm>
            <a:off x="1115616" y="1131590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</a:p>
        </p:txBody>
      </p:sp>
      <p:sp>
        <p:nvSpPr>
          <p:cNvPr id="8" name="Rechteck 7"/>
          <p:cNvSpPr/>
          <p:nvPr/>
        </p:nvSpPr>
        <p:spPr>
          <a:xfrm>
            <a:off x="251520" y="1563638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</a:p>
        </p:txBody>
      </p:sp>
      <p:sp>
        <p:nvSpPr>
          <p:cNvPr id="9" name="Rechteck 8"/>
          <p:cNvSpPr/>
          <p:nvPr/>
        </p:nvSpPr>
        <p:spPr>
          <a:xfrm>
            <a:off x="1115616" y="156363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</a:p>
        </p:txBody>
      </p:sp>
      <p:sp>
        <p:nvSpPr>
          <p:cNvPr id="10" name="Rechteck 9"/>
          <p:cNvSpPr/>
          <p:nvPr/>
        </p:nvSpPr>
        <p:spPr>
          <a:xfrm>
            <a:off x="251520" y="1995686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3568" y="1995686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15616" y="1995686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uppieren 28"/>
          <p:cNvGrpSpPr/>
          <p:nvPr/>
        </p:nvGrpSpPr>
        <p:grpSpPr>
          <a:xfrm>
            <a:off x="681038" y="1563638"/>
            <a:ext cx="362570" cy="360040"/>
            <a:chOff x="681038" y="1563638"/>
            <a:chExt cx="362570" cy="360040"/>
          </a:xfrm>
        </p:grpSpPr>
        <p:grpSp>
          <p:nvGrpSpPr>
            <p:cNvPr id="4" name="Gruppieren 31"/>
            <p:cNvGrpSpPr/>
            <p:nvPr/>
          </p:nvGrpSpPr>
          <p:grpSpPr>
            <a:xfrm>
              <a:off x="683568" y="1563638"/>
              <a:ext cx="360040" cy="360040"/>
              <a:chOff x="251520" y="2571750"/>
              <a:chExt cx="360040" cy="360040"/>
            </a:xfrm>
          </p:grpSpPr>
          <p:cxnSp>
            <p:nvCxnSpPr>
              <p:cNvPr id="22" name="Gerade Verbindung 21"/>
              <p:cNvCxnSpPr/>
              <p:nvPr/>
            </p:nvCxnSpPr>
            <p:spPr>
              <a:xfrm>
                <a:off x="251520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/>
            </p:nvCxnSpPr>
            <p:spPr>
              <a:xfrm>
                <a:off x="611560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/>
            </p:nvCxnSpPr>
            <p:spPr>
              <a:xfrm>
                <a:off x="323528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/>
            </p:nvCxnSpPr>
            <p:spPr>
              <a:xfrm>
                <a:off x="395536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/>
            </p:nvCxnSpPr>
            <p:spPr>
              <a:xfrm>
                <a:off x="467544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/>
            </p:nvCxnSpPr>
            <p:spPr>
              <a:xfrm>
                <a:off x="539552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ieren 32"/>
            <p:cNvGrpSpPr/>
            <p:nvPr/>
          </p:nvGrpSpPr>
          <p:grpSpPr>
            <a:xfrm rot="5400000">
              <a:off x="683568" y="1563638"/>
              <a:ext cx="360040" cy="360040"/>
              <a:chOff x="251520" y="2571750"/>
              <a:chExt cx="360040" cy="360040"/>
            </a:xfrm>
          </p:grpSpPr>
          <p:cxnSp>
            <p:nvCxnSpPr>
              <p:cNvPr id="16" name="Gerade Verbindung 15"/>
              <p:cNvCxnSpPr/>
              <p:nvPr/>
            </p:nvCxnSpPr>
            <p:spPr>
              <a:xfrm>
                <a:off x="251520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/>
              <p:cNvCxnSpPr/>
              <p:nvPr/>
            </p:nvCxnSpPr>
            <p:spPr>
              <a:xfrm>
                <a:off x="611560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/>
              <p:cNvCxnSpPr/>
              <p:nvPr/>
            </p:nvCxnSpPr>
            <p:spPr>
              <a:xfrm>
                <a:off x="323528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/>
              <p:cNvCxnSpPr/>
              <p:nvPr/>
            </p:nvCxnSpPr>
            <p:spPr>
              <a:xfrm>
                <a:off x="395536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9"/>
              <p:cNvCxnSpPr/>
              <p:nvPr/>
            </p:nvCxnSpPr>
            <p:spPr>
              <a:xfrm>
                <a:off x="467544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/>
              <p:cNvCxnSpPr/>
              <p:nvPr/>
            </p:nvCxnSpPr>
            <p:spPr>
              <a:xfrm>
                <a:off x="539552" y="2571750"/>
                <a:ext cx="0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Freihandform 14"/>
            <p:cNvSpPr/>
            <p:nvPr/>
          </p:nvSpPr>
          <p:spPr>
            <a:xfrm>
              <a:off x="681038" y="1622426"/>
              <a:ext cx="359568" cy="299243"/>
            </a:xfrm>
            <a:custGeom>
              <a:avLst/>
              <a:gdLst>
                <a:gd name="connsiteX0" fmla="*/ 0 w 359568"/>
                <a:gd name="connsiteY0" fmla="*/ 299243 h 299243"/>
                <a:gd name="connsiteX1" fmla="*/ 73818 w 359568"/>
                <a:gd name="connsiteY1" fmla="*/ 11112 h 299243"/>
                <a:gd name="connsiteX2" fmla="*/ 147637 w 359568"/>
                <a:gd name="connsiteY2" fmla="*/ 232568 h 299243"/>
                <a:gd name="connsiteX3" fmla="*/ 216693 w 359568"/>
                <a:gd name="connsiteY3" fmla="*/ 84930 h 299243"/>
                <a:gd name="connsiteX4" fmla="*/ 292893 w 359568"/>
                <a:gd name="connsiteY4" fmla="*/ 156368 h 299243"/>
                <a:gd name="connsiteX5" fmla="*/ 359568 w 359568"/>
                <a:gd name="connsiteY5" fmla="*/ 15874 h 299243"/>
                <a:gd name="connsiteX6" fmla="*/ 359568 w 359568"/>
                <a:gd name="connsiteY6" fmla="*/ 15874 h 299243"/>
                <a:gd name="connsiteX7" fmla="*/ 359568 w 359568"/>
                <a:gd name="connsiteY7" fmla="*/ 15874 h 2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568" h="299243">
                  <a:moveTo>
                    <a:pt x="0" y="299243"/>
                  </a:moveTo>
                  <a:cubicBezTo>
                    <a:pt x="24606" y="160733"/>
                    <a:pt x="49212" y="22224"/>
                    <a:pt x="73818" y="11112"/>
                  </a:cubicBezTo>
                  <a:cubicBezTo>
                    <a:pt x="98424" y="0"/>
                    <a:pt x="123825" y="220265"/>
                    <a:pt x="147637" y="232568"/>
                  </a:cubicBezTo>
                  <a:cubicBezTo>
                    <a:pt x="171449" y="244871"/>
                    <a:pt x="192484" y="97630"/>
                    <a:pt x="216693" y="84930"/>
                  </a:cubicBezTo>
                  <a:cubicBezTo>
                    <a:pt x="240902" y="72230"/>
                    <a:pt x="269081" y="167877"/>
                    <a:pt x="292893" y="156368"/>
                  </a:cubicBezTo>
                  <a:cubicBezTo>
                    <a:pt x="316705" y="144859"/>
                    <a:pt x="359568" y="15874"/>
                    <a:pt x="359568" y="15874"/>
                  </a:cubicBezTo>
                  <a:lnTo>
                    <a:pt x="359568" y="15874"/>
                  </a:lnTo>
                  <a:lnTo>
                    <a:pt x="359568" y="15874"/>
                  </a:ln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hteck 27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fik 2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3"/>
            <a:ext cx="7059997" cy="37007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sketching guidelines (3/ 4)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51520" y="1131590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</a:p>
        </p:txBody>
      </p:sp>
      <p:sp>
        <p:nvSpPr>
          <p:cNvPr id="6" name="Rechteck 5"/>
          <p:cNvSpPr/>
          <p:nvPr/>
        </p:nvSpPr>
        <p:spPr>
          <a:xfrm>
            <a:off x="683568" y="1131590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</a:p>
        </p:txBody>
      </p:sp>
      <p:sp>
        <p:nvSpPr>
          <p:cNvPr id="7" name="Rechteck 6"/>
          <p:cNvSpPr/>
          <p:nvPr/>
        </p:nvSpPr>
        <p:spPr>
          <a:xfrm>
            <a:off x="1115616" y="1131590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</a:p>
        </p:txBody>
      </p:sp>
      <p:sp>
        <p:nvSpPr>
          <p:cNvPr id="8" name="Rechteck 7"/>
          <p:cNvSpPr/>
          <p:nvPr/>
        </p:nvSpPr>
        <p:spPr>
          <a:xfrm>
            <a:off x="251520" y="1563638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</a:p>
        </p:txBody>
      </p:sp>
      <p:sp>
        <p:nvSpPr>
          <p:cNvPr id="9" name="Rechteck 8"/>
          <p:cNvSpPr/>
          <p:nvPr/>
        </p:nvSpPr>
        <p:spPr>
          <a:xfrm>
            <a:off x="1115616" y="1563638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</a:p>
        </p:txBody>
      </p:sp>
      <p:sp>
        <p:nvSpPr>
          <p:cNvPr id="10" name="Rechteck 9"/>
          <p:cNvSpPr/>
          <p:nvPr/>
        </p:nvSpPr>
        <p:spPr>
          <a:xfrm>
            <a:off x="251520" y="1995686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</a:p>
        </p:txBody>
      </p:sp>
      <p:sp>
        <p:nvSpPr>
          <p:cNvPr id="11" name="Rechteck 10"/>
          <p:cNvSpPr/>
          <p:nvPr/>
        </p:nvSpPr>
        <p:spPr>
          <a:xfrm>
            <a:off x="683568" y="199568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</a:p>
        </p:txBody>
      </p:sp>
      <p:sp>
        <p:nvSpPr>
          <p:cNvPr id="12" name="Rechteck 11"/>
          <p:cNvSpPr/>
          <p:nvPr/>
        </p:nvSpPr>
        <p:spPr>
          <a:xfrm>
            <a:off x="1115616" y="199568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</a:p>
        </p:txBody>
      </p:sp>
      <p:grpSp>
        <p:nvGrpSpPr>
          <p:cNvPr id="3" name="Gruppieren 31"/>
          <p:cNvGrpSpPr/>
          <p:nvPr/>
        </p:nvGrpSpPr>
        <p:grpSpPr>
          <a:xfrm>
            <a:off x="683568" y="1563638"/>
            <a:ext cx="360040" cy="360040"/>
            <a:chOff x="251520" y="2571750"/>
            <a:chExt cx="360040" cy="360040"/>
          </a:xfrm>
        </p:grpSpPr>
        <p:cxnSp>
          <p:nvCxnSpPr>
            <p:cNvPr id="22" name="Gerade Verbindung 21"/>
            <p:cNvCxnSpPr/>
            <p:nvPr/>
          </p:nvCxnSpPr>
          <p:spPr>
            <a:xfrm>
              <a:off x="251520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611560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323528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395536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467544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539552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32"/>
          <p:cNvGrpSpPr/>
          <p:nvPr/>
        </p:nvGrpSpPr>
        <p:grpSpPr>
          <a:xfrm rot="5400000">
            <a:off x="683568" y="1563638"/>
            <a:ext cx="360040" cy="360040"/>
            <a:chOff x="251520" y="2571750"/>
            <a:chExt cx="360040" cy="360040"/>
          </a:xfrm>
        </p:grpSpPr>
        <p:cxnSp>
          <p:nvCxnSpPr>
            <p:cNvPr id="16" name="Gerade Verbindung 15"/>
            <p:cNvCxnSpPr/>
            <p:nvPr/>
          </p:nvCxnSpPr>
          <p:spPr>
            <a:xfrm>
              <a:off x="251520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611560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323528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395536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467544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539552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ihandform 14"/>
          <p:cNvSpPr/>
          <p:nvPr/>
        </p:nvSpPr>
        <p:spPr>
          <a:xfrm>
            <a:off x="681038" y="1622426"/>
            <a:ext cx="359568" cy="299243"/>
          </a:xfrm>
          <a:custGeom>
            <a:avLst/>
            <a:gdLst>
              <a:gd name="connsiteX0" fmla="*/ 0 w 359568"/>
              <a:gd name="connsiteY0" fmla="*/ 299243 h 299243"/>
              <a:gd name="connsiteX1" fmla="*/ 73818 w 359568"/>
              <a:gd name="connsiteY1" fmla="*/ 11112 h 299243"/>
              <a:gd name="connsiteX2" fmla="*/ 147637 w 359568"/>
              <a:gd name="connsiteY2" fmla="*/ 232568 h 299243"/>
              <a:gd name="connsiteX3" fmla="*/ 216693 w 359568"/>
              <a:gd name="connsiteY3" fmla="*/ 84930 h 299243"/>
              <a:gd name="connsiteX4" fmla="*/ 292893 w 359568"/>
              <a:gd name="connsiteY4" fmla="*/ 156368 h 299243"/>
              <a:gd name="connsiteX5" fmla="*/ 359568 w 359568"/>
              <a:gd name="connsiteY5" fmla="*/ 15874 h 299243"/>
              <a:gd name="connsiteX6" fmla="*/ 359568 w 359568"/>
              <a:gd name="connsiteY6" fmla="*/ 15874 h 299243"/>
              <a:gd name="connsiteX7" fmla="*/ 359568 w 359568"/>
              <a:gd name="connsiteY7" fmla="*/ 15874 h 2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68" h="299243">
                <a:moveTo>
                  <a:pt x="0" y="299243"/>
                </a:moveTo>
                <a:cubicBezTo>
                  <a:pt x="24606" y="160733"/>
                  <a:pt x="49212" y="22224"/>
                  <a:pt x="73818" y="11112"/>
                </a:cubicBezTo>
                <a:cubicBezTo>
                  <a:pt x="98424" y="0"/>
                  <a:pt x="123825" y="220265"/>
                  <a:pt x="147637" y="232568"/>
                </a:cubicBezTo>
                <a:cubicBezTo>
                  <a:pt x="171449" y="244871"/>
                  <a:pt x="192484" y="97630"/>
                  <a:pt x="216693" y="84930"/>
                </a:cubicBezTo>
                <a:cubicBezTo>
                  <a:pt x="240902" y="72230"/>
                  <a:pt x="269081" y="167877"/>
                  <a:pt x="292893" y="156368"/>
                </a:cubicBezTo>
                <a:cubicBezTo>
                  <a:pt x="316705" y="144859"/>
                  <a:pt x="359568" y="15874"/>
                  <a:pt x="359568" y="15874"/>
                </a:cubicBezTo>
                <a:lnTo>
                  <a:pt x="359568" y="15874"/>
                </a:lnTo>
                <a:lnTo>
                  <a:pt x="359568" y="15874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fik 2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3"/>
            <a:ext cx="7050013" cy="368904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sketching guidelines (4/ 4)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51520" y="1131590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</a:p>
        </p:txBody>
      </p:sp>
      <p:sp>
        <p:nvSpPr>
          <p:cNvPr id="6" name="Rechteck 5"/>
          <p:cNvSpPr/>
          <p:nvPr/>
        </p:nvSpPr>
        <p:spPr>
          <a:xfrm>
            <a:off x="683568" y="1131590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</a:p>
        </p:txBody>
      </p:sp>
      <p:sp>
        <p:nvSpPr>
          <p:cNvPr id="7" name="Rechteck 6"/>
          <p:cNvSpPr/>
          <p:nvPr/>
        </p:nvSpPr>
        <p:spPr>
          <a:xfrm>
            <a:off x="1115616" y="1131590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</a:p>
        </p:txBody>
      </p:sp>
      <p:sp>
        <p:nvSpPr>
          <p:cNvPr id="8" name="Rechteck 7"/>
          <p:cNvSpPr/>
          <p:nvPr/>
        </p:nvSpPr>
        <p:spPr>
          <a:xfrm>
            <a:off x="251520" y="156363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</a:p>
        </p:txBody>
      </p:sp>
      <p:sp>
        <p:nvSpPr>
          <p:cNvPr id="9" name="Rechteck 8"/>
          <p:cNvSpPr/>
          <p:nvPr/>
        </p:nvSpPr>
        <p:spPr>
          <a:xfrm>
            <a:off x="1115616" y="1563638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</a:p>
        </p:txBody>
      </p:sp>
      <p:sp>
        <p:nvSpPr>
          <p:cNvPr id="10" name="Rechteck 9"/>
          <p:cNvSpPr/>
          <p:nvPr/>
        </p:nvSpPr>
        <p:spPr>
          <a:xfrm>
            <a:off x="251520" y="199568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</a:p>
        </p:txBody>
      </p:sp>
      <p:sp>
        <p:nvSpPr>
          <p:cNvPr id="11" name="Rechteck 10"/>
          <p:cNvSpPr/>
          <p:nvPr/>
        </p:nvSpPr>
        <p:spPr>
          <a:xfrm>
            <a:off x="683568" y="1995686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</a:p>
        </p:txBody>
      </p:sp>
      <p:sp>
        <p:nvSpPr>
          <p:cNvPr id="12" name="Rechteck 11"/>
          <p:cNvSpPr/>
          <p:nvPr/>
        </p:nvSpPr>
        <p:spPr>
          <a:xfrm>
            <a:off x="1115616" y="1995686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</a:p>
        </p:txBody>
      </p:sp>
      <p:grpSp>
        <p:nvGrpSpPr>
          <p:cNvPr id="3" name="Gruppieren 31"/>
          <p:cNvGrpSpPr/>
          <p:nvPr/>
        </p:nvGrpSpPr>
        <p:grpSpPr>
          <a:xfrm>
            <a:off x="683568" y="1563638"/>
            <a:ext cx="360040" cy="360040"/>
            <a:chOff x="251520" y="2571750"/>
            <a:chExt cx="360040" cy="360040"/>
          </a:xfrm>
        </p:grpSpPr>
        <p:cxnSp>
          <p:nvCxnSpPr>
            <p:cNvPr id="22" name="Gerade Verbindung 21"/>
            <p:cNvCxnSpPr/>
            <p:nvPr/>
          </p:nvCxnSpPr>
          <p:spPr>
            <a:xfrm>
              <a:off x="251520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611560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323528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395536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467544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539552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32"/>
          <p:cNvGrpSpPr/>
          <p:nvPr/>
        </p:nvGrpSpPr>
        <p:grpSpPr>
          <a:xfrm rot="5400000">
            <a:off x="683568" y="1563638"/>
            <a:ext cx="360040" cy="360040"/>
            <a:chOff x="251520" y="2571750"/>
            <a:chExt cx="360040" cy="360040"/>
          </a:xfrm>
        </p:grpSpPr>
        <p:cxnSp>
          <p:nvCxnSpPr>
            <p:cNvPr id="16" name="Gerade Verbindung 15"/>
            <p:cNvCxnSpPr/>
            <p:nvPr/>
          </p:nvCxnSpPr>
          <p:spPr>
            <a:xfrm>
              <a:off x="251520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611560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323528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395536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467544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539552" y="257175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ihandform 14"/>
          <p:cNvSpPr/>
          <p:nvPr/>
        </p:nvSpPr>
        <p:spPr>
          <a:xfrm>
            <a:off x="681038" y="1622426"/>
            <a:ext cx="359568" cy="299243"/>
          </a:xfrm>
          <a:custGeom>
            <a:avLst/>
            <a:gdLst>
              <a:gd name="connsiteX0" fmla="*/ 0 w 359568"/>
              <a:gd name="connsiteY0" fmla="*/ 299243 h 299243"/>
              <a:gd name="connsiteX1" fmla="*/ 73818 w 359568"/>
              <a:gd name="connsiteY1" fmla="*/ 11112 h 299243"/>
              <a:gd name="connsiteX2" fmla="*/ 147637 w 359568"/>
              <a:gd name="connsiteY2" fmla="*/ 232568 h 299243"/>
              <a:gd name="connsiteX3" fmla="*/ 216693 w 359568"/>
              <a:gd name="connsiteY3" fmla="*/ 84930 h 299243"/>
              <a:gd name="connsiteX4" fmla="*/ 292893 w 359568"/>
              <a:gd name="connsiteY4" fmla="*/ 156368 h 299243"/>
              <a:gd name="connsiteX5" fmla="*/ 359568 w 359568"/>
              <a:gd name="connsiteY5" fmla="*/ 15874 h 299243"/>
              <a:gd name="connsiteX6" fmla="*/ 359568 w 359568"/>
              <a:gd name="connsiteY6" fmla="*/ 15874 h 299243"/>
              <a:gd name="connsiteX7" fmla="*/ 359568 w 359568"/>
              <a:gd name="connsiteY7" fmla="*/ 15874 h 2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68" h="299243">
                <a:moveTo>
                  <a:pt x="0" y="299243"/>
                </a:moveTo>
                <a:cubicBezTo>
                  <a:pt x="24606" y="160733"/>
                  <a:pt x="49212" y="22224"/>
                  <a:pt x="73818" y="11112"/>
                </a:cubicBezTo>
                <a:cubicBezTo>
                  <a:pt x="98424" y="0"/>
                  <a:pt x="123825" y="220265"/>
                  <a:pt x="147637" y="232568"/>
                </a:cubicBezTo>
                <a:cubicBezTo>
                  <a:pt x="171449" y="244871"/>
                  <a:pt x="192484" y="97630"/>
                  <a:pt x="216693" y="84930"/>
                </a:cubicBezTo>
                <a:cubicBezTo>
                  <a:pt x="240902" y="72230"/>
                  <a:pt x="269081" y="167877"/>
                  <a:pt x="292893" y="156368"/>
                </a:cubicBezTo>
                <a:cubicBezTo>
                  <a:pt x="316705" y="144859"/>
                  <a:pt x="359568" y="15874"/>
                  <a:pt x="359568" y="15874"/>
                </a:cubicBezTo>
                <a:lnTo>
                  <a:pt x="359568" y="15874"/>
                </a:lnTo>
                <a:lnTo>
                  <a:pt x="359568" y="15874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fik 3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2"/>
            <a:ext cx="7054922" cy="35783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guidelines of curve sketching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55216" cy="3688756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259632" y="2499742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59632" y="3363838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Rechteck 10"/>
          <p:cNvSpPr/>
          <p:nvPr/>
        </p:nvSpPr>
        <p:spPr>
          <a:xfrm>
            <a:off x="1259632" y="3939902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guidelines of curve sketching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fik 2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4165249"/>
            <a:ext cx="7045560" cy="782765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259632" y="1131590"/>
            <a:ext cx="36004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uppieren 30"/>
          <p:cNvGrpSpPr/>
          <p:nvPr/>
        </p:nvGrpSpPr>
        <p:grpSpPr>
          <a:xfrm>
            <a:off x="6228184" y="1203598"/>
            <a:ext cx="2592288" cy="2016224"/>
            <a:chOff x="6228184" y="1203598"/>
            <a:chExt cx="2592288" cy="201622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56162" y="1203598"/>
              <a:ext cx="2536333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hteck 21"/>
            <p:cNvSpPr/>
            <p:nvPr/>
          </p:nvSpPr>
          <p:spPr>
            <a:xfrm>
              <a:off x="6228184" y="1203598"/>
              <a:ext cx="2592288" cy="194421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Grafik 2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075319" y="3291830"/>
            <a:ext cx="4728929" cy="674127"/>
          </a:xfrm>
          <a:prstGeom prst="rect">
            <a:avLst/>
          </a:prstGeom>
          <a:noFill/>
          <a:ln/>
          <a:effectLst/>
        </p:spPr>
      </p:pic>
      <p:pic>
        <p:nvPicPr>
          <p:cNvPr id="30" name="Grafik 29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763690" y="1203584"/>
            <a:ext cx="4161544" cy="19006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1,208"/>
  <p:tag name="ORIGINALWIDTH" val="4494,188"/>
  <p:tag name="LATEXADDIN" val="\documentclass{article}\pagestyle{empty}&#10;\usepackage{amsmath}&#10;\usepackage{amsfonts}&#10;\usepackage{amssymb}&#10;\begin{document}&#10;\begin{minipage}{12.7 cm}&#10;{\sffamily{&#10;The following checklist is intended as a guide to sketching a curve $y=f(x)$ by hand: &#10;\begin{description}&#10;\item[A) Domain] \phantom{u}\\[-5.5mm]&#10;\item[B) Intercepts] \phantom{u}\\[-5.5mm]&#10;\item[C) Symmetry] \phantom{u}\\[-5.5mm]&#10;\item[D) Asymptotes] \phantom{u}\\[-5.5mm]&#10;\item[E) Intervals of Increase or Decrease] \phantom{u}\\[-5.5mm]&#10;\item[F) Local Maximum and Minimum Values] \phantom{u}\\[-5.5mm]&#10;\item[G) Concavity and Points of Inflection] \phantom{u}\\[-5.5mm]&#10;\item[H) Sketch the Curve]&#10;\end{description}&#10;Not every item is relevant to every function. (For instance, a given curve might not have an asymptote or possess symmetry.) But the guidelines provide all the information you need to make a sketch that displays the most important aspects of the function.&#10;}}&#10;\end{minipage}&#10;\end{document}"/>
  <p:tag name="IGUANATEXSIZE" val="20"/>
  <p:tag name="IGUANATEXCURSOR" val="6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0,218"/>
  <p:tag name="ORIGINALWIDTH" val="4499,438"/>
  <p:tag name="LATEXADDIN" val="\documentclass{article}\pagestyle{empty}&#10;\usepackage{amsmath}&#10;\usepackage{amsfonts}&#10;\usepackage{amssymb}&#10;\begin{document}&#10;\begin{minipage}{12.7 cm}&#10;{\sffamily{&#10;\begin{description}&#10;\item[A) Domain:] It's often useful to start by determining the domain $D$ of $f$, that is, the set of values of $x$ for which $f(x)$ is defined.&#10;\item[B) Intercepts:] The $y$-intercept is $f(0)$ and this tells us where the curve intersects the $y$-axis.\\[1mm] To find the $x$-intercepts, we set $y = 0$ and solve for $x$. (You can omit this step if the equation is difficult to solve.)&#10;\item[C) Symmetry:] \phantom{u}\\[-5mm]&#10;\begin{itemize}&#10;\item {\bf{Even Function:}} If $f(x) = f(-x)$ for all $x \in D$, that is, the equation of the curve is unchanged when $x$ is replaced by $-x$, then $f$ is an {\bf{even function}} and the curve is {\bf{symmetric about the $y$-axis}}.\\[1mm] This means that our work is cut in half. If we know what the curve looks like for $x &gt; 0$, then we need only reflect about the $y$-axis to obtain the complete curve. Here are some examples: $y = x^2$, $y = x^4$, $y = | x |$, and $y = \cos(x)$.&#10;\end{itemize}&#10;\end{description}&#10;&#10;}}&#10;\end{minipage}&#10;\end{document}"/>
  <p:tag name="IGUANATEXSIZE" val="20"/>
  <p:tag name="IGUANATEXCURSOR" val="8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31,721"/>
  <p:tag name="ORIGINALWIDTH" val="3204,35"/>
  <p:tag name="LATEXADDIN" val="\documentclass{article}\pagestyle{empty}&#10;\usepackage{amsmath}&#10;\usepackage{amsfonts}&#10;\usepackage{amssymb}&#10;\begin{document}&#10;\begin{minipage}{9.6 cm}&#10;{\sffamily{&#10;\begin{itemize}&#10;\item {\bf{Odd Function:}} If $f(-x) = -f(x)$ for all $x \in D$, then $f$ is an {\bf{odd function}} and the curve is {\bf{symmetric about the origin}}.\\[1mm]&#10;Again we can obtain the complete curve if we know what it looks like for $x &gt; 0$. (Rotate $180^{\circ}$ about the origin.) Some simple examples of odd functions are $y = x$, $y = x^3$, $y = x^5$, and $y = \sin(x)$.&#10;\item {\bf{Periodic Function:}} If $f(x+p) = f(x)$ for all $x \in D$, where $p$ is a positive constant, then $f$ is called a {\bf{periodic function}} and the smallest such number $p$ is called the period. For instance, $y = \sin(x)$ has period $2 \pi$ and $y = \tan(x)$ has period $\pi$.\\[1mm] If we know what the graph looks like in an interval of length $p$, then we can use translation to sketch the entire graph.&#10;\end{itemize}&#10;}}&#10;\end{minipage}&#10;\end{document}"/>
  <p:tag name="IGUANATEXSIZE" val="20"/>
  <p:tag name="IGUANATEXCURSOR" val="9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2,715"/>
  <p:tag name="ORIGINALWIDTH" val="4499,438"/>
  <p:tag name="LATEXADDIN" val="\documentclass{article}\pagestyle{empty}&#10;\usepackage{amsmath}&#10;\usepackage{amsfonts}&#10;\usepackage{amssymb}&#10;\begin{document}&#10;\begin{minipage}{12.7 cm}&#10;{\sffamily{&#10;\begin{description}&#10;\item[D) Asymptotes:] \phantom{u}\\[-5mm]&#10;\begin{itemize}&#10;\item {\bf{Horizontal Asymptotes:}} If $\lim_{x \to \infty} f(x) = L$ or $\lim_{x \to -\infty} f(x) = L$, then the line $y = L$ is a horizontal asymptote of the curve $y = f(x)$. If it turns out that $\lim_{x \to \infty} f(x) = \infty$ (or $-\infty$), then we do not have an asymptote to the right, but this fact is still useful information for sketching the curve.&#10;\item {\bf{Vertical Asymptotes:}} The line $x = a$ is a vertical asymptote if at least one of the following statements is true:\\[-1mm]&#10;$$&#10;\begin{array}{r c l c r c l}&#10;\lim_{x \to a^+} f(x) &amp; = &amp; \infty &amp; \quad &amp; \lim_{x \to a^+} f(x) &amp; = &amp; -\infty \\[1mm]&#10;\lim_{x \to a^-} f(x) &amp; = &amp; \infty &amp; \quad &amp; \lim_{x \to a^-} f(x) &amp; = &amp; -\infty&#10;\end{array}&#10;$$&#10;If $f(a)$ is not defined but $a$ is an endpoint of $D$, then you should compute $\lim_{x \to a^-} f(x)$ or $\lim_{x \to a^+} f(x)$, whether or not&#10;this limit is infinite.&#10;\item {\bf{Slant Asymptotes:}} $\lim_{x \to \infty} \left( f(x) - \left( mx + b \right) \right) = 0$&#10;\end{itemize}&#10;\end{description}&#10;}}&#10;\end{minipage}&#10;\end{document}"/>
  <p:tag name="IGUANATEXSIZE" val="20"/>
  <p:tag name="IGUANATEXCURSOR" val="12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9,966"/>
  <p:tag name="ORIGINALWIDTH" val="4491,189"/>
  <p:tag name="LATEXADDIN" val="\documentclass{article}\pagestyle{empty}&#10;\usepackage{amsmath}&#10;\usepackage{amsfonts}&#10;\usepackage{amssymb}&#10;\begin{document}&#10;\begin{minipage}{12.7 cm}&#10;{\sffamily{&#10;\begin{description}&#10;\item[E) Intervals of Increase or Decrease:] Use the Increase/ Decrease Test, i.e. compute $f'(x)$ and find the intervals on which $f'(x)$ is positive ($f$ is increasing) and the intervals on which $f'(x)$ is negative ($f$ is decreasing).&#10;\item[F) Local Maximum and Minimum Values:] Find the critical numbers of $f$, i.e. the numbers $c$ where $f'(c) = 0$ or $f'(c)$ does not exist.\\[1mm]&#10;Then use the first derivative test.\\[-6mm]&#10;\begin{itemize}&#10;\item If $f'$ changes from positive to negative at a critical number $c$, then $f(c)$ is a local maximum.\\[-5mm]&#10;\item If $f'$ changes from negative to positive at $c$, then $f(c)$ is a local minimum.&#10;\end{itemize}&#10;Although it is usually preferable to use the first derivative test, you can use the second derivative test if $f'(c) = 0$ and $f''(c) \neq 0$. Then\\[-6mm]&#10;\begin{itemize}&#10;\item $f''(c) &gt; 0$ implies that $f(c)$ is a local minimum, whereas\\[-5mm]&#10;\item $f''(c) &lt; 0$ implies that $f(c)$ is a local maximum.&#10;\end{itemize}&#10;\end{description}&#10;}}&#10;\end{minipage}&#10;\end{document}"/>
  <p:tag name="IGUANATEXSIZE" val="20"/>
  <p:tag name="IGUANATEXCURSOR" val="5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0,975"/>
  <p:tag name="ORIGINALWIDTH" val="4493,438"/>
  <p:tag name="LATEXADDIN" val="\documentclass{article}\pagestyle{empty}&#10;\usepackage{amsmath}&#10;\usepackage{amsfonts}&#10;\usepackage{amssymb}&#10;\begin{document}&#10;\begin{minipage}{12.7 cm}&#10;{\sffamily{&#10;\begin{description}&#10;\item[G) Concavity and Points of Inflection:] Compute $f''(x)$ and use the concavity test. The curve is\\[-6mm]&#10;\begin{itemize}&#10;\item concave upward (strictly concave) where $f''(x) &gt; 0$ and\\[-5mm]&#10;\item concave downward (strictly convex) where $f''(x) &lt; 0$.&#10;\end{itemize}&#10;Inflection points occur where the direction of concavity changes.&#10;\item[H) Sketch the Curve:] Using the information in items A–G, draw the graph.\\[-6mm]&#10;\begin{itemize}&#10;\item Sketch the asymptotes as dashed lines.\\[-5mm]&#10;\item Plot the intercepts, maximum and minimum points, and inflection points.\\[-5mm]&#10;\item Then make the curve pass through these points, rising and falling according to E, with concavity according to G, and approaching the asymptotes.&#10;\end{itemize}&#10;If additional accuracy is desired near any point, you can compute the value of the derivative there. The tangent indicates the direction in which the curve proceeds.&#10;\end{description}&#10;}}&#10;\end{minipage}&#10;\end{document}"/>
  <p:tag name="IGUANATEXSIZE" val="20"/>
  <p:tag name="IGUANATEXCURSOR" val="3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2,715"/>
  <p:tag name="ORIGINALWIDTH" val="4491,939"/>
  <p:tag name="LATEXADDIN" val="\documentclass{article}\pagestyle{empty}&#10;\usepackage{amsmath}&#10;\usepackage{amsfonts}&#10;\usepackage{amssymb}&#10;\begin{document}&#10;\begin{minipage}{12.7 cm}&#10;{\sffamily{&#10;{\bf{Example:}}&#10;Use the guidelines to sketch the curve&#10;$$&#10;y \, \, = \, \, f(x) \, \, = \, \, \frac{2 x^2}{x^2 - 1} \, .&#10;$$&#10;{\bf{Solution:}}\\[1mm]&#10;{\bf{A)}} The domain is&#10;$$&#10;\left\{ x \, : \, x^2 - 1 \neq 0 \right\} \, \, = \, \, \left\{ x \, : \, x \neq \pm 1 \right\} \, \, = \, \, (-\infty, -1) \cup (-1,1) \cup (1, \infty)&#10;$$&#10;&#10;{\bf{B)}} The $x$- and $y$-intercepts are both $0$.\\[1mm]&#10;&#10;{\bf{C)}} The curve is symmetric about the $y$-axis, becasue $f(-x) = f(x)$, the function $f$ is even:&#10;$$&#10;f(-x) \, \, = \, \, \frac{2 (-x)^2}{(-x)^2 - 1} \, \, = \, \, \frac{2 x^2}{x^2 - 1} \, \, = \, \, f(x) \, .&#10;$$&#10;}}&#10;\end{minipage}&#10;\end{document}"/>
  <p:tag name="IGUANATEXSIZE" val="20"/>
  <p:tag name="IGUANATEXCURSOR" val="7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2,9397"/>
  <p:tag name="ORIGINALWIDTH" val="4483,69"/>
  <p:tag name="LATEXADDIN" val="\documentclass{article}\pagestyle{empty}&#10;\usepackage{amsmath}&#10;\usepackage{amsfonts}&#10;\usepackage{amssymb}&#10;\begin{document}&#10;\begin{minipage}{12.7 cm}&#10;{\sffamily{&#10;Therefore the lines $x=1$ and $x=-1$ are vertical asymptotes.\\[2mm] This information about limits and asymptotes enables us to draw the preliminary sketch,&#10;showing the parts of the curve near the asymptotes.&#10;}}&#10;\end{minipage}&#10;\end{document}"/>
  <p:tag name="IGUANATEXSIZE" val="20"/>
  <p:tag name="IGUANATEXCURSOR" val="3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3,9483"/>
  <p:tag name="ORIGINALWIDTH" val="3007,124"/>
  <p:tag name="LATEXADDIN" val="\documentclass{article}\pagestyle{empty}&#10;\usepackage{amsmath}&#10;\usepackage{amsfonts}&#10;\usepackage{amssymb}&#10;\begin{document}&#10;\begin{minipage}{7.5 cm}&#10;{\sffamily{&#10;$$&#10;\begin{array}{r c l c r c l}&#10;\lim_{x \to 1^+} \frac{2 \, x^2}{x^2 - 1} &amp; = &amp; \infty &amp; &amp; \lim_{x \to 1^-} \frac{2 \, x^2}{x^2 - 1} &amp; = &amp; -\infty \\[2mm]&#10;\lim_{x \to -1^+} \frac{2 \, x^2}{x^2 - 1} &amp; = &amp; -\infty &amp; &amp; \lim_{x \to -1^-} \frac{2 \, x^2}{x^2 - 1} &amp; = &amp; \infty&#10;\end{array}&#10;$$&#10;}}&#10;\end{minipage}&#10;\end{document}"/>
  <p:tag name="IGUANATEXSIZE" val="20"/>
  <p:tag name="IGUANATEXCURSOR" val="3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9,104"/>
  <p:tag name="ORIGINALWIDTH" val="2646,419"/>
  <p:tag name="LATEXADDIN" val="\documentclass{article}\pagestyle{empty}&#10;\usepackage{amsmath}&#10;\usepackage{amsfonts}&#10;\usepackage{amssymb}&#10;\begin{document}&#10;\begin{minipage}{7.5 cm}&#10;{\sffamily{&#10;{\bf{D)}} The line $y = 2$ is a horizontal asymptote, because&#10;$$&#10;\lim_{x \to \pm \infty} \, \frac{2 \, x^2}{x^2 - 1} \, \, = \, \, \lim_{x \to \pm \infty} \, \frac{2}{1 - \frac{1}{x^2}} \, \, = \, \, 2 \, .&#10;$$&#10;&#10;\vspace{0.2cm}&#10;Since the denominator is $0$ when $x = \pm 1$, we compute the following limits:&#10;}}&#10;\end{minipage}&#10;\end{document}"/>
  <p:tag name="IGUANATEXSIZE" val="20"/>
  <p:tag name="IGUANATEXCURSOR" val="3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1,71"/>
  <p:tag name="ORIGINALWIDTH" val="4491,189"/>
  <p:tag name="LATEXADDIN" val="\documentclass{article}\pagestyle{empty}&#10;\usepackage{amsmath}&#10;\usepackage{amsfonts}&#10;\usepackage{amssymb}&#10;\begin{document}&#10;\begin{minipage}{12.7 cm}&#10;{\sffamily{&#10;{\bf{E)}} The first derivative of $f$ reads as&#10;$$&#10;f'(x) \, \, = \, \, \frac{\left( x^2 - 1 \right) \cdot 4 \, x \, - \, 2 \, x^2 \cdot 2 \, x}{\left( x^2 - 1 \right)^2} \, \, = \, \,&#10;\frac{-4 \, x}{\left( x^2 - 1 \right)^2}&#10;$$&#10;Since $f'(x) &gt; 0$ when $x &lt; 0$ ($x \neq -1$) and $f'(x) &lt; 0$ when $x &gt; 0$ ($x \neq 1$), $f$ is increasing on $(-\infty, -1)$ and $(-1, 0)$ and decreasing on $(0,1)$ and $(1, \infty)$.\\[1mm]&#10;&#10;{\bf{F)}} The only critical number is $x = 0$. Since $f'$ changes from positive to negative at $0$, $f(0) = 0$ is a local maximum by the first derivative test.\\[1mm]&#10;&#10;{\bf{G)}} The second derivative of $f$ reads as&#10;$$&#10;f''(x) \, \, = \, \, \frac{\left( x^2 - 1 \right)^2 \cdot (-4) + 4 \, x \cdot 2 \, \left( x^2 - 1 \right) \cdot 2 \, x}{\left( x^2 - 1 \right)^4} \, \, = \, \,&#10;\frac{4 \left( 3x^2 + 1 \right)}{\left( x^2 - 1 \right)^3}&#10;$$&#10;}}&#10;\end{minipage}&#10;\end{document}"/>
  <p:tag name="IGUANATEXSIZE" val="20"/>
  <p:tag name="IGUANATEXCURSOR" val="8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4,229"/>
  <p:tag name="ORIGINALWIDTH" val="2650,169"/>
  <p:tag name="LATEXADDIN" val="\documentclass{article}\pagestyle{empty}&#10;\usepackage{amsmath}&#10;\usepackage{amsfonts}&#10;\usepackage{amssymb}&#10;\begin{document}&#10;\begin{minipage}{7.5 cm}&#10;{\sffamily{&#10;Since $3x^2 + 4 &gt; 0$ for all $x$, we have&#10;\begin{eqnarray*}&#10;f''(x) \, \, &gt; \, \, 0 &amp; \Longleftrightarrow &amp; x^2 \, - \, 1 \, \, &gt; \, \, 0 \\[2mm]&#10;&amp; \Longleftrightarrow &amp; |x| \, \, &gt; \, \, 1&#10;\end{eqnarray*}&#10;and $f''(x) &lt; 0$ $\Leftrightarrow$ $|x| &lt; 1$.\\[1mm]&#10;Thus the curve is&#10;\begin{itemize}&#10;\item concave upward on the intervals $(-\infty, -1)$ and $(1, \infty)$ and&#10;\item concave downward on $(-1, 1)$.&#10;\end{itemize}&#10;It has no point of inflection since $1$ and $-1$ are not in the domain of $f$.&#10;}}&#10;\end{minipage}&#10;\end{document}"/>
  <p:tag name="IGUANATEXSIZE" val="20"/>
  <p:tag name="IGUANATEXCURSOR" val="3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015,373"/>
  <p:tag name="LATEXADDIN" val="\documentclass{article}\pagestyle{empty}&#10;\usepackage{amsmath}&#10;\usepackage{amsfonts}&#10;\usepackage{amssymb}&#10;\begin{document}&#10;\begin{minipage}{12.7 cm}&#10;{\sffamily{&#10;{\bf{H)}} Using the information in {\bf{E)}}–{\bf{G)}}, we finish the sketch.&#10;}}&#10;\end{minipage}&#10;\end{document}"/>
  <p:tag name="IGUANATEXSIZE" val="20"/>
  <p:tag name="IGUANATEXCURSOR" val="2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6,461"/>
  <p:tag name="ORIGINALWIDTH" val="3730,784"/>
  <p:tag name="LATEXADDIN" val="\documentclass{article}\pagestyle{empty}&#10;\usepackage{amsmath}&#10;\usepackage{amsfonts}&#10;\usepackage{amssymb}&#10;\begin{document}&#10;\begin{minipage}{12.7 cm}&#10;{\sffamily{&#10;{\bf{Example:}}&#10;Use the guidelines to sketch the curve&#10;$$&#10;y \, \, = \, \, f(x) \, \, = \, \, \frac{x^2}{\sqrt{x+1}} \, .&#10;$$&#10;{\bf{Solution:}}\\[1mm]&#10;{\bf{A)}} The domain is $D \, = \, \left\{ x \, : \, x + 1 &gt; 0 \right\} \, = \, \left\{ x \, : \, x &gt; -1 \right\} \, = \, (-1, \infty)$\\[1mm]&#10;&#10;{\bf{B)}} The $x$- and $y$-intercepts are both $0$.\\[1mm]&#10;&#10;{\bf{C)}} The curve has no symmetry.\\[1mm]&#10;&#10;{\bf{D)}} There is no horizontal asymptote as\\[-3mm]&#10;$$&#10;\lim_{x \to \infty} \, \frac{x^2}{\sqrt{x+1}} \, \, = \, \, \infty \, .&#10;$$&#10;}}&#10;\end{minipage}&#10;\end{document}"/>
  <p:tag name="IGUANATEXSIZE" val="20"/>
  <p:tag name="IGUANATEXCURSOR" val="61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5,216"/>
  <p:tag name="ORIGINALWIDTH" val="4484,44"/>
  <p:tag name="LATEXADDIN" val="\documentclass{article}\pagestyle{empty}&#10;\usepackage{amsmath}&#10;\usepackage{amsfonts}&#10;\usepackage{amssymb}&#10;\begin{document}&#10;\begin{minipage}{12.7 cm}&#10;{\sffamily{&#10;Since $\sqrt{x+1} \to 0$ as $x \to -1^+$ and $f(x)$ is always positive, we have&#10;$$&#10;\lim_{x \to -1^+} \, \frac{x^2}{\sqrt{x+1}} \, \, = \, \, \infty&#10;$$&#10;and so the line $x = -1$ is a vertical asymptote.\\[1mm]&#10;&#10;{\bf{E)}} The first derivative reads as&#10;$$&#10;f'(x) \, \, = \, \, \frac{\sqrt{x+1} \cdot 2 \, x - x^2 \cdot \frac{1}{2 \sqrt{x+1}}}{x+1} \, \, = \, \,&#10;\frac{3 x^2 + 4 x}{2 \, \left( x + 1 \right)^{3/2}} \, \, = \, \,&#10;\frac{x \, \left( 3 x + 4 \right)}{2 \, \left( x + 1 \right)^{3/2}} \, .&#10;$$&#10;Here, $f'(x) = 0$ when $x = 0$ (notice that $-\tfrac{4}{3} \notin D$), so the only critical number is $0$.\\[1mm]&#10;Since $f'(x) &lt; 0$ when $-1 &lt; x &lt; 0$ and $f'(x) &gt; 0$ when $x &gt; 0$, $f$ is decreasing on $(-1,0)$ and increasing on $(0,\infty)$.&#10;}}&#10;\end{minipage}&#10;\end{document}"/>
  <p:tag name="IGUANATEXSIZE" val="20"/>
  <p:tag name="IGUANATEXCURSOR" val="61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4,496"/>
  <p:tag name="ORIGINALWIDTH" val="4492,689"/>
  <p:tag name="LATEXADDIN" val="\documentclass{article}\pagestyle{empty}&#10;\usepackage{amsmath}&#10;\usepackage{amsfonts}&#10;\usepackage{amssymb}&#10;\begin{document}&#10;\begin{minipage}{12.7 cm}&#10;{\sffamily{&#10;{\bf{F)}} Since $f'(0) = 0$ and $f'$ changes from negative to positive at $0$, $f(0) = 0$ is a local (and absolute) minimum by the First Derivative Test.\\[1mm]&#10;&#10;{\bf{G)}} The second derivative reads as&#10;$$&#10;f''(x) \, \, = \, \, \frac{2 \, \left( x+1 \right)^{3/2} \cdot \left( 6x + 4 \right) - \left( 3x^2 + 4x \right) \, 3 \, \left( x + 1 \right)^{1/2}}{4 \, \left( x + 1 \right)^{3}}&#10;\, \, = \, \,&#10;\frac{3 x^2 + 8 x + 8}{4 \, \left( x + 1 \right)^{5/2}} \, .&#10;$$&#10;Note that the denominator is always positive.\\[1mm]&#10;The numerator is the quadratic $3x^2+8x+8$, which is always positive because its discriminant is $b^2 - 4ac = -32$, which is negative, and the coefficient of $x^2$ is positive.\\[1mm]&#10;Thus $f''(x) &gt; 0$ for all $x$ in the domain of $f$, which means that $f$ is concave upward on $(-1, \infty)$ and there is no point of inflection.}}&#10;\end{minipage}&#10;\end{document}"/>
  <p:tag name="IGUANATEXSIZE" val="20"/>
  <p:tag name="IGUANATEXCURSOR" val="7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785,527"/>
  <p:tag name="LATEXADDIN" val="\documentclass{article}\pagestyle{empty}&#10;\usepackage{amsmath}&#10;\usepackage{amsfonts}&#10;\usepackage{amssymb}&#10;\begin{document}&#10;\begin{minipage}{12.7 cm}&#10;{\sffamily{&#10;{\bf{H)}} It remains to sketch the curve:}}&#10;\end{minipage}&#10;\end{document}"/>
  <p:tag name="IGUANATEXSIZE" val="20"/>
  <p:tag name="IGUANATEXCURSOR" val="1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</Words>
  <Application>Microsoft Office PowerPoint</Application>
  <PresentationFormat>Bildschirmpräsentation (16:9)</PresentationFormat>
  <Paragraphs>83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Calculus I for MGMT – Curves &amp; Optimization Curve Sketching &amp; Optimization</vt:lpstr>
      <vt:lpstr>Sketching a curve can be systematically done by following a list of straightforward guidelines</vt:lpstr>
      <vt:lpstr>Curve sketching guidelines (1a/ 4)</vt:lpstr>
      <vt:lpstr>Curve sketching guidelines (1b/ 4)</vt:lpstr>
      <vt:lpstr>Curve sketching guidelines (2/ 4)</vt:lpstr>
      <vt:lpstr>Curve sketching guidelines (3/ 4)</vt:lpstr>
      <vt:lpstr>Curve sketching guidelines (4/ 4)</vt:lpstr>
      <vt:lpstr>Example: Applying the guidelines of curve sketching</vt:lpstr>
      <vt:lpstr>Example: Applying the guidelines of curve sketching</vt:lpstr>
      <vt:lpstr>Example: Applying the guidelines of curve sketching</vt:lpstr>
      <vt:lpstr>Example: Applying the guidelines of curve sketching</vt:lpstr>
      <vt:lpstr>Example: Applying the guidelines of curve sketching</vt:lpstr>
      <vt:lpstr>Example: Applying the guidelines of curve sketching</vt:lpstr>
      <vt:lpstr>Example: Applying the guidelines of curve sketching</vt:lpstr>
      <vt:lpstr>Example: Applying the guidelines of curve sketching</vt:lpstr>
      <vt:lpstr>Example: Applying the guidelines of curve sketching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219</cp:revision>
  <dcterms:created xsi:type="dcterms:W3CDTF">2020-04-04T18:50:50Z</dcterms:created>
  <dcterms:modified xsi:type="dcterms:W3CDTF">2023-02-21T09:46:16Z</dcterms:modified>
</cp:coreProperties>
</file>