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1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498" r:id="rId36"/>
    <p:sldId id="499" r:id="rId37"/>
    <p:sldId id="500" r:id="rId38"/>
    <p:sldId id="501" r:id="rId39"/>
    <p:sldId id="502" r:id="rId40"/>
    <p:sldId id="343" r:id="rId41"/>
    <p:sldId id="454" r:id="rId42"/>
    <p:sldId id="452" r:id="rId43"/>
    <p:sldId id="453" r:id="rId44"/>
    <p:sldId id="443" r:id="rId45"/>
    <p:sldId id="457" r:id="rId46"/>
    <p:sldId id="458" r:id="rId47"/>
    <p:sldId id="459" r:id="rId48"/>
    <p:sldId id="460" r:id="rId49"/>
    <p:sldId id="461" r:id="rId50"/>
    <p:sldId id="314" r:id="rId5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5.xml"/><Relationship Id="rId7" Type="http://schemas.openxmlformats.org/officeDocument/2006/relationships/image" Target="../media/image3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0.xml"/><Relationship Id="rId7" Type="http://schemas.openxmlformats.org/officeDocument/2006/relationships/image" Target="../media/image3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59.xml"/><Relationship Id="rId7" Type="http://schemas.openxmlformats.org/officeDocument/2006/relationships/image" Target="../media/image4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63.xml"/><Relationship Id="rId7" Type="http://schemas.openxmlformats.org/officeDocument/2006/relationships/image" Target="../media/image5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78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81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Antiderivatives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tx1"/>
                </a:solidFill>
              </a:rPr>
              <a:t>Indefinite </a:t>
            </a:r>
            <a:r>
              <a:rPr lang="en-US" dirty="0" smtClean="0"/>
              <a:t>Integrals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week 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Indefinite </a:t>
            </a:r>
            <a:r>
              <a:rPr lang="en-US" sz="1200" dirty="0" smtClean="0">
                <a:solidFill>
                  <a:schemeClr val="tx1"/>
                </a:solidFill>
              </a:rPr>
              <a:t>integration</a:t>
            </a:r>
          </a:p>
          <a:p>
            <a:pPr marL="92075" lvl="1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Integration yielding </a:t>
            </a:r>
            <a:r>
              <a:rPr lang="en-US" sz="1200" dirty="0" smtClean="0">
                <a:solidFill>
                  <a:schemeClr val="tx1"/>
                </a:solidFill>
              </a:rPr>
              <a:t>inverse </a:t>
            </a:r>
            <a:r>
              <a:rPr lang="en-US" sz="1200" smtClean="0">
                <a:solidFill>
                  <a:schemeClr val="tx1"/>
                </a:solidFill>
              </a:rPr>
              <a:t>trigonometric functions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92075" lvl="1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First rules of</a:t>
            </a:r>
            <a:r>
              <a:rPr lang="en-US" sz="1200" dirty="0" smtClean="0">
                <a:solidFill>
                  <a:schemeClr val="tx1"/>
                </a:solidFill>
              </a:rPr>
              <a:t> integration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69"/>
            <a:ext cx="5179797" cy="2016725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579862"/>
            <a:ext cx="7032363" cy="10302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67"/>
            <a:ext cx="7052725" cy="17500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differentiation formula, when read from right to left, gives rise to an </a:t>
            </a:r>
            <a:r>
              <a:rPr lang="en-US" dirty="0" err="1" smtClean="0"/>
              <a:t>antidifferentiation</a:t>
            </a:r>
            <a:r>
              <a:rPr lang="en-US" dirty="0" smtClean="0"/>
              <a:t> formula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2407" y="2311426"/>
            <a:ext cx="5308250" cy="270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68"/>
            <a:ext cx="7041168" cy="1003141"/>
          </a:xfrm>
          <a:prstGeom prst="rect">
            <a:avLst/>
          </a:prstGeom>
          <a:noFill/>
          <a:ln/>
          <a:effectLst/>
        </p:spPr>
      </p:pic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12360" y="3507854"/>
            <a:ext cx="890123" cy="131481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12360" y="3939902"/>
            <a:ext cx="936104" cy="126570"/>
          </a:xfrm>
          <a:prstGeom prst="rect">
            <a:avLst/>
          </a:prstGeom>
          <a:noFill/>
          <a:ln/>
          <a:effectLst/>
        </p:spPr>
      </p:pic>
      <p:cxnSp>
        <p:nvCxnSpPr>
          <p:cNvPr id="14" name="Gerade Verbindung 13"/>
          <p:cNvCxnSpPr/>
          <p:nvPr/>
        </p:nvCxnSpPr>
        <p:spPr>
          <a:xfrm flipH="1">
            <a:off x="7164288" y="3579862"/>
            <a:ext cx="57606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7164288" y="3998848"/>
            <a:ext cx="57606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812360" y="4155926"/>
            <a:ext cx="93610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see</a:t>
            </a:r>
          </a:p>
          <a:p>
            <a:pPr algn="ctr"/>
            <a:r>
              <a:rPr lang="en-US" sz="800" dirty="0" smtClean="0"/>
              <a:t>next section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40" y="1124663"/>
            <a:ext cx="2232248" cy="156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74"/>
            <a:ext cx="5307689" cy="3767946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923928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efaltete Ecke 16"/>
          <p:cNvSpPr/>
          <p:nvPr/>
        </p:nvSpPr>
        <p:spPr>
          <a:xfrm>
            <a:off x="251520" y="3003798"/>
            <a:ext cx="2160240" cy="187220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Shown are the graphs of the function </a:t>
            </a:r>
            <a:r>
              <a:rPr lang="en-US" sz="1100" i="1" dirty="0" smtClean="0">
                <a:solidFill>
                  <a:schemeClr val="tx1"/>
                </a:solidFill>
              </a:rPr>
              <a:t>f’</a:t>
            </a:r>
            <a:r>
              <a:rPr lang="en-US" sz="1100" dirty="0" smtClean="0">
                <a:solidFill>
                  <a:schemeClr val="tx1"/>
                </a:solidFill>
              </a:rPr>
              <a:t> and its </a:t>
            </a:r>
            <a:r>
              <a:rPr lang="en-US" sz="1100" dirty="0" err="1" smtClean="0">
                <a:solidFill>
                  <a:schemeClr val="tx1"/>
                </a:solidFill>
              </a:rPr>
              <a:t>antiderivative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Notice that </a:t>
            </a:r>
            <a:r>
              <a:rPr lang="en-US" sz="1100" i="1" dirty="0" smtClean="0">
                <a:solidFill>
                  <a:schemeClr val="tx1"/>
                </a:solidFill>
              </a:rPr>
              <a:t>f’(x) &gt; 0</a:t>
            </a:r>
            <a:r>
              <a:rPr lang="en-US" sz="1100" dirty="0" smtClean="0">
                <a:solidFill>
                  <a:schemeClr val="tx1"/>
                </a:solidFill>
              </a:rPr>
              <a:t>, so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is always increasing. Also notice that when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has a maximum or minimum,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appears to have an inflection point.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 the graph serves as a check on our calculation.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round the discussion of </a:t>
            </a:r>
            <a:r>
              <a:rPr lang="en-US" dirty="0" err="1" smtClean="0"/>
              <a:t>antiderivatives</a:t>
            </a:r>
            <a:r>
              <a:rPr lang="en-US" dirty="0" smtClean="0"/>
              <a:t>, let us discuss the shape of the graph of an </a:t>
            </a:r>
            <a:r>
              <a:rPr lang="en-US" dirty="0" err="1" smtClean="0"/>
              <a:t>antiderivative</a:t>
            </a:r>
            <a:r>
              <a:rPr lang="en-US" dirty="0" smtClean="0"/>
              <a:t>, given the graph of the function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40" y="1124663"/>
            <a:ext cx="2232248" cy="156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efaltete Ecke 3"/>
          <p:cNvSpPr/>
          <p:nvPr/>
        </p:nvSpPr>
        <p:spPr>
          <a:xfrm>
            <a:off x="251520" y="3003798"/>
            <a:ext cx="2160240" cy="187220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Shown are the graphs of the function </a:t>
            </a:r>
            <a:r>
              <a:rPr lang="en-US" sz="1100" i="1" dirty="0" smtClean="0">
                <a:solidFill>
                  <a:schemeClr val="tx1"/>
                </a:solidFill>
              </a:rPr>
              <a:t>f’</a:t>
            </a:r>
            <a:r>
              <a:rPr lang="en-US" sz="1100" dirty="0" smtClean="0">
                <a:solidFill>
                  <a:schemeClr val="tx1"/>
                </a:solidFill>
              </a:rPr>
              <a:t> and its </a:t>
            </a:r>
            <a:r>
              <a:rPr lang="en-US" sz="1100" dirty="0" err="1" smtClean="0">
                <a:solidFill>
                  <a:schemeClr val="tx1"/>
                </a:solidFill>
              </a:rPr>
              <a:t>antiderivative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Notice that </a:t>
            </a:r>
            <a:r>
              <a:rPr lang="en-US" sz="1100" i="1" dirty="0" smtClean="0">
                <a:solidFill>
                  <a:schemeClr val="tx1"/>
                </a:solidFill>
              </a:rPr>
              <a:t>f’(x) &gt; 0</a:t>
            </a:r>
            <a:r>
              <a:rPr lang="en-US" sz="1100" dirty="0" smtClean="0">
                <a:solidFill>
                  <a:schemeClr val="tx1"/>
                </a:solidFill>
              </a:rPr>
              <a:t>, so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is always increasing. Also notice that when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has a maximum or minimum,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appears to have an inflection point.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 the graph serves as a check on our calculation.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74"/>
            <a:ext cx="5322096" cy="32703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99693"/>
            <a:ext cx="225001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79512" y="264375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0" y="1203574"/>
            <a:ext cx="5322964" cy="2375657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3923928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683568" y="3075806"/>
            <a:ext cx="16561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27"/>
          <p:cNvGrpSpPr/>
          <p:nvPr/>
        </p:nvGrpSpPr>
        <p:grpSpPr>
          <a:xfrm>
            <a:off x="313362" y="2995673"/>
            <a:ext cx="8194299" cy="1729991"/>
            <a:chOff x="313362" y="2995673"/>
            <a:chExt cx="8194299" cy="1729991"/>
          </a:xfrm>
        </p:grpSpPr>
        <p:pic>
          <p:nvPicPr>
            <p:cNvPr id="15" name="Grafik 14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3796670" y="4502904"/>
              <a:ext cx="4710991" cy="222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362" y="2995673"/>
              <a:ext cx="1059873" cy="80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5"/>
          <p:cNvGrpSpPr/>
          <p:nvPr/>
        </p:nvGrpSpPr>
        <p:grpSpPr>
          <a:xfrm>
            <a:off x="513428" y="1701123"/>
            <a:ext cx="8294124" cy="2532279"/>
            <a:chOff x="513428" y="1701123"/>
            <a:chExt cx="8294124" cy="2532279"/>
          </a:xfrm>
        </p:grpSpPr>
        <p:pic>
          <p:nvPicPr>
            <p:cNvPr id="16" name="Grafik 15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3792974" y="3795886"/>
              <a:ext cx="5014578" cy="43751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" name="Ellipse 18"/>
            <p:cNvSpPr/>
            <p:nvPr/>
          </p:nvSpPr>
          <p:spPr>
            <a:xfrm>
              <a:off x="1292287" y="1701123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35983" y="1701123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513428" y="3737107"/>
              <a:ext cx="648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735983" y="3658401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292287" y="3154345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Gerade Verbindung 24"/>
            <p:cNvCxnSpPr/>
            <p:nvPr/>
          </p:nvCxnSpPr>
          <p:spPr>
            <a:xfrm>
              <a:off x="1043608" y="3232884"/>
              <a:ext cx="648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99693"/>
            <a:ext cx="225001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79512" y="264375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69" y="1203574"/>
            <a:ext cx="5324164" cy="3608171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3923928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Antidifferentiation</a:t>
            </a:r>
            <a:r>
              <a:rPr lang="en-US" dirty="0" smtClean="0"/>
              <a:t> is particularly useful in analyzing the motion of an object moving in a straight line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8"/>
            <a:ext cx="7041074" cy="27372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r>
              <a:rPr lang="en-US" dirty="0" smtClean="0"/>
              <a:t> and rectilinear motion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68"/>
            <a:ext cx="7043095" cy="37132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r>
              <a:rPr lang="en-US" dirty="0" smtClean="0"/>
              <a:t> and rectilinear motion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8"/>
            <a:ext cx="7034112" cy="24958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63638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51766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Indefinite Integration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Integration yielding Inverse Trigonometric Functions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First Rules of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20109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60685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Indefinite Integration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Integration yielding Inverse Trigonometric Functions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First Rules of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Implicit differentiation of inverse functions</a:t>
            </a:r>
            <a:endParaRPr lang="en-US" dirty="0"/>
          </a:p>
        </p:txBody>
      </p:sp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66" y="1038801"/>
            <a:ext cx="2172225" cy="203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9"/>
            <a:ext cx="5317166" cy="363058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788024" y="3645673"/>
            <a:ext cx="1008112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788024" y="3645673"/>
            <a:ext cx="0" cy="57606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4788024" y="4221737"/>
            <a:ext cx="1008112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6228184" y="4319702"/>
            <a:ext cx="1224136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6228184" y="4895766"/>
            <a:ext cx="1224136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452320" y="4319702"/>
            <a:ext cx="0" cy="57606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determining the derivative of the inverse sine function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1"/>
            <a:ext cx="7059479" cy="33239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 can apply this for integration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3159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9" y="1203599"/>
            <a:ext cx="4143628" cy="1406583"/>
          </a:xfrm>
          <a:prstGeom prst="rect">
            <a:avLst/>
          </a:prstGeom>
          <a:noFill/>
          <a:ln/>
          <a:effectLst/>
        </p:spPr>
      </p:pic>
      <p:sp>
        <p:nvSpPr>
          <p:cNvPr id="9" name="Freeform 37"/>
          <p:cNvSpPr>
            <a:spLocks/>
          </p:cNvSpPr>
          <p:nvPr/>
        </p:nvSpPr>
        <p:spPr bwMode="auto">
          <a:xfrm rot="18900000" flipH="1">
            <a:off x="653007" y="1880924"/>
            <a:ext cx="362165" cy="674582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7543" y="1203598"/>
            <a:ext cx="446244" cy="293564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67543" y="3147814"/>
            <a:ext cx="470993" cy="1296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determining the derivative of the </a:t>
            </a:r>
            <a:r>
              <a:rPr lang="en-US" smtClean="0"/>
              <a:t>inverse tangent </a:t>
            </a:r>
            <a:r>
              <a:rPr lang="en-US" dirty="0" smtClean="0"/>
              <a:t>function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1"/>
            <a:ext cx="7060577" cy="29580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 can apply this for integration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31590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37"/>
          <p:cNvSpPr>
            <a:spLocks/>
          </p:cNvSpPr>
          <p:nvPr/>
        </p:nvSpPr>
        <p:spPr bwMode="auto">
          <a:xfrm rot="18900000" flipH="1">
            <a:off x="653007" y="1880924"/>
            <a:ext cx="362165" cy="674582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11560" y="1347613"/>
            <a:ext cx="342144" cy="273043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3527" y="2859783"/>
            <a:ext cx="498990" cy="129939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3419872" y="1131590"/>
            <a:ext cx="5472608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9" y="1203598"/>
            <a:ext cx="3995646" cy="13593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670049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51766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Indefinite Integration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Integration yielding Inverse Trigonometric Functions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First Rules of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relationship between differentiation and </a:t>
            </a:r>
            <a:r>
              <a:rPr lang="en-US" dirty="0" err="1" smtClean="0"/>
              <a:t>antidifferentiation</a:t>
            </a:r>
            <a:r>
              <a:rPr lang="en-US" dirty="0" smtClean="0"/>
              <a:t> enables us to establish integration rules by 'reversing' analogous differentiation rules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7"/>
            <a:ext cx="7042137" cy="455409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fik 3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23657"/>
            <a:ext cx="5759232" cy="29227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verification of the logarithmic rule …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43883" cy="32471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the power rule is straight forward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5"/>
            <a:ext cx="6737731" cy="1783250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291816"/>
            <a:ext cx="7057087" cy="16427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antiderivative</a:t>
            </a:r>
            <a:r>
              <a:rPr lang="en-US" dirty="0" smtClean="0"/>
              <a:t> or indefinite integral of a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a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such that </a:t>
            </a:r>
            <a:r>
              <a:rPr lang="en-US" i="1" dirty="0" smtClean="0"/>
              <a:t>F’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25117" cy="1701896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147814"/>
            <a:ext cx="7200800" cy="18722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219813"/>
            <a:ext cx="7035683" cy="17236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Computing indefinite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8"/>
            <a:ext cx="6883007" cy="35530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rules for indefinite integrals allow the integration of a variety of combinations of functions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7"/>
            <a:ext cx="7026937" cy="45703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23657"/>
            <a:ext cx="5797982" cy="26039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algebraic rules for indefinite integrals are also easily verified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5"/>
            <a:ext cx="6679211" cy="14252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algebraic rules for integration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3"/>
            <a:ext cx="7058105" cy="37499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algebraic rules for integration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3"/>
            <a:ext cx="7066071" cy="19154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total cost from marginal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8044" cy="34585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total cost from marginal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3260" cy="37654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indefinite integrals/ </a:t>
            </a:r>
            <a:r>
              <a:rPr lang="en-US" dirty="0" err="1" smtClean="0"/>
              <a:t>antidifferentiation</a:t>
            </a:r>
            <a:r>
              <a:rPr lang="en-US" dirty="0" smtClean="0"/>
              <a:t> formulas</a:t>
            </a:r>
            <a:br>
              <a:rPr lang="en-US" dirty="0" smtClean="0"/>
            </a:br>
            <a:r>
              <a:rPr lang="en-US" dirty="0" smtClean="0"/>
              <a:t>(any formula can be verified by differentiating the function on the right)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51520" y="1131590"/>
            <a:ext cx="8640960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5"/>
          <p:cNvGrpSpPr/>
          <p:nvPr/>
        </p:nvGrpSpPr>
        <p:grpSpPr>
          <a:xfrm>
            <a:off x="323528" y="1203598"/>
            <a:ext cx="360040" cy="360040"/>
            <a:chOff x="323528" y="1203598"/>
            <a:chExt cx="360040" cy="360040"/>
          </a:xfrm>
        </p:grpSpPr>
        <p:cxnSp>
          <p:nvCxnSpPr>
            <p:cNvPr id="6" name="Gerade Verbindung 5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Gruppieren 8"/>
          <p:cNvGrpSpPr/>
          <p:nvPr/>
        </p:nvGrpSpPr>
        <p:grpSpPr>
          <a:xfrm rot="5400000">
            <a:off x="8460432" y="1203598"/>
            <a:ext cx="360040" cy="360040"/>
            <a:chOff x="323528" y="1203598"/>
            <a:chExt cx="360040" cy="360040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uppieren 11"/>
          <p:cNvGrpSpPr/>
          <p:nvPr/>
        </p:nvGrpSpPr>
        <p:grpSpPr>
          <a:xfrm rot="10800000">
            <a:off x="8460432" y="4587974"/>
            <a:ext cx="360040" cy="360040"/>
            <a:chOff x="323528" y="1203598"/>
            <a:chExt cx="360040" cy="360040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uppieren 14"/>
          <p:cNvGrpSpPr/>
          <p:nvPr/>
        </p:nvGrpSpPr>
        <p:grpSpPr>
          <a:xfrm rot="16200000">
            <a:off x="323528" y="4587974"/>
            <a:ext cx="360040" cy="360040"/>
            <a:chOff x="323528" y="1203598"/>
            <a:chExt cx="360040" cy="36004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06" y="1181590"/>
            <a:ext cx="5292588" cy="37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Indefinite integrals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99" y="1131590"/>
            <a:ext cx="2544837" cy="17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6"/>
            <a:ext cx="5180818" cy="3777495"/>
          </a:xfrm>
          <a:prstGeom prst="rect">
            <a:avLst/>
          </a:prstGeom>
          <a:noFill/>
          <a:ln/>
          <a:effectLst/>
        </p:spPr>
      </p:pic>
      <p:sp>
        <p:nvSpPr>
          <p:cNvPr id="11" name="Textfeld 10"/>
          <p:cNvSpPr txBox="1"/>
          <p:nvPr/>
        </p:nvSpPr>
        <p:spPr>
          <a:xfrm>
            <a:off x="251520" y="2931790"/>
            <a:ext cx="251235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indefinite integral in the example</a:t>
            </a:r>
          </a:p>
          <a:p>
            <a:r>
              <a:rPr lang="en-US" sz="1200" dirty="0" smtClean="0"/>
              <a:t>is graphed for several values of </a:t>
            </a:r>
            <a:r>
              <a:rPr lang="en-US" sz="1200" i="1" dirty="0" smtClean="0"/>
              <a:t>C</a:t>
            </a:r>
            <a:r>
              <a:rPr lang="en-US" sz="1200" dirty="0" smtClean="0"/>
              <a:t>.</a:t>
            </a:r>
          </a:p>
          <a:p>
            <a:endParaRPr lang="en-US" sz="500" dirty="0" smtClean="0"/>
          </a:p>
          <a:p>
            <a:r>
              <a:rPr lang="en-US" sz="1200" dirty="0" smtClean="0"/>
              <a:t>Here the value of </a:t>
            </a:r>
            <a:r>
              <a:rPr lang="en-US" sz="1200" i="1" dirty="0" smtClean="0"/>
              <a:t>C</a:t>
            </a:r>
            <a:r>
              <a:rPr lang="en-US" sz="1200" dirty="0" smtClean="0"/>
              <a:t> is the </a:t>
            </a:r>
            <a:r>
              <a:rPr lang="en-US" sz="1200" i="1" dirty="0" smtClean="0"/>
              <a:t>y</a:t>
            </a:r>
            <a:r>
              <a:rPr lang="en-US" sz="1200" dirty="0" smtClean="0"/>
              <a:t>-intercept.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195736" y="1131590"/>
            <a:ext cx="6696744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67746" y="1203592"/>
            <a:ext cx="5986982" cy="30632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has a whole family of </a:t>
            </a:r>
            <a:r>
              <a:rPr lang="en-US" dirty="0" err="1" smtClean="0"/>
              <a:t>antiderivatives</a:t>
            </a:r>
            <a:r>
              <a:rPr lang="en-US" dirty="0" smtClean="0"/>
              <a:t> that differ by an additive constant from each other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38962" cy="37646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Calculus I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Management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Indefinite integration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First rules of integration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Techniques for finding indefinite integrals</a:t>
            </a:r>
          </a:p>
          <a:p>
            <a:pPr marL="92075" lvl="1" indent="-92075">
              <a:spcAft>
                <a:spcPts val="400"/>
              </a:spcAft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given function f an </a:t>
            </a:r>
            <a:r>
              <a:rPr lang="en-US" dirty="0" err="1" smtClean="0"/>
              <a:t>antiderivative</a:t>
            </a:r>
            <a:r>
              <a:rPr lang="en-US" dirty="0" smtClean="0"/>
              <a:t> F is a functions the derivative of which is f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936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68"/>
            <a:ext cx="7040025" cy="765934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211710"/>
            <a:ext cx="7200800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283687"/>
            <a:ext cx="7031445" cy="1154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203585"/>
            <a:ext cx="6250467" cy="1622714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1691680" y="3075806"/>
            <a:ext cx="7200800" cy="7200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3173920"/>
            <a:ext cx="6402109" cy="504246"/>
          </a:xfrm>
          <a:prstGeom prst="rect">
            <a:avLst/>
          </a:prstGeom>
          <a:noFill/>
          <a:ln/>
          <a:effectLst/>
        </p:spPr>
      </p:pic>
      <p:sp>
        <p:nvSpPr>
          <p:cNvPr id="15" name="Rechteck 14"/>
          <p:cNvSpPr/>
          <p:nvPr/>
        </p:nvSpPr>
        <p:spPr>
          <a:xfrm>
            <a:off x="1331640" y="3075806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691680" y="3939902"/>
            <a:ext cx="7200800" cy="7200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4011888"/>
            <a:ext cx="4545449" cy="483589"/>
          </a:xfrm>
          <a:prstGeom prst="rect">
            <a:avLst/>
          </a:prstGeom>
          <a:noFill/>
          <a:ln/>
          <a:effectLst/>
        </p:spPr>
      </p:pic>
      <p:sp>
        <p:nvSpPr>
          <p:cNvPr id="18" name="Rechteck 17"/>
          <p:cNvSpPr/>
          <p:nvPr/>
        </p:nvSpPr>
        <p:spPr>
          <a:xfrm>
            <a:off x="1331640" y="3939902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995686"/>
            <a:ext cx="7200800" cy="7200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067671"/>
            <a:ext cx="4828273" cy="523864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331640" y="1995686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691680" y="2859782"/>
            <a:ext cx="7200800" cy="7200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2952710"/>
            <a:ext cx="6503607" cy="514821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331640" y="2859782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91680" y="1131590"/>
            <a:ext cx="7200800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83810" y="1203586"/>
            <a:ext cx="5016541" cy="496786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251520" y="4299942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Finding a function from its slope function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1649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80" y="1203596"/>
            <a:ext cx="5303165" cy="74113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2067694"/>
            <a:ext cx="5472608" cy="2952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2139700"/>
            <a:ext cx="5315769" cy="28312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69"/>
            <a:ext cx="7043420" cy="1094197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51520" y="1995686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646681"/>
            <a:ext cx="5963244" cy="22293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8"/>
            <a:ext cx="7033462" cy="24927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3419872" y="1131590"/>
            <a:ext cx="5472608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66" y="1203574"/>
            <a:ext cx="5324314" cy="3559600"/>
          </a:xfrm>
          <a:prstGeom prst="rect">
            <a:avLst/>
          </a:prstGeom>
          <a:noFill/>
          <a:ln/>
          <a:effectLst/>
        </p:spPr>
      </p:pic>
      <p:pic>
        <p:nvPicPr>
          <p:cNvPr id="2054" name="Picture 6" descr="Sørvágsvatn auf den Färöer: Dieser See ragt übers Meer hina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59396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Textfeld 15"/>
          <p:cNvSpPr txBox="1"/>
          <p:nvPr/>
        </p:nvSpPr>
        <p:spPr>
          <a:xfrm>
            <a:off x="251520" y="113159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The </a:t>
            </a:r>
            <a:r>
              <a:rPr lang="de-DE" sz="1000" dirty="0" err="1" smtClean="0"/>
              <a:t>Sørvágsvatn</a:t>
            </a:r>
            <a:r>
              <a:rPr lang="de-DE" sz="1000" dirty="0" smtClean="0"/>
              <a:t> </a:t>
            </a:r>
            <a:r>
              <a:rPr lang="de-DE" sz="1000" dirty="0" err="1" smtClean="0"/>
              <a:t>lake</a:t>
            </a:r>
            <a:r>
              <a:rPr lang="de-DE" sz="1000" dirty="0" smtClean="0"/>
              <a:t>, Färöer </a:t>
            </a:r>
            <a:r>
              <a:rPr lang="de-DE" sz="1000" dirty="0" err="1" smtClean="0"/>
              <a:t>island</a:t>
            </a:r>
            <a:endParaRPr lang="en-US" sz="1000" dirty="0"/>
          </a:p>
        </p:txBody>
      </p:sp>
      <p:sp>
        <p:nvSpPr>
          <p:cNvPr id="18" name="Rechteck 17"/>
          <p:cNvSpPr/>
          <p:nvPr/>
        </p:nvSpPr>
        <p:spPr>
          <a:xfrm>
            <a:off x="3419872" y="2571750"/>
            <a:ext cx="5472608" cy="24482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37426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66"/>
            <a:ext cx="7044395" cy="37600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5"/>
            <a:ext cx="7036288" cy="33513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has a whole family of </a:t>
            </a:r>
            <a:r>
              <a:rPr lang="en-US" dirty="0" err="1" smtClean="0"/>
              <a:t>antiderivatives</a:t>
            </a:r>
            <a:r>
              <a:rPr lang="en-US" dirty="0" smtClean="0"/>
              <a:t> that differ by an additive constant from each other (2/ 3)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6522"/>
          <a:stretch>
            <a:fillRect/>
          </a:stretch>
        </p:blipFill>
        <p:spPr bwMode="auto">
          <a:xfrm>
            <a:off x="251520" y="1131590"/>
            <a:ext cx="2880320" cy="35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1203596"/>
            <a:ext cx="5310086" cy="923819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2355726"/>
            <a:ext cx="5472608" cy="26642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2427732"/>
            <a:ext cx="5325457" cy="22391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has a whole family of </a:t>
            </a:r>
            <a:r>
              <a:rPr lang="en-US" dirty="0" err="1" smtClean="0"/>
              <a:t>antiderivatives</a:t>
            </a:r>
            <a:r>
              <a:rPr lang="en-US" dirty="0" smtClean="0"/>
              <a:t> that differ by an additive constant from each other (3/ 3)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3623"/>
          <a:stretch>
            <a:fillRect/>
          </a:stretch>
        </p:blipFill>
        <p:spPr bwMode="auto">
          <a:xfrm>
            <a:off x="251520" y="1131590"/>
            <a:ext cx="2880320" cy="333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3123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5"/>
            <a:ext cx="5326989" cy="21972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4499992" y="4371950"/>
            <a:ext cx="432048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indefinite integral consist of the integral symbol, an integrand, and the differential symbol </a:t>
            </a:r>
            <a:r>
              <a:rPr lang="en-US" dirty="0" err="1" smtClean="0"/>
              <a:t>d</a:t>
            </a:r>
            <a:r>
              <a:rPr lang="en-US" i="1" dirty="0" err="1" smtClean="0"/>
              <a:t>x</a:t>
            </a:r>
            <a:r>
              <a:rPr lang="en-US" dirty="0" smtClean="0"/>
              <a:t> indicating the variable </a:t>
            </a:r>
            <a:r>
              <a:rPr lang="en-US" i="1" dirty="0" smtClean="0"/>
              <a:t>x</a:t>
            </a:r>
            <a:r>
              <a:rPr lang="en-US" dirty="0" smtClean="0"/>
              <a:t> of integration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fik 3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46717" cy="3582916"/>
          </a:xfrm>
          <a:prstGeom prst="rect">
            <a:avLst/>
          </a:prstGeom>
          <a:noFill/>
          <a:ln/>
          <a:effectLst/>
        </p:spPr>
      </p:pic>
      <p:cxnSp>
        <p:nvCxnSpPr>
          <p:cNvPr id="11" name="Gerade Verbindung mit Pfeil 10"/>
          <p:cNvCxnSpPr/>
          <p:nvPr/>
        </p:nvCxnSpPr>
        <p:spPr>
          <a:xfrm>
            <a:off x="3419872" y="4587974"/>
            <a:ext cx="936104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4716016" y="4227934"/>
            <a:ext cx="0" cy="144016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3419872" y="4227934"/>
            <a:ext cx="1296144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6084168" y="4227934"/>
            <a:ext cx="0" cy="144016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6084168" y="4227934"/>
            <a:ext cx="648072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5076056" y="4659982"/>
            <a:ext cx="0" cy="144016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5076056" y="4803998"/>
            <a:ext cx="1656184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699792" y="4099605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C00000"/>
                </a:solidFill>
              </a:rPr>
              <a:t>integrand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06562" y="4463551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C00000"/>
                </a:solidFill>
              </a:rPr>
              <a:t>integral symbol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732240" y="4103511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constant of integration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732240" y="4686106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variable of integration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411760" y="4011910"/>
            <a:ext cx="576064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integral of the derivative of a function is the function itself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5759" cy="37844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68"/>
            <a:ext cx="6584832" cy="1646718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3010329"/>
            <a:ext cx="7026630" cy="499872"/>
          </a:xfrm>
          <a:prstGeom prst="rect">
            <a:avLst/>
          </a:prstGeom>
          <a:noFill/>
          <a:ln/>
          <a:effectLst/>
        </p:spPr>
      </p:pic>
      <p:pic>
        <p:nvPicPr>
          <p:cNvPr id="22" name="Grafik 2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723879"/>
            <a:ext cx="4997186" cy="9441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7,6266"/>
  <p:tag name="ORIGINALWIDTH" val="4450,694"/>
  <p:tag name="LATEXADDIN" val="\documentclass{article}\pagestyle{empty}&#10;\usepackage{amsmath}&#10;\usepackage{amsfonts}&#10;\usepackage{amssymb}&#10;\begin{document}&#10;\begin{minipage}{12.6 cm}&#10;{\sffamily{&#10;{\bf{Antidifferentiation (or Indefinite Integration):}}\\[1mm]&#10;A function $F(x)$ is said to be an {\bf{antiderivative}} of $f(x)$ if\\[-2mm]&#10;$$&#10;\frac{\textrm{d} F(x)}{\textrm{d} x} \, \, = \, \, F'(x) \, \, = \, \, f(x)&#10;$$&#10;for every $x$ in the domain of $f(x)$. The process of finding antiderivatives is called&#10;{\bf{antidifferentiation}} or {\bf{indefinite integration}}.&#10;}}&#10;\end{minipage}&#10;\end{document}"/>
  <p:tag name="IGUANATEXSIZE" val="20"/>
  <p:tag name="IGUANATEXCURSOR" val="3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9,6251"/>
  <p:tag name="ORIGINALWIDTH" val="4456,693"/>
  <p:tag name="LATEXADDIN" val="\documentclass{article}\pagestyle{empty}&#10;\usepackage{amsmath}&#10;\usepackage{amsfonts}&#10;\usepackage{amssymb}&#10;\begin{document}&#10;\begin{minipage}{12.6 cm}&#10;{\sffamily{&#10;{\bf{Example: (Verifying an Antiderivative)}}\\[1mm]&#10;To verify that $F(x) = \tfrac{1}{3} x^3 + 5x + 2$ is an antiderivative of $f(x) = x^2 + 5$ we differentiate $F$ in order to find&#10;$$&#10;F'(x) \, \, = \, \, \tfrac{1}{3} \cdot 3 x^2 + 5 \, \, = \, \, x^2 + 5 \, \, = \, \, f(x)&#10;$$&#10;as required.&#10;}}&#10;\end{minipage}&#10;\end{document}"/>
  <p:tag name="IGUANATEXSIZE" val="20"/>
  <p:tag name="IGUANATEXCURSOR" val="4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0,728"/>
  <p:tag name="ORIGINALWIDTH" val="4456,693"/>
  <p:tag name="LATEXADDIN" val="\documentclass{article}\pagestyle{empty}&#10;\usepackage{amsmath}&#10;\usepackage{amsfonts}&#10;\usepackage{amssymb}&#10;\begin{document}&#10;\begin{minipage}{12.6 cm}&#10;{\sffamily{&#10;A function has more than one antiderivative. For example, one antiderivative of the&#10;function $f(x)=3x^2$ is $F(x)=x^3$, since\\[-2mm]&#10;$$&#10;F'(x) \, \, = \, \, 3x^2 \, \, = \, \, f(x)&#10;$$&#10;but so are $x^3 + 12$ and $x^3 + 5$ and $x^3 + \pi$, since\\[-2mm]&#10;$$&#10;\frac{\textrm{d}}{\textrm{d} x} \left( x^3 + 12 \right) \, \, = \, \, 3 x^2 \, , \quad&#10;\frac{\textrm{d}}{\textrm{d} x} \left( x^3 + 5 \right) \, \, = \, \, 3 x^2 \, , \quad&#10;\frac{\textrm{d}}{\textrm{d} x} \left( x^3 + \pi \right) \, \, = \, \, 3 x^2 \, .&#10;$$&#10;&#10;\vspace{0.3cm}&#10;In general, if $F(x)$ is one antiderivative of $f$, then so is any function of the form&#10;$G(x) = F(x) + C$, for constant $C$ since\\[-2mm]&#10;$$&#10;G'(x) \, \, = \, \, \frac{\textrm{d}}{\textrm{d} x} \left( F(x) + C \right) \, \, = \, \, F'(x) + C'  \, \, = \, \, F'(x) + 0&#10;\, \, = \, \, f(x) \, .&#10;$$&#10;Conversely, it can be shown that if $F$ and $G$ are both antiderivatives of $f$, then&#10;$G(x) = F(x) + C$, for some constant $C$.&#10;}}&#10;\end{minipage}&#10;\end{document}"/>
  <p:tag name="IGUANATEXSIZE" val="20"/>
  <p:tag name="IGUANATEXCURSOR" val="6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3,6783"/>
  <p:tag name="ORIGINALWIDTH" val="3394,826"/>
  <p:tag name="LATEXADDIN" val="\documentclass{article}\pagestyle{empty}&#10;\usepackage{amsmath}&#10;\usepackage{amsfonts}&#10;\usepackage{amssymb}&#10;\begin{document}&#10;\begin{minipage}{9.6 cm}&#10;{\sffamily{&#10;{\bf{Fundamental Property of Antiderivatives:}}\\[1mm]&#10;If $F(x)$ is an antiderivative of the continuous function $f(x)$, then any other antiderivative of $f(x)$ has the&#10;form $G(x) = F(x) + C$ for some constant $C$.&#10;}}&#10;\end{minipage}&#10;\end{document}"/>
  <p:tag name="IGUANATEXSIZE" val="20"/>
  <p:tag name="IGUANATEXCURSOR" val="3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8,826"/>
  <p:tag name="ORIGINALWIDTH" val="3403,825"/>
  <p:tag name="LATEXADDIN" val="\documentclass{article}\pagestyle{empty}&#10;\usepackage{amsmath}&#10;\usepackage{amsfonts}&#10;\usepackage{amssymb}&#10;\begin{document}&#10;\begin{minipage}{9.6 cm}&#10;{\sffamily{&#10;There is a simple geometric interpretation for the fundamental property of antiderivatives.&#10;If $F$ and $G$ are both antiderivatives of $f$, then&#10;$$&#10;G'(x) \, \, = \, \, F'(x) \, \, = \, \, f(x) \, .&#10;$$&#10;This means that the slope $F'(x)$ of the tangent line to $y = F(x)$ at the point $(x, F(x))$&#10;is the same as the slope $G'(x)$ of the tangent line to $y = G(x)$ at $(x, G(x))$. Since the&#10;slopes are equal, it follows that the tangent lines at $(x,F(x))$ and $(x,G(x))$ are parallel,&#10;as shown in the figure (a).&#10;}}&#10;\end{minipage}&#10;\end{document}"/>
  <p:tag name="IGUANATEXSIZE" val="20"/>
  <p:tag name="IGUANATEXCURSOR" val="6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9,58"/>
  <p:tag name="ORIGINALWIDTH" val="3403,075"/>
  <p:tag name="LATEXADDIN" val="\documentclass{article}\pagestyle{empty}&#10;\usepackage{amsmath}&#10;\usepackage{amsfonts}&#10;\usepackage{amssymb}&#10;\begin{document}&#10;\begin{minipage}{9.6 cm}&#10;{\sffamily{&#10;Since this is true for all $x$, the entire curve $y = G(x)$ must&#10;be parallel to the curve $y = F(x)$, so that\\[-2mm]&#10;$$&#10;y \, \, = \, \, G(x) \, \, = \, \, F(x) + C&#10;$$&#10;In general, the collection of graphs of all antiderivatives of a given function $f$ is a&#10;family of parallel curves that are vertical translations of one another.\\[1mm]&#10;This is illustrated in figure (b) for the family of antiderivatives of $f(x) = 3 x^2$.&#10;}}&#10;\end{minipage}&#10;\end{document}"/>
  <p:tag name="IGUANATEXSIZE" val="20"/>
  <p:tag name="IGUANATEXCURSOR" val="5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1,241"/>
  <p:tag name="ORIGINALWIDTH" val="4458,193"/>
  <p:tag name="LATEXADDIN" val="\documentclass{article}\pagestyle{empty}&#10;\usepackage{amsmath}&#10;\usepackage{amsfonts}&#10;\usepackage{amssymb}&#10;\begin{document}&#10;\begin{minipage}{12.6 cm}&#10;{\sffamily{&#10;If $F(x)$ is one antiderivative of the continuous function $f(x)$,&#10;then all such antiderivatives may be characterized by $F(x) = C$ for constant $C$. The&#10;family of all antiderivatives of $f(x)$ is written&#10;$$&#10;\int \, f(x) \, \textrm{d} x \, \, = \, \, F(x) + C&#10;$$&#10;and is called the {\bf{indefinite integral}} of $f(x)$. The integral is 'indefinite' because it&#10;involves a constant $C$ that can take on any value.\\[1mm]&#10;In the context of the indefinite integral $\int f(x) \textrm{d} x = F(x) + C$, the {\bf{integral symbol}}&#10;is $\int$, the function $f(x)$ is called the {\bf{integrand}}, $C$ is the {\bf{constant of integration}}, and&#10;$\textrm{d} x$ is a differential that specifies $x$ as the {\bf{variable of integration}}. E.g.:&#10;&#10;\vspace{0.3cm}&#10;$$&#10;\int \, 3 x^2 \, \textrm{d} x \, \, = \, \, x^3 + C \, .&#10;$$&#10;}}&#10;\end{minipage}&#10;\end{document}"/>
  <p:tag name="IGUANATEXSIZE" val="20"/>
  <p:tag name="IGUANATEXCURSOR" val="8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5,227"/>
  <p:tag name="ORIGINALWIDTH" val="4461,193"/>
  <p:tag name="LATEXADDIN" val="\documentclass{article}\pagestyle{empty}&#10;\usepackage{amsmath}&#10;\usepackage{amsfonts}&#10;\usepackage{amssymb}&#10;\begin{document}&#10;\begin{minipage}{12.6 cm}&#10;{\sffamily{&#10;For any differentiable function $F$, we have\\[-2mm]&#10;$$&#10;\int \, F'(x) \, \textrm{d} x \, \, = \, \, F(x) + C \, ,&#10;$$&#10;since by definition, $F(x)$ is an antiderivative of $F'(x)$. Equivalently,\\[-2mm]&#10;$$&#10;\int \, \frac{\textrm{d} F(x)}{\textrm{d} x} \, \, = \, \ F(x) + C \, ,&#10;$$&#10;which can be interpreted as saying that {\bf{the integral of the derivative of a function is&#10;the function itself}}.\\[1mm]&#10;It is useful to remember that if you have performed an indefinite integration calculation&#10;that leads you to believe that $\int f(x) \textrm{d}x = G(x) + C$, then you can check your&#10;calculation by differentiating $G(x)$:\\[-6mm]&#10;\begin{quotation}&#10;\noindent If $G'(x) = f(x)$, then the integration $\int f(x) \textrm{d}x = G(x) + C$ is correct, but if&#10;$G'(x)$ is anything other than $f(x)$, you've made a mistake.&#10;\end{quotation}&#10;}}&#10;\end{minipage}&#10;\end{document}"/>
  <p:tag name="IGUANATEXSIZE" val="20"/>
  <p:tag name="IGUANATEXCURSOR" val="7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6,6368"/>
  <p:tag name="ORIGINALWIDTH" val="4101,988"/>
  <p:tag name="LATEXADDIN" val="\documentclass{article}\pagestyle{empty}&#10;\usepackage{amsmath}&#10;\usepackage{amsfonts}&#10;\usepackage{amssymb}&#10;\begin{document}&#10;\begin{minipage}{12.4 cm}&#10;{\sffamily{&#10;{\bf{Example:}}\\[1mm]&#10;Find the most general antiderivative of each of the following functions.&#10;$$&#10;{\textbf{a)}} \, \, \, f(x) \, \, = \, \, \sin(x) \, , \qquad&#10;{\textbf{b)}} \, \, \, f(x) \, \, = \, \, \frac{1}{x} \, , \qquad&#10;{\textbf{c)}} \, \, \, f(x) \, \, = \, \, x^n \, , \, \, n \, \neq \, -1 \, .&#10;$$&#10;&#10;{\bf{Solution:}}&#10;}} &#10;\end{minipage}&#10;\end{document}"/>
  <p:tag name="IGUANATEXSIZE" val="20"/>
  <p:tag name="IGUANATEXCURSOR" val="4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4377,203"/>
  <p:tag name="LATEXADDIN" val="\documentclass{article}\pagestyle{empty}&#10;\usepackage{amsmath}&#10;\usepackage{amsfonts}&#10;\usepackage{amssymb}&#10;\begin{document}&#10;\begin{minipage}{12.4 cm}&#10;{\sffamily{&#10;{\textbf{a)}} If $F(x) = -\cos(x)$, then $F'(x) = \sin(x)$, so an antiderivative of $\sin(x)$ is $-\cos(x)$. The most general antiderivative is $G(x) = -\cos(x) + C$,  $C \in \mathbb{R}$.&#10;}} &#10;\end{minipage}&#10;\end{document}"/>
  <p:tag name="IGUANATEXSIZE" val="20"/>
  <p:tag name="IGUANATEXCURSOR" val="3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9,6851"/>
  <p:tag name="ORIGINALWIDTH" val="3112,861"/>
  <p:tag name="LATEXADDIN" val="\documentclass{article}\pagestyle{empty}&#10;\usepackage{amsmath}&#10;\usepackage{amsfonts}&#10;\usepackage{amssymb}&#10;\begin{document}&#10;\begin{minipage}{12.4 cm}&#10;{\sffamily{&#10;{\textbf{b)}} We already know&#10;$$&#10;\frac{\textrm{d}}{\textrm{d} x} \left( \ln(x) \right) \, \, = \, \, \frac{1}{x} \, , \qquad \text{for $x \in \mathbb{R}^+$} \, ,&#10;$$&#10;&#10;}} &#10;\end{minipage}&#10;\end{document}"/>
  <p:tag name="IGUANATEXSIZE" val="20"/>
  <p:tag name="IGUANATEXCURSOR" val="3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0,113"/>
  <p:tag name="ORIGINALWIDTH" val="3220,848"/>
  <p:tag name="LATEXADDIN" val="\documentclass{article}\pagestyle{empty}&#10;\usepackage{amsmath}&#10;\usepackage{amsfonts}&#10;\usepackage{amssymb}&#10;\begin{document}&#10;\begin{minipage}{12.4 cm}&#10;{\sffamily{&#10;and&#10;$$&#10;\frac{\textrm{d}}{\textrm{d} x} \left( \ln|x| \right) \, \, = \, \, \frac{1}{x} \, , \qquad \text{for $x \in \mathbb{R} \setminus \{ 0 \}$} \, .&#10;$$&#10;So the general antiderivative of $f(x) = \frac{1}{x}$ is&#10;$$&#10;F(x) \, \, = \, \left\{ \begin{array}{r c l}&#10;\ln(x) \, + \, C_1  &amp; &amp; \text{if $x &gt; 0$}\\[1mm]&#10;\ln(-x) \, + \, C_2 &amp; &amp; \text{if $x &lt; 0$}&#10;\end{array} \right.&#10;$$&#10;}} &#10;\end{minipage}&#10;\end{document}"/>
  <p:tag name="IGUANATEXSIZE" val="20"/>
  <p:tag name="IGUANATEXCURSOR" val="35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,1793"/>
  <p:tag name="ORIGINALWIDTH" val="4378,703"/>
  <p:tag name="LATEXADDIN" val="\documentclass{article}\pagestyle{empty}&#10;\usepackage{amsmath}&#10;\usepackage{amsfonts}&#10;\usepackage{amssymb}&#10;\begin{document}&#10;\begin{minipage}{12.4 cm}&#10;{\sffamily{&#10;{\textbf{c)}} We use the Power Rule to discover an antiderivative of $x^n$. In fact, if $n \neq 1$, then&#10;$$&#10;\frac{\textrm{d}}{\textrm{d} x} \left( \frac{x^{n+1}}{n+1} \right) \, \, = \, \, \frac{(n+1) \, x^n}{n+1} \, \, = \, \, x^n \, ,&#10;$$&#10;&#10;}} &#10;\end{minipage}&#10;\end{document}"/>
  <p:tag name="IGUANATEXSIZE" val="20"/>
  <p:tag name="IGUANATEXCURSOR" val="1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4,6307"/>
  <p:tag name="ORIGINALWIDTH" val="4385,452"/>
  <p:tag name="LATEXADDIN" val="\documentclass{article}\pagestyle{empty}&#10;\usepackage{amsmath}&#10;\usepackage{amsfonts}&#10;\usepackage{amssymb}&#10;\begin{document}&#10;\begin{minipage}{12.4 cm}&#10;{\sffamily{&#10;Therefore the general antiderivative of $f(x) = x^n$ is&#10;$$&#10;F(x) \, \, = \, \, \frac{x^{n+1}}{n+1} \, + \, C&#10;$$&#10;This is valid for $n \geq 0$ since then $f(x) = x^n$ is defined on an interval. If $n$ is negative (but $n \neq -1$), it is valid on any interval that doesn't contain $0$.&#10;}} &#10;\end{minipage}&#10;\end{document}"/>
  <p:tag name="IGUANATEXSIZE" val="20"/>
  <p:tag name="IGUANATEXCURSOR" val="4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9,6813"/>
  <p:tag name="ORIGINALWIDTH" val="4385,452"/>
  <p:tag name="LATEXADDIN" val="\documentclass{article}\pagestyle{empty}&#10;\usepackage{amsmath}&#10;\usepackage{amsfonts}&#10;\usepackage{amssymb}&#10;\begin{document}&#10;\begin{minipage}{12.4 cm}&#10;{\sffamily{&#10;{\small{Every differentiation formula, when read from right to left, gives rise to an antidifferentiation formula.\\&#10;The following table lists some particular antiderivatives. Each formula in the table is true because the derivative of the function in the right column appears in the left column.}} }}&#10;\end{minipage}&#10;\end{document}"/>
  <p:tag name="IGUANATEXSIZE" val="20"/>
  <p:tag name="IGUANATEXCURSOR" val="2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091,864"/>
  <p:tag name="LATEXADDIN" val="\documentclass{article}\pagestyle{empty}&#10;\usepackage{amsmath}&#10;\usepackage{amsfonts}&#10;\usepackage{amssymb}&#10;\begin{document}&#10;\begin{minipage}{12.4 cm}&#10;{\sffamily{&#10;$\sin^{-1}(x) = \arcsin(x)$ }}&#10;\end{minipage}&#10;\end{document}"/>
  <p:tag name="IGUANATEXSIZE" val="20"/>
  <p:tag name="IGUANATEXCURSOR" val="1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1147,357"/>
  <p:tag name="LATEXADDIN" val="\documentclass{article}\pagestyle{empty}&#10;\usepackage{amsmath}&#10;\usepackage{amsfonts}&#10;\usepackage{amssymb}&#10;\begin{document}&#10;\begin{minipage}{12.4 cm}&#10;{\sffamily{&#10;$\tan^{-1}(x) = \arctan(x)$ }}&#10;\end{minipage}&#10;\end{document}"/>
  <p:tag name="IGUANATEXSIZE" val="20"/>
  <p:tag name="IGUANATEXCURSOR" val="1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2,486"/>
  <p:tag name="ORIGINALWIDTH" val="3315,336"/>
  <p:tag name="LATEXADDIN" val="\documentclass{article}\pagestyle{empty}&#10;\usepackage{amsmath}&#10;\usepackage{amsfonts}&#10;\usepackage{amssymb}&#10;\begin{document}&#10;\begin{minipage}{9.4 cm}&#10;{\sffamily{&#10;{\bf{Example:}}&#10;Find $f$ such that $f'(x) = {\rm{e}}^x + 20 \left( 1 + x^2 \right)^{-1}$ and $f(0) = -2$.\\[1mm]&#10;&#10;{\bf{Solution:}}&#10;First, we determine the general antiderivative $f$&#10;$$&#10;f'(x) \, = \, {\rm{e}}^x + \frac{20}{ 1 + x^2 } \, \, \Longrightarrow \, \, f(x) \, = \, {\rm{e}}^x + 20 \arctan(x) + C&#10;$$&#10;Second, we determine $C$ such that $f(0) = -2$, i.e.&#10;$$&#10;f(0) \, = \, \underbrace{{\rm{e}}^0}_{= \, 1} + \underbrace{20 \arctan(0)}_{= \, 0} + C \, = \, -2 \, \, \Longrightarrow \, \, C \, = \, -3&#10;$$\\[-3mm]&#10;Hence:&#10;$$&#10;f(x) \, \, = \, \, {\rm{e}}^x \, + \, 20 \arctan(x) - \, 3 \, .&#10;$$&#10;}}&#10;\end{minipage}&#10;\end{document}"/>
  <p:tag name="IGUANATEXSIZE" val="20"/>
  <p:tag name="IGUANATEXCURSOR" val="7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3,521"/>
  <p:tag name="ORIGINALWIDTH" val="3324,335"/>
  <p:tag name="LATEXADDIN" val="\documentclass{article}\pagestyle{empty}&#10;\usepackage{amsmath}&#10;\usepackage{amsfonts}&#10;\usepackage{amssymb}&#10;\begin{document}&#10;\begin{minipage}{9.4 cm}&#10;{\sffamily{&#10;If we are given the graph of a function $f$, it seems reasonable that we should be able to sketch the graph of an antiderivative $F$.\\[2mm]&#10;Suppose, for instance, that we are given that $F(0) = 1$.&#10;\begin{itemize}&#10;\item Then we have a place to start, the point $(0,1)$, and&#10;\item the direction in which we move our pencil is given at each stage by the derivative $F'(x) = f(x)$.&#10;\end{itemize}&#10;In the next example we show how to graph $F$ even when we don't have a formula for $f$. This would be the case, for instance, when $f(x)$ is determined by experimental data.}}&#10;\end{minipage}&#10;\end{document}"/>
  <p:tag name="IGUANATEXSIZE" val="20"/>
  <p:tag name="IGUANATEXCURSOR" val="7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5,583"/>
  <p:tag name="ORIGINALWIDTH" val="3326,584"/>
  <p:tag name="LATEXADDIN" val="\documentclass{article}\pagestyle{empty}&#10;\usepackage{amsmath}&#10;\usepackage{amsfonts}&#10;\usepackage{amssymb}&#10;\begin{document}&#10;\begin{minipage}{9.4 cm}&#10;{\sffamily{&#10;{\bf{Example:}}&#10;The graph of a function $f$ is given in the figure on the left-hand side. Make a rough sketch of an antiderivative $F$, given that $F(0) = 2$.\\[1mm]&#10;&#10;{\bf{Solution:}}\\[1mm]&#10;We are guided by the fact that the slope of $y = F(x)$ is $f(x)$.&#10;\begin{itemize}&#10;\item We start at the point $(0,2)$ and draw $F$ as an initially decreasing function since $f(x)$ is negative when $0 &lt; x &lt; 1$.&#10;\end{itemize}&#10;}}&#10;\end{minipage}&#10;\end{document}"/>
  <p:tag name="IGUANATEXSIZE" val="20"/>
  <p:tag name="IGUANATEXCURSOR" val="5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,9693"/>
  <p:tag name="ORIGINALWIDTH" val="3133,858"/>
  <p:tag name="LATEXADDIN" val="\documentclass{article}\pagestyle{empty}&#10;\usepackage{amsmath}&#10;\usepackage{amsfonts}&#10;\usepackage{amssymb}&#10;\begin{document}&#10;\begin{minipage}{9.4 cm}&#10;{\sffamily{&#10;\begin{itemize}&#10;\item Notice that $f(1) = f(3) = 0$, so $F$ has horizontal tangents when $x= 1$ and $x = 3$.&#10;\end{itemize}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44,132"/>
  <p:tag name="LATEXADDIN" val="\documentclass{article}\pagestyle{empty}&#10;\usepackage{amsmath}&#10;\usepackage{amsfonts}&#10;\usepackage{amssymb}&#10;\begin{document}&#10;\begin{minipage}{9.4 cm}&#10;{\sffamily{&#10;\begin{itemize}&#10;\item For $1 &lt; x &lt; 3$, $f(x)$ is positive and so $F$ is increasing.&#10;\end{itemize}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8,497"/>
  <p:tag name="ORIGINALWIDTH" val="3327,334"/>
  <p:tag name="LATEXADDIN" val="\documentclass{article}\pagestyle{empty}&#10;\usepackage{amsmath}&#10;\usepackage{amsfonts}&#10;\usepackage{amssymb}&#10;\begin{document}&#10;\begin{minipage}{9.4 cm}&#10;{\sffamily{&#10;\begin{itemize}&#10;\item We see that $F$ has a local minimum when $x = 1$ and a local maximum when $x = 3$.&#10;\item For $x &gt; 3$, $f(x)$ is negative and so $F$ is decreasing on $(3, \infty)$.&#10;\item Since $f(x) \to 0$ as $x \to \infty$, the graph of $F$ becomes flatter as $x \to \infty$.&#10;\item Also notice that $F''(x)$ changes from positive to negative at $x = 2$ and from negative to positive at $x = 4$, so $F$ has inflection points when $x = 2$ and&#10;$x = 4$.&#10;\end{itemize}&#10;We use this information to sketch the graph of the antiderivative in the figure.&#10;}}&#10;\end{minipage}&#10;\end{document}"/>
  <p:tag name="IGUANATEXSIZE" val="20"/>
  <p:tag name="IGUANATEXCURSOR" val="6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7,312"/>
  <p:tag name="ORIGINALWIDTH" val="4386,952"/>
  <p:tag name="LATEXADDIN" val="\documentclass{article}\pagestyle{empty}&#10;\usepackage{amsmath}&#10;\usepackage{amsfonts}&#10;\usepackage{amssymb}&#10;\begin{document}&#10;\begin{minipage}{12.4 cm}&#10;{\sffamily{&#10;{\bf{Rectilinear Motion:}} Antidifferentiation is particularly useful in analyzing the motion of an object moving in a straight line.&#10;\begin{itemize}&#10;\item Recall that if the object has position function $s = f(t)$, then the velocity function is $v(t) = s'(t)$. This means that the position function is an antiderivative of the velocity function.&#10;\item Likewise, the acceleration function is $a(t) = v'(t)$, so the velocity function is an antiderivative of the acceleration. If the acceleration and the initial values $s(0)$ and $v(0)$ are known, then the position function can be found by antidifferentiating twice.&#10;\end{itemize}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1,995"/>
  <p:tag name="ORIGINALWIDTH" val="4386,202"/>
  <p:tag name="LATEXADDIN" val="\documentclass{article}\pagestyle{empty}&#10;\usepackage{amsmath}&#10;\usepackage{amsfonts}&#10;\usepackage{amssymb}&#10;\begin{document}&#10;\begin{minipage}{12.4 cm}&#10;{\sffamily{&#10;{\bf{Example:}}\\[1mm]&#10;A particle moves in a straight line and has acceleration given by $a(t) = 6t +4$. Its initial velocity is $v(0) = -3$ $cm/s$ and its initial displacement is&#10;$s(0) = 4$ $cm$. Find its position function $s(t)$.\\[1mm]&#10;&#10;{\bf{Solution:}}\\[1mm]&#10;Since $v'(t) = a(t) = 6t + 4$, antidifferentiation gives&#10;$$&#10;v(t) \, \, = \, \, 6 \cdot \frac{1}{2} t^2 \, + \, 4 t \, + \, C \, \, = \, \, 3 t^2 \, + \, 4t \, + \, C \, .&#10;$$&#10;Note that $v(0) = C$. But we are given that $v(0) = -3$, so $C = -3$ and&#10;$$&#10;v(t) \, \, = \, \, 3 t^2 \, + \, 4 t \, - \, 3&#10;$$&#10;}} &#10;\end{minipage}&#10;\end{document}"/>
  <p:tag name="IGUANATEXSIZE" val="20"/>
  <p:tag name="IGUANATEXCURSOR" val="7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0,829"/>
  <p:tag name="ORIGINALWIDTH" val="4380,203"/>
  <p:tag name="LATEXADDIN" val="\documentclass{article}\pagestyle{empty}&#10;\usepackage{amsmath}&#10;\usepackage{amsfonts}&#10;\usepackage{amssymb}&#10;\begin{document}&#10;\begin{minipage}{12.4 cm}&#10;{\sffamily{&#10;Since $v(t) = s'(t)$, the position $s$ is the antiderivative of $v$:&#10;\begin{eqnarray*}&#10;s(t) &amp; = &amp; \int \, v(t) \, \textrm{d} t \, \, = \, \, \int \left( 3 t^2 + 4 t - 3 \right) \textrm{d} t \\[2mm]&#10;&amp; = &amp;&#10;3 \cdot \tfrac{1}{3} t^3 \, + \, 4 \cdot \tfrac{1}{2} t^2 \, - \, 3 t \, + \, D \, \, = \, \,&#10;t^3 \, + \, 2 t^2 \, - \, 3t \, + \, D \, .&#10;\end{eqnarray*}&#10;This gives $s(0) = D$. We are given that $s(0) = 4$, so $D = 4$ and the required position&#10;function is&#10;$$&#10;s(t) \, \, = \, \, t^3 \, + \, 2 t^2 \, - \, 3t \, + \, 4 \, .&#10;$$&#10;}} &#10;\end{minipage}&#10;\end{document}"/>
  <p:tag name="IGUANATEXSIZE" val="20"/>
  <p:tag name="IGUANATEXCURSOR" val="6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6,97"/>
  <p:tag name="ORIGINALWIDTH" val="3391,826"/>
  <p:tag name="LATEXADDIN" val="\documentclass{article}\pagestyle{empty}&#10;\usepackage{amsmath}&#10;\usepackage{amsfonts}&#10;\usepackage{amssymb}&#10;\begin{document}&#10;\begin{minipage}{9.6 cm}&#10;{\sffamily{&#10;Let $f(x) = y$ be one-to-one and continuously differentiable with&#10;$$&#10;f'(x) \, \, = \, \, y'&#10;$$&#10;and let $f^{-1}(y) = x$ be its inverse and also continuously differentiable.&#10;Then, by implicit differentiation&#10;$$&#10;\frac{\textrm{d}}{\textrm{d} x} \left( f^{-1}(y) \right) \, \, = \, \, \left( \frac{\textrm{d}}{\textrm{d} x} f^{-1}(y) \right) \cdot y' \, \, = \, \, 1&#10;$$&#10;Hence\\[-6mm]&#10;\begin{eqnarray*}&#10;\frac{\textrm{d}}{\textrm{d} x} f^{-1}(y) &amp; = &amp; \frac{1}{y'} \, \, = \, \, \frac{1}{f'(x)} \\[2mm]&#10;&amp; = &amp;&#10;\frac{1}{f'\left( f^{-1}(y) \right)}  \, .&#10;\end{eqnarray*}&#10;}}&#10;\end{minipage}&#10;\end{document}"/>
  <p:tag name="IGUANATEXSIZE" val="20"/>
  <p:tag name="IGUANATEXCURSOR" val="6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7,012"/>
  <p:tag name="ORIGINALWIDTH" val="4456,693"/>
  <p:tag name="LATEXADDIN" val="\documentclass{article}\pagestyle{empty}&#10;\usepackage{amsmath}&#10;\usepackage{amsfonts}&#10;\usepackage{amssymb}&#10;\begin{document}&#10;\begin{minipage}{12.6 cm}&#10;{\sffamily{&#10;Let $y = \arcsin(\frac{x}{a}) = \sin^{-1}(\frac{x}{a})$. Then, $x = a \sin(y)$. With implicit differentiation, we obtain&#10;$$&#10;1 \, \, = \, \, \frac{\textrm{d}}{\textrm{d} x} \left( a \sin(y) \right) \, \, = \, \, a \cos(y) \cdot y'&#10;$$&#10;or&#10;$$&#10;y' \, \, = \, \, \frac{1}{a \cos(y)} \, .&#10;$$&#10;Next, applying the Pythagorean identity $\sin^2(y) + \cos^2(y) = 1$, we have&#10;\begin{eqnarray*}&#10;\cos(y) &amp; = &amp; \sqrt{1 - \sin^2(y)} \, \, = \, \, \sqrt{1 - \left( \sin \left( \arcsin\left(\tfrac{x}{a}\right) \right) \right)^2 } \\[2mm]&#10;&amp; = &amp;&#10;\sqrt{1 - \left(\tfrac{x}{a}\right)^2 } \, \, = \, \, \tfrac{1}{a} \sqrt{a^2-x^2} \, .&#10;\end{eqnarray*}&#10;}}&#10;\end{minipage}&#10;\end{document}"/>
  <p:tag name="IGUANATEXSIZE" val="20"/>
  <p:tag name="IGUANATEXCURSOR" val="7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6,1418"/>
  <p:tag name="ORIGINALWIDTH" val="2641,92"/>
  <p:tag name="LATEXADDIN" val="\documentclass{article}\pagestyle{empty}&#10;\usepackage{amsmath}&#10;\usepackage{amsfonts}&#10;\usepackage{amssymb}&#10;\begin{document}&#10;\begin{minipage}{9.6 cm}&#10;{\sffamily{&#10;Hence,&#10;$$&#10;y' \, \, = \, \, \frac{1}{\sqrt{a^2 - x^2}} \, ,&#10;$$&#10;and thus&#10;$$&#10;\int \frac{1}{\sqrt{a^2 - x^2}} \textrm{d} x \, \, = \, \, \arcsin\left( \tfrac{x}{a} \right) + C \, .&#10;$$&#10;}}&#10;\end{minipage}&#10;\end{document}"/>
  <p:tag name="IGUANATEXSIZE" val="20"/>
  <p:tag name="IGUANATEXCURSOR" val="3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446,1942"/>
  <p:tag name="LATEXADDIN" val="\documentclass{article}\pagestyle{empty}&#10;\usepackage{amsmath}&#10;\usepackage{amsfonts}&#10;\usepackage{amssymb}&#10;\begin{document}&#10;\begin{minipage}{9.6 cm}&#10;{\sffamily{&#10;$$&#10;\frac{1}{\sqrt{1 - x^2}}&#10;$$&#10;}}&#10;\end{minipage}&#10;\end{document}"/>
  <p:tag name="IGUANATEXSIZE" val="20"/>
  <p:tag name="IGUANATEXCURSOR" val="1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70,9412"/>
  <p:tag name="LATEXADDIN" val="\documentclass{article}\pagestyle{empty}&#10;\usepackage{amsmath}&#10;\usepackage{amsfonts}&#10;\usepackage{amssymb}&#10;\begin{document}&#10;\begin{minipage}{9.6 cm}&#10;{\sffamily{&#10;$$&#10;\arcsin(x)&#10;$$&#10;}}&#10;\end{minipage}&#10;\end{document}"/>
  <p:tag name="IGUANATEXSIZE" val="20"/>
  <p:tag name="IGUANATEXCURSOR" val="1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7,038"/>
  <p:tag name="ORIGINALWIDTH" val="4456,693"/>
  <p:tag name="LATEXADDIN" val="\documentclass{article}\pagestyle{empty}&#10;\usepackage{amsmath}&#10;\usepackage{amsfonts}&#10;\usepackage{amssymb}&#10;\begin{document}&#10;\begin{minipage}{12.6 cm}&#10;{\sffamily{&#10;Let $y = \arctan(x) = \tan^{-1}(x)$. Then, $x = \sin(y)$. With implicit differentiation, we obtain&#10;$$&#10;1 \, \, = \, \, \frac{\textrm{d}}{\textrm{d} x} \left( \tan(y) \right) \, \, = \, \, \sec^2(y) \cdot y'&#10;$$&#10;or&#10;$$&#10;y' \, \, = \, \, \frac{1}{\sec^2(y)} \, .&#10;$$&#10;Next, applying the trigonometric identity $\sec^2(y) = 1 + \tan^2(y)$, we have&#10;\begin{eqnarray*}&#10;\sec^2(y) &amp; = &amp; 1 + \tan^2(y) \, \, = \, \, 1 + \left( \tan\left( \arctan(x) \right) \right)^2 \\[2mm]&#10;&amp; = &amp;&#10;1 + x^2 \, .&#10;\end{eqnarray*}&#10;}}&#10;\end{minipage}&#10;\end{document}"/>
  <p:tag name="IGUANATEXSIZE" val="20"/>
  <p:tag name="IGUANATEXCURSOR" val="63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2171"/>
  <p:tag name="ORIGINALWIDTH" val="341,9572"/>
  <p:tag name="LATEXADDIN" val="\documentclass{article}\pagestyle{empty}&#10;\usepackage{amsmath}&#10;\usepackage{amsfonts}&#10;\usepackage{amssymb}&#10;\begin{document}&#10;\begin{minipage}{9.6 cm}&#10;{\sffamily{&#10;$$&#10;\frac{1}{1 + x^2}&#10;$$&#10;}}&#10;\end{minipage}&#10;\end{document}"/>
  <p:tag name="IGUANATEXSIZE" val="20"/>
  <p:tag name="IGUANATEXCURSOR" val="1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97,9378"/>
  <p:tag name="LATEXADDIN" val="\documentclass{article}\pagestyle{empty}&#10;\usepackage{amsmath}&#10;\usepackage{amsfonts}&#10;\usepackage{amssymb}&#10;\begin{document}&#10;\begin{minipage}{9.6 cm}&#10;{\sffamily{&#10;$$&#10;\arctan(x)&#10;$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6,8954"/>
  <p:tag name="ORIGINALWIDTH" val="2546,682"/>
  <p:tag name="LATEXADDIN" val="\documentclass{article}\pagestyle{empty}&#10;\usepackage{amsmath}&#10;\usepackage{amsfonts}&#10;\usepackage{amssymb}&#10;\begin{document}&#10;\begin{minipage}{9.6 cm}&#10;{\sffamily{&#10;Hence,&#10;$$&#10;y' \, \, = \, \, \frac{1}{1 + x^2} \, ,&#10;$$&#10;and thus&#10;$$&#10;\int \frac{1}{1 + x^2} \textrm{d} x \, \, = \, \, \arctan(x) + C \, .&#10;$$&#10;}}&#10;\end{minipage}&#10;\end{document}"/>
  <p:tag name="IGUANATEXSIZE" val="20"/>
  <p:tag name="IGUANATEXCURSOR" val="2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452,194"/>
  <p:tag name="LATEXADDIN" val="\documentclass{article}\pagestyle{empty}&#10;\usepackage{amsmath}&#10;\usepackage{amsfonts}&#10;\usepackage{amssymb}&#10;\begin{document}&#10;\begin{minipage}{12.6 cm}&#10;{\sffamily{&#10;The relationship between differentiation and antidifferentiation enables us to establish&#10;the following integration rules by 'reversing' analogous differentiation rules.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2,04"/>
  <p:tag name="ORIGINALWIDTH" val="3633,296"/>
  <p:tag name="LATEXADDIN" val="\documentclass{article}\pagestyle{empty}&#10;\usepackage{amsmath}&#10;\usepackage{amsfonts}&#10;\usepackage{amssymb}&#10;\begin{document}&#10;\begin{minipage}{12.6 cm}&#10;{\sffamily{&#10;{\bf{Rules for Integrating Common Functions:}}&#10;\begin{description}&#10;\item[The constant rule:] \hspace{0.6cm} ${\displaystyle{\int \, k \, \textrm{d} x = kx + C}}$ for constant $k$&#10;\item[The power rule:] \hspace{1.04cm} ${\displaystyle{\int \, x^n \, \textrm{d} x = \frac{x^{n+1}}{n+1} + C}}$ for all $n \neq -1$&#10;\item[The logarithmic rule:] \hspace{0.1cm} ${\displaystyle{\int \, \frac{1}{x} \, \textrm{d} x = \ln|x| + C}}$ for all $x \neq 0$&#10;\item[The exponential rule:] \hspace{0.04cm} ${\displaystyle{\int \, {\rm{e}}^{kx} \, \textrm{d} x = \tfrac{1}{k} {\rm{e}}^{kx} + C}}$ for constant $k \neq 0$&#10;\end{description}&#10;}}&#10;\end{minipage}&#10;\end{document}"/>
  <p:tag name="IGUANATEXSIZE" val="20"/>
  <p:tag name="IGUANATEXCURSOR" val="5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8,017"/>
  <p:tag name="ORIGINALWIDTH" val="4451,444"/>
  <p:tag name="LATEXADDIN" val="\documentclass{article}\pagestyle{empty}&#10;\usepackage{amsmath}&#10;\usepackage{amsfonts}&#10;\usepackage{amssymb}&#10;\begin{document}&#10;\begin{minipage}{12.6 cm}&#10;{\sffamily{&#10;To verify the the {\bf{logarithmic rule}}, if $x &gt; 0$, then $|x| = x$ and&#10;$$&#10;\frac{\textrm{d}}{\textrm{d} x}\left( \ln|x| \right) \, \, = \, \, \frac{\textrm{d}}{\textrm{d} x}\left( \ln(x) \right) \, \, = \, \, \frac{1}{x} \, .&#10;$$&#10;On the other hand, if $x&lt;0$, then $-x &gt; 0$ and $\ln|x|=\ln(-x)$, and it follows from the chain rule that\\[-2mm]&#10;$$&#10;\frac{\textrm{d}}{\textrm{d} x}\left( \ln|x| \right) \, \, = \, \, \frac{\textrm{d}}{\textrm{d} x}\left( \ln(-x) \right) \, \, = \, \, \frac{1}{-x} \cdot (-1)&#10;\, \, = \, \, \frac{1}{x} \, .&#10;$$&#10;Thus, for all $x \neq 0$,&#10;$$&#10;\frac{\textrm{d}}{\textrm{d} x}\left( \ln|x| \right) \, \, = \, \, \frac{1}{x} \qquad \Longrightarrow \qquad&#10;\int \, \frac{1}{x} \, \textrm{d} x \, \, = \, \, \ln|x| + C \, .&#10;$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5,872"/>
  <p:tag name="ORIGINALWIDTH" val="4257,968"/>
  <p:tag name="LATEXADDIN" val="\documentclass{article}\pagestyle{empty}&#10;\usepackage{amsmath}&#10;\usepackage{amsfonts}&#10;\usepackage{amssymb}&#10;\begin{document}&#10;\begin{minipage}{12.6 cm}&#10;{\sffamily{&#10;To verify the {\bf{power rule}}, it is enough to show that the derivative of $\frac{x^{n+1}}{n+1}$ is $x^n$:\\[-2mm]&#10;$$&#10;\frac{\textrm{d}}{\textrm{d} x}\left( \frac{x^{n+1}}{n+1} \right) \, \, = \, \, \frac{1}{n+1} \left( (n+1) x^n \right) \, \, = \, \, x^n \, .&#10;$$&#10;Thus, for all $n \neq -1$,&#10;$$&#10;\int \, x^n \, \textrm{d} x \, \, = \, \, \frac{x^{n+1}}{n+1} + C \, .&#10;$$&#10;}}&#10;\end{minipage}&#10;\end{document}"/>
  <p:tag name="IGUANATEXSIZE" val="20"/>
  <p:tag name="IGUANATEXCURSOR" val="5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1,8824"/>
  <p:tag name="ORIGINALWIDTH" val="4456,693"/>
  <p:tag name="LATEXADDIN" val="\documentclass{article}\pagestyle{empty}&#10;\usepackage{amsmath}&#10;\usepackage{amsfonts}&#10;\usepackage{amssymb}&#10;\begin{document}&#10;\begin{minipage}{12.6 cm}&#10;{\sffamily{&#10;Notice that the logarithm rule 'fills the gap' in the power rule, namely, the&#10;case where $n = 1$. We may wish to blend the two rules into this combined form:&#10;$$&#10;\int \, x^n \, \textrm{d} x \, \, = \, \left\{ \begin{array}{c c l}&#10;{\displaystyle{\frac{x^{n+1}}{n+1} + C}} \, , &amp; &amp; \text{if $n \neq 1$}\\[5mm]&#10;{\displaystyle{\ln|x| + C}} \, , &amp; &amp; \text{if $n = 1$}&#10;\end{array} \right.&#10;$$&#10;}}&#10;\end{minipage}&#10;\end{document}"/>
  <p:tag name="IGUANATEXSIZE" val="20"/>
  <p:tag name="IGUANATEXCURSOR" val="4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3,243"/>
  <p:tag name="ORIGINALWIDTH" val="4353,206"/>
  <p:tag name="LATEXADDIN" val="\documentclass{article}\pagestyle{empty}&#10;\usepackage{amsmath}&#10;\usepackage{amsfonts}&#10;\usepackage{amssymb}&#10;\begin{document}&#10;\begin{minipage}{12.6 cm}&#10;{\sffamily{&#10;{\bf{Examples: (Computing Indefinite Integrals)}}&#10;\begin{itemize}&#10;\item[{\bf{a)}}] ${\displaystyle{ \int 3 \textrm{d} x = 3 x + C }}$ due to the contstant rule with $k = 3$.&#10;\item[{\bf{b)}}] ${\displaystyle{ \int x^{17} \textrm{d} x = \tfrac{1}{18} x^{18} + C }}$ due to the power rule with $n = 17$.&#10;\item[{\bf{c)}}] ${\displaystyle{ \int \tfrac{1}{\sqrt{x}} \textrm{d} x = 2 x^{1/2} + C }}$ due to the power rule with $n = -\tfrac{1}{2}$,&#10;or, in more detail:\\[-1mm]&#10;$$&#10;\int \, \tfrac{1}{\sqrt{x}} \, \textrm{d} x \, \, = \, \, \int \, x^{-1/2} \, \textrm{d} x \, \, = \, \, \frac{x^{1 + (-1/2)}}{1 + (-\tfrac{1}{2})} + C&#10;\, \, = \, \, \frac{x^{1/2}}{\tfrac{1}{2}} + C \, \, = \, \, 2 \sqrt{x} + C \, .&#10;$$&#10;\item[{\bf{d)}}] ${\displaystyle{ \int {\rm{e}}^{-3x} \textrm{d} x = -\tfrac{1}{3} {\rm{e}}^{-3x} + C }}$ due to the exponential rule with $k = 3$.&#10;\end{itemize}&#10;}}&#10;\end{minipage}&#10;\end{document}"/>
  <p:tag name="IGUANATEXSIZE" val="20"/>
  <p:tag name="IGUANATEXCURSOR" val="9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441,695"/>
  <p:tag name="LATEXADDIN" val="\documentclass{article}\pagestyle{empty}&#10;\usepackage{amsmath}&#10;\usepackage{amsfonts}&#10;\usepackage{amssymb}&#10;\begin{document}&#10;\begin{minipage}{12.6 cm}&#10;{\sffamily{&#10;Here are algebraic rules that will enable you to handle certain combinations of functions, like weighted sums and differences, &#10;in a natural fashion.}}&#10;\end{minipage}&#10;\end{document}"/>
  <p:tag name="IGUANATEXSIZE" val="20"/>
  <p:tag name="IGUANATEXCURSOR" val="2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8,313"/>
  <p:tag name="ORIGINALWIDTH" val="3656,543"/>
  <p:tag name="LATEXADDIN" val="\documentclass{article}\pagestyle{empty}&#10;\usepackage{amsmath}&#10;\usepackage{amsfonts}&#10;\usepackage{amssymb}&#10;\begin{document}&#10;\begin{minipage}{12.6 cm}&#10;{\sffamily{&#10;{\bf{Algebraic Rules for Indefinite Integration:}}&#10;\begin{description}&#10;\item[The constant multiple rule:]&#10;$$&#10;\int \, k f(x) \, \textrm{d} x \, \, = \, \, k \, \int \, f(x) \, \textrm{d} x \qquad \text{for constant $k$}&#10;$$&#10;\item[The sum/ difference rule:]&#10;$$&#10;\int \left( f(x) \pm g(x) \right) \textrm{d} x \, \, = \, \, \int \, f(x) \, \textrm{d} x \pm \int \, g(x) \, \textrm{d} x &#10;$$&#10;\end{description}&#10;}}&#10;\end{minipage}&#10;\end{document}"/>
  <p:tag name="IGUANATEXSIZE" val="20"/>
  <p:tag name="IGUANATEXCURSOR" val="5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5,1482"/>
  <p:tag name="ORIGINALWIDTH" val="4219,723"/>
  <p:tag name="LATEXADDIN" val="\documentclass{article}\pagestyle{empty}&#10;\usepackage{amsmath}&#10;\usepackage{amsfonts}&#10;\usepackage{amssymb}&#10;\begin{document}&#10;\begin{minipage}{12.6 cm}&#10;{\sffamily{&#10;To prove the constant multiple rule, note that if $\frac{\textrm{d} F(x)}{{\textrm{d}} x} = f(x)$, then&#10;$$&#10;\frac{\textrm{d}}{{\textrm{d}} x} \left( k F(x) \right) \, \, = \, \, k \frac{\textrm{d} F(x)}{{\textrm{d}} x} \, \, = \, \, k f(x)&#10;\quad \Longrightarrow \quad&#10;\int \, k f(x) \, \textrm{d} x \, \, = \, \, k \, \int \, f(x) \, \textrm{d} x \, .&#10;$$&#10;The sum and difference rules can be established in a similar fashion.&#10;}}&#10;\end{minipage}&#10;\end{document}"/>
  <p:tag name="IGUANATEXSIZE" val="20"/>
  <p:tag name="IGUANATEXCURSOR" val="2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0,48"/>
  <p:tag name="ORIGINALWIDTH" val="4455,943"/>
  <p:tag name="LATEXADDIN" val="\documentclass{article}\pagestyle{empty}&#10;\usepackage{amsmath}&#10;\usepackage{amsfonts}&#10;\usepackage{amssymb}&#10;\begin{document}&#10;\begin{minipage}{12.6 cm}&#10;{\sffamily{&#10;{\bf{Example: (Using Algebraic Rules for Integration)}}\\[1mm]&#10;Find the following integrals:\\[-2mm]&#10;$$&#10;{\bf{a)}} \quad \int \left( 2 x^5 + 8 x^3 - 3x^2 + 5 \right) \textrm{d} x \, , \quad \text{and} \quad&#10;{\bf{b)}} \quad \int \left( \frac{x^3 + 2x - 7}{x} \right) \textrm{d} x \, .&#10;$$&#10;&#10;\vspace{0.1cm}&#10;{\bf{Solution:}}\\[1mm]&#10;{\bf{a)}} By using the power rule in conjunction with the sum/ difference rule and the&#10;constant multiple rule, we get\\[-6mm]&#10;\begin{eqnarray*}&#10;\int \left( 2 x^5 + 8 x^3 - 3x^2 + 5 \right) \textrm{d} x &amp; = &amp;&#10;2 \int \, x^5 \, \textrm{d} x + 8 \int \, x^3 \, \textrm{d} x - 3 \int \, x^2 \, \textrm{d} x + 5 \int \, 1 \, \textrm{d} x\\[1mm]&#10;&amp; = &amp;&#10;2 \cdot \frac{x^6}{6} + 8 \cdot \frac{x^4}{4} - 3 \cdot \frac{x^3}{3} + 5x + C \\[1mm]&#10;&amp; = &amp;&#10;\tfrac{1}{3} x^6 + 2 x^4 - x^3 + 5x + C&#10;\end{eqnarray*}&#10;}}&#10;\end{minipage}&#10;\end{document}"/>
  <p:tag name="IGUANATEXSIZE" val="20"/>
  <p:tag name="IGUANATEXCURSOR" val="5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1,612"/>
  <p:tag name="ORIGINALWIDTH" val="4458,193"/>
  <p:tag name="LATEXADDIN" val="\documentclass{article}\pagestyle{empty}&#10;\usepackage{amsmath}&#10;\usepackage{amsfonts}&#10;\usepackage{amssymb}&#10;\begin{document}&#10;\begin{minipage}{12.6 cm}&#10;{\sffamily{&#10;{\bf{b)}} There is no 'quotient rule' for integration, but at least in this case, we can still&#10;divide the denominator into the numerator and then integrate using the sum/ difference rule as in part {\bf{a)}}:&#10;\begin{eqnarray*}&#10;\int \left( \frac{x^3 + 2x - 7}{x} \right) \textrm{d} x &amp; = &amp;&#10;\int \left( x^2 + 2 - \frac{7}{x} \right) \textrm{d} x \\[1mm]&#10;&amp; = &amp;&#10;\tfrac{1}{3} x^3 + 2x - 7 \ln|x| + C&#10;\end{eqnarray*}&#10;}}&#10;\end{minipage}&#10;\end{document}"/>
  <p:tag name="IGUANATEXSIZE" val="20"/>
  <p:tag name="IGUANATEXCURSOR" val="5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0,251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Finding Total Cost from Marginal Cost)}}\\[1mm]&#10;A manufacturer has found that the marginal cost of a certain product is $3q^2 - 60 q + 400$&#10;GEL per unit when $q$ units have been produced. The total cost of producing the first&#10;$2$ units is $900$ GEL.\\[1mm]&#10;What is the total cost of producing the first $5$ units?&#10;&#10;\vspace{0.5cm}&#10;{\bf{Solution:}}\\[1mm]&#10;Recall that the marginal cost is the derivative of the total cost function $C(q)$. Thus,&#10;$$&#10;\frac{\textrm{d} C(q)}{\textrm{d} q} \, \, = \, \, 3 q^2 - 60 q + 400&#10;$$&#10;and so $C(q)$ is obtained by indefinite integration.}}&#10;\end{minipage}&#10;\end{document}"/>
  <p:tag name="IGUANATEXSIZE" val="20"/>
  <p:tag name="IGUANATEXCURSOR" val="7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9,73"/>
  <p:tag name="ORIGINALWIDTH" val="4452,944"/>
  <p:tag name="LATEXADDIN" val="\documentclass{article}\pagestyle{empty}&#10;\usepackage{amsmath}&#10;\usepackage{amsfonts}&#10;\usepackage{amssymb}&#10;\begin{document}&#10;\begin{minipage}{12.6 cm}&#10;{\sffamily{&#10;We have&#10;$$&#10;C(q) \, \, = \, \, \int \, \frac{\textrm{d} C(q)}{\textrm{d} q} \, \textrm{d} q \, \, = \, \, &#10;\int \, \left( 3q^2 - 60 q + 400 \right) \textrm{d} q \, \, = \, \, &#10;q^3 - 30 q^2 + 400 q + K \, ,&#10;$$&#10;for some constant $K$. (The letter $K$ was used for the constant to avoid confusion with&#10;the cost function $C$.)\\[1mm]&#10;The value of $K$ is determined by the fact that $C(2)=900$. In particular,\\[-2mm]&#10;$$&#10;900 \, \, = \, \, 2^3 - 30 \cdot 2^2 + 400 \cdot 2 + K \qquad \Longrightarrow \qquad K \, \, = \, \, 212 \, .&#10;$$&#10;Hence,&#10;$$&#10;C(q) \, \, = \, \, q^3 - 30 q^2 + 400 q + 212&#10;$$&#10;and the cost of producing the first $5$ units is\\[-2mm]&#10;$$&#10;C(q) \, \, = \, \, 5^3 - 30 \cdot 5^2 + 400 \cdot 5 + 212 \, \, = \, \, 1587 \quad \text{[GEL]} \, .&#10;$$&#10;}}&#10;\end{minipage}&#10;\end{document}"/>
  <p:tag name="IGUANATEXSIZE" val="20"/>
  <p:tag name="IGUANATEXCURSOR" val="3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6,723"/>
  <p:tag name="ORIGINALWIDTH" val="3289,089"/>
  <p:tag name="LATEXADDIN" val="\documentclass{article}\pagestyle{empty}&#10;\usepackage{amsmath}&#10;\usepackage{amsfonts}&#10;\usepackage{amssymb}&#10;\begin{document}&#10;\begin{minipage}{9.5 cm}&#10;{\sffamily{&#10;{\bf{Example:}}&#10;Find the general indefinite integral&#10;$$&#10;\int \left( 10 x^4 - 2 \sec^2(x) \right) \textrm{d} x \, .&#10;$$&#10;&#10;\vspace{0.2cm}&#10;{\bf{Solution:}}\\[1mm]&#10;We have&#10;\begin{eqnarray*}&#10;\int \left( 10 x^4 - 2 \sec^2(x) \right) \textrm{d} x  &amp; = &amp; 10 \int \, x^4 \, \textrm{d} x \, - \, 2 \int \, \sec^2(x) \, \textrm{d} x\\[2mm]&#10;&amp; = &amp;&#10;10 \cdot \tfrac{1}{5} x^5 \, - \, 2 \tan(x) \, + \, C\\[2mm]&#10;&amp; = &amp;&#10;2 x^5 \, - \, 2 \tan(x) \, + \, C&#10;\end{eqnarray*}&#10;You should check this answer by differentiating it.&#10;}}&#10;\end{minipage}&#10;\end{document}"/>
  <p:tag name="IGUANATEXSIZE" val="20"/>
  <p:tag name="IGUANATEXCURSOR" val="5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5,013"/>
  <p:tag name="ORIGINALWIDTH" val="3821,523"/>
  <p:tag name="LATEXADDIN" val="\documentclass{article}\pagestyle{empty}&#10;\usepackage{amsmath}&#10;\usepackage{amsfonts}&#10;\usepackage{amssymb}&#10;\begin{document}&#10;\begin{minipage}{11.8cm}&#10;{\sffamily{&#10;{\bf{Example:}}&#10;Evaluate&#10;$$&#10;\int \frac{\cos(\theta)}{\sin^2(\theta)} \textrm{d} \theta \, .&#10;$$&#10;&#10;{\bf{Solution:}}\\[1mm]&#10;We use trigonometric identities to rewrite the function before integrating:&#10;\begin{eqnarray*}&#10;\int \frac{\cos(\theta)}{\sin^2(\theta)} \textrm{d} \theta &amp; = &amp;&#10;\int \left( \frac{1}{\sin(\theta)} \right) \left( \frac{\cos(\theta)}{\sin(\theta)} \right) \textrm{d} \theta \\[2mm]&#10;&amp; = &amp;&#10;\int \, \csc(\theta) \cot(\theta) \, \textrm{d} \theta \\[2mm]&#10;&amp; = &amp;&#10;-\csc(\theta) \, + \, C&#10;\end{eqnarray*}&#10;}}&#10;\end{minipage}&#10;\end{document}"/>
  <p:tag name="IGUANATEXSIZE" val="20"/>
  <p:tag name="IGUANATEXCURSOR" val="6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2,9472"/>
  <p:tag name="ORIGINALWIDTH" val="4387,702"/>
  <p:tag name="LATEXADDIN" val="\documentclass{article}\pagestyle{empty}&#10;\usepackage{amsmath}&#10;\usepackage{amsfonts}&#10;\usepackage{amssymb}&#10;\begin{document}&#10;\begin{minipage}{12.4 cm}&#10;{\sffamily{&#10;{\bf{Definition:}}\\[1mm]&#10;A function $F$ is called an {\bf{antiderivative}} of $f$ on an interval $I$ if $F'(x) = f(x)$ for all $x$ in $I$.}}&#10;\end{minipage}&#10;\end{document}"/>
  <p:tag name="IGUANATEXSIZE" val="20"/>
  <p:tag name="IGUANATEXCURSOR" val="1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5,9205"/>
  <p:tag name="ORIGINALWIDTH" val="4380,953"/>
  <p:tag name="LATEXADDIN" val="\documentclass{article}\pagestyle{empty}&#10;\usepackage{amsmath}&#10;\usepackage{amsfonts}&#10;\usepackage{amssymb}&#10;\begin{document}&#10;\begin{minipage}{12.4 cm}&#10;{\sffamily{&#10;{\bf{Theorem:}}&#10;If $F$ is an antiderivative of $f$ on an interval $I$, then the most general antiderivative of $f$ on $I$ is&#10;$$&#10;F(x) \, + \, C \, ,&#10;$$&#10;where $C$ is an arbitrary constant.&#10;}}&#10;\end{minipage}&#10;\end{document}"/>
  <p:tag name="IGUANATEXSIZE" val="20"/>
  <p:tag name="IGUANATEXCURSOR" val="3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9,3776"/>
  <p:tag name="ORIGINALWIDTH" val="3967,004"/>
  <p:tag name="LATEXADDIN" val="\documentclass{article}\pagestyle{empty}&#10;\usepackage{amsmath}&#10;\usepackage{amsfonts}&#10;\usepackage{amssymb}&#10;\usepackage{multicol}&#10;\begin{document}&#10;\begin{minipage}{12.7 cm}&#10;{\sffamily{&#10;{\bf{Exercise:}}&#10;Find the general indefinite integral.&#10;\begin{multicols}{2}&#10;\begin{enumerate}&#10;\item[{\bf{a)}}] ${\displaystyle{ \int \frac{1 + \sqrt{x} + x}{x} \textrm{d} x }}$&#10;\item[{\bf{b)}}] ${\displaystyle{ \int \left( \sin(x) + \sinh(x) \right) \textrm{d} x }}$&#10;\item[{\bf{c)}}] ${\displaystyle{ \int \left( x^2 + 1 + \frac{1}{x^2 + 1} \right) \textrm{d} x }}$&#10;\item[{\bf{d)}}] ${\displaystyle{ \int \frac{\sin(2x)}{\sin(x)} \textrm{d} x }}$&#10;\end{enumerate}&#10;\end{multicols}&#10;}}&#10;\end{minipage}&#10;\end{document}"/>
  <p:tag name="IGUANATEXSIZE" val="20"/>
  <p:tag name="IGUANATEXCURSOR" val="6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,4642"/>
  <p:tag name="ORIGINALWIDTH" val="4025,497"/>
  <p:tag name="LATEXADDIN" val="\documentclass{article}\pagestyle{empty}&#10;\usepackage{amsmath}&#10;\usepackage{amsfonts}&#10;\usepackage{amssymb}&#10;\usepackage{multicol}&#10;\begin{document}&#10;\begin{minipage}{12.7 cm}&#10;{\sffamily{&#10;\begin{eqnarray*}&#10;\int \frac{1 + \sqrt{x} + x}{x} \textrm{d} x &amp; = &amp; \int \left( x^{-1} + x^{-1/2} + 1 \right) \textrm{d} x&#10;\, \, = \, \, &#10;\ln|x| + 2 x^{1/2} + x + C&#10;\end{eqnarray*}&#10;}}&#10;\end{minipage}&#10;\end{document}"/>
  <p:tag name="IGUANATEXSIZE" val="20"/>
  <p:tag name="IGUANATEXCURSOR" val="2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860,143"/>
  <p:tag name="LATEXADDIN" val="\documentclass{article}\pagestyle{empty}&#10;\usepackage{amsmath}&#10;\usepackage{amsfonts}&#10;\usepackage{amssymb}&#10;\usepackage{multicol}&#10;\begin{document}&#10;\begin{minipage}{12.7 cm}&#10;{\sffamily{&#10;\begin{eqnarray*}&#10;\int \left( \sin(x) + \sinh(x) \right) \textrm{d} x &amp; = &amp; -\cos(x) + \cosh(x) + C&#10;\end{eqnarray*}&#10;}}&#10;\end{minipage}&#10;\end{document}"/>
  <p:tag name="IGUANATEXSIZE" val="20"/>
  <p:tag name="IGUANATEXCURSOR" val="2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3037,121"/>
  <p:tag name="LATEXADDIN" val="\documentclass{article}\pagestyle{empty}&#10;\usepackage{amsmath}&#10;\usepackage{amsfonts}&#10;\usepackage{amssymb}&#10;\usepackage{multicol}&#10;\begin{document}&#10;\begin{minipage}{12.7 cm}&#10;{\sffamily{&#10;\begin{eqnarray*}&#10;\int \left( x^2 + 1 + \frac{1}{x^2 + 1} \right) \textrm{d} x &amp; = &amp;&#10;\tfrac{1}{3} x^3 + x + \arctan(x) + C&#10;\end{eqnarray*}&#10;}}&#10;\end{minipage}&#10;\end{document}"/>
  <p:tag name="IGUANATEXSIZE" val="20"/>
  <p:tag name="IGUANATEXCURSOR" val="3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4088,489"/>
  <p:tag name="LATEXADDIN" val="\documentclass{article}\pagestyle{empty}&#10;\usepackage{amsmath}&#10;\usepackage{amsfonts}&#10;\usepackage{amssymb}&#10;\usepackage{multicol}&#10;\begin{document}&#10;\begin{minipage}{12.7 cm}&#10;{\sffamily{&#10;\begin{eqnarray*}&#10;\int \, \frac{\sin(2x)}{\sin(x)} \, \textrm{d} x &amp; = &amp; \int \, \frac{2 \sin(x) \cos(x)}{\sin(x)} \, \textrm{d} x&#10;\, \, = \, \,&#10;\int \, 2 \cos(x) \, \textrm{d} x \, \, = \, \, 2 \sin(x) + C&#10;\end{eqnarray*}&#10;}}&#10;\end{minipage}&#10;\end{document}"/>
  <p:tag name="IGUANATEXSIZE" val="20"/>
  <p:tag name="IGUANATEXCURSOR" val="2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3181,853"/>
  <p:tag name="LATEXADDIN" val="\documentclass{article}\pagestyle{empty}&#10;\usepackage{amsmath}&#10;\usepackage{amsfonts}&#10;\usepackage{amssymb}&#10;\usepackage{multicol}&#10;\begin{document}&#10;\begin{minipage}{12.7 cm}&#10;{\sffamily{&#10;\begin{multicols}{2}&#10;\begin{enumerate}&#10;\item[{\bf{c)}}] ${\displaystyle{ \int \left( x^2 + 1 + \frac{1}{x^2 + 1} \right) \textrm{d} x }}$&#10;\item[{\bf{d)}}] ${\displaystyle{ \int \frac{\sin(2x)}{\sin(x)} \textrm{d} x }}$&#10;\end{enumerate}&#10;\end{multicols}&#10;}}&#10;\end{minipage}&#10;\end{document}"/>
  <p:tag name="IGUANATEXSIZE" val="20"/>
  <p:tag name="IGUANATEXCURSOR" val="2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9,6926"/>
  <p:tag name="ORIGINALWIDTH" val="3389,576"/>
  <p:tag name="LATEXADDIN" val="\documentclass{article}\pagestyle{empty}&#10;\usepackage{amsmath}&#10;\usepackage{amsfonts}&#10;\usepackage{amssymb}&#10;\begin{document}&#10;\begin{minipage}{9.6 cm}&#10;{\sffamily{&#10;{\bf{Exercise: (Finding a Function from Its Slope Function)}}\\[1mm]&#10;Find the function $f(x)$ whose tangent has slope $3 x^2 + 1$ for each value of $x$ and whose&#10;graph passes through the point $(2,6)$.}}&#10;\end{minipage}&#10;\end{document}"/>
  <p:tag name="IGUANATEXSIZE" val="20"/>
  <p:tag name="IGUANATEXCURSOR" val="3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1,781"/>
  <p:tag name="ORIGINALWIDTH" val="3395,576"/>
  <p:tag name="LATEXADDIN" val="\documentclass{article}\pagestyle{empty}&#10;\usepackage{amsmath}&#10;\usepackage{amsfonts}&#10;\usepackage{amssymb}&#10;\begin{document}&#10;\begin{minipage}{9.6 cm}&#10;{\sffamily{&#10;{\bf{Solution:}}\\[1mm]&#10;The slope of the tangent at each point $(x,f(x))$ is the derivative $f'(x)$. Thus,&#10;$f'(x) = 3 x^2 + 1$ and so $f(x)$ is the antiderivative\\[-2mm]&#10;$$&#10;f(x) \, \, = \, \, \int \, f'(x) \, \textrm{d} x \, \, = \, \, \int \left( 3 x^2 + 1 \right) \textrm{d} x \, \, = \, \, x^3 + x + C \, .&#10;$$&#10;To find $C$, use the fact that the graph of $f(x)$ passes through $(2,6)$. That is, substitute&#10;$x = 2$ and $f(2)=6$ into the equation for $f(x)$ and solve for $C$ to get\\[-2mm]&#10;$$&#10;6 \, \, = \, \, 2^3 + 2 + C \quad \Longrightarrow \quad C \, \, = \, \, -4 \, .&#10;$$&#10;Thus, the desired function is $f(x) = x^3 + x - 4$.&#10;}}&#10;\end{minipage}&#10;\end{document}"/>
  <p:tag name="IGUANATEXSIZE" val="20"/>
  <p:tag name="IGUANATEXCURSOR" val="6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1,4249"/>
  <p:tag name="ORIGINALWIDTH" val="4386,202"/>
  <p:tag name="LATEXADDIN" val="\documentclass{article}\pagestyle{empty}&#10;\usepackage{amsmath}&#10;\usepackage{amsfonts}&#10;\usepackage{amssymb}&#10;\begin{document}&#10;\begin{minipage}{12.4 cm}&#10;{\sffamily{&#10;{\bf{Exercise:}}\\[1mm]&#10;A particle moves in a straight line and has acceleration given by $a(t) = 6t +4$. Its initial velocity is $v(0) = -6$ $cm/s$ and its initial displacement is&#10;$s(0) = 9$ $cm$. Find its position function $s(t)$.}} &#10;\end{minipage}&#10;\end{document}"/>
  <p:tag name="IGUANATEXSIZE" val="20"/>
  <p:tag name="IGUANATEXCURSOR" val="3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5,347"/>
  <p:tag name="ORIGINALWIDTH" val="3713,536"/>
  <p:tag name="LATEXADDIN" val="\documentclass{article}\pagestyle{empty}&#10;\usepackage{amsmath}&#10;\usepackage{amsfonts}&#10;\usepackage{amssymb}&#10;\begin{document}&#10;\begin{minipage}{12.4 cm}&#10;{\sffamily{&#10;{\bf{Solution:}}\\[1mm]&#10;Since $v'(t) = a(t) = 6t + 4$, antidifferentiation gives&#10;$$&#10;v(t) \, \, = \, \, 6 \cdot \frac{1}{2} t^2 \, + \, 4 t \, + \, C \, \, = \, \, 3 t^2 \, + \, 4t \, + \, C \, .&#10;$$&#10;Note that $v(0) = C$. But we are given that $v(0) = -6$, so $C = -6$ and&#10;$$&#10;v(t) \, \, = \, \, 3 t^2 \, + \, 4 t \, - \, 6&#10;$$&#10;}} 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0,829"/>
  <p:tag name="ORIGINALWIDTH" val="4380,203"/>
  <p:tag name="LATEXADDIN" val="\documentclass{article}\pagestyle{empty}&#10;\usepackage{amsmath}&#10;\usepackage{amsfonts}&#10;\usepackage{amssymb}&#10;\begin{document}&#10;\begin{minipage}{12.4 cm}&#10;{\sffamily{&#10;Since $v(t) = s'(t)$, the position $s$ is the antiderivative of $v$:&#10;\begin{eqnarray*}&#10;s(t) &amp; = &amp; \int \, v(t) \, \textrm{d} t \, \, = \, \, \int \left( 3 t^2 + 4 t - 6 \right) \textrm{d} t \\[2mm]&#10;&amp; = &amp;&#10;3 \cdot \tfrac{1}{3} t^3 \, + \, 4 \cdot \tfrac{1}{2} t^2 \, - \, 6 t \, + \, D \, \, = \, \,&#10;t^3 \, + \, 2 t^2 \, - \, 6t \, + \, D \, .&#10;\end{eqnarray*}&#10;This gives $s(0) = D$. We are given that $s(0) = 9$, so $D = 9$ and the required position&#10;function is&#10;$$&#10;s(t) \, \, = \, \, t^3 \, + \, 2 t^2 \, - \, 6t \, + \, 9 \, .&#10;$$&#10;}} &#10;\end{minipage}&#10;\end{document}"/>
  <p:tag name="IGUANATEXSIZE" val="20"/>
  <p:tag name="IGUANATEXCURSOR" val="6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8,5"/>
  <p:tag name="ORIGINALWIDTH" val="3325,084"/>
  <p:tag name="LATEXADDIN" val="\documentclass{article}\pagestyle{empty}&#10;\usepackage{amsmath}&#10;\usepackage{amsfonts}&#10;\usepackage{amssymb}&#10;\begin{document}&#10;\begin{minipage}{9.4 cm}&#10;{\sffamily{&#10;{\bf{Exercise:}}&#10;A ball is thrown upward with a speed of $15$ $m/s$ from the edge of a cliff $130$ $m$ above the ground.\\[1mm] Find its height&#10;above the ground $t$ seconds later. When does it reach its maximum height? When does it hit the ground?\\[1mm]&#10;&#10;{\bf{Solution:}}\\[1mm]&#10;The motion is vertical and we choose the positive direction to be upward. At time $t$ the distance above the ground is&#10;$s(t)$ and the velocity $v(t)$ is decreasing.\\[1mm]&#10;Therefore the acceleration must be negative and we have&#10;$$&#10;a(t) \, \, = \, \, \frac{\textrm{d} v}{\textrm{d} t} \, \, = \, \, -9.8 \, .&#10;$$&#10;}}&#10;\end{minipage}&#10;\end{document}"/>
  <p:tag name="IGUANATEXSIZE" val="20"/>
  <p:tag name="IGUANATEXCURSOR" val="4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3,742"/>
  <p:tag name="ORIGINALWIDTH" val="4386,202"/>
  <p:tag name="LATEXADDIN" val="\documentclass{article}\pagestyle{empty}&#10;\usepackage{amsmath}&#10;\usepackage{amsfonts}&#10;\usepackage{amssymb}&#10;\begin{document}&#10;\begin{minipage}{12.4 cm}&#10;{\sffamily{&#10;Taking antiderivatives, we have\\[-2mm]&#10;$$&#10;v(t) \, \, = \, \, -9.8 t \, + \, C \, .&#10;$$&#10;To determine $C$ we use the given information that $v(0) = 15$. This gives $15 = 0 + C$, so&#10;$$&#10;v(t) \, \, = \, \, -9.8 t \, + \, 15 \, .&#10;$$&#10;The maximum height is reached when $v(t) = 0$, that is, after $1.5$ seconds. Since&#10;$s'(t) = v(t)$, we antidifferentiate again and obtain&#10;$$&#10;s(t) \, \, = \, \, -4.9 t^2 \, + \, 15 t \, + \, D \, .&#10;$$&#10;Using the fact that $s(0) = 130$, we have $130 = 0 + D$ and so&#10;$$&#10;s(t) \, \, = \, \, -4.9 t^2 \, + \, 15 t \, + \, 130 \, .&#10;$$&#10;}} &#10;\end{minipage}&#10;\end{document}"/>
  <p:tag name="IGUANATEXSIZE" val="20"/>
  <p:tag name="IGUANATEXCURSOR" val="1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8,77"/>
  <p:tag name="ORIGINALWIDTH" val="4380,953"/>
  <p:tag name="LATEXADDIN" val="\documentclass{article}\pagestyle{empty}&#10;\usepackage{amsmath}&#10;\usepackage{amsfonts}&#10;\usepackage{amssymb}&#10;\begin{document}&#10;\begin{minipage}{12.4 cm}&#10;{\sffamily{&#10;The expression for $s(t)$ is valid until the ball hits the ground. This happens when&#10;$s(t) = 0$, that is, when&#10;$$&#10;-4.9 t^2 \, + \, 15 t \, + \, 130 \, \, = \, \, 0 \, ,&#10;$$&#10;or equivalently,&#10;$$&#10;4.9 t^2 \, - \, 15 t \, - \, 130 \, \, = \, \, 0 \, .&#10;$$&#10;Using the quadratic formula to solve this equation, we get&#10;$$&#10;t \, \, = \, \, \frac{15 \, \pm \, \sqrt{15^2 + 4 \cdot 4.9 \cdot 130}}{2 \cdot 4.9}&#10;\, \, = \, \, \frac{15 \, \pm \, \sqrt{2773}}{9.8} \, .&#10;$$&#10;We reject the solution with the minus sign since it gives a negative value for $t$. Therefore&#10;the ball hits the ground after $(15 + \sqrt{2773})/ 9.8 \approx 6.9$ seconds.&#10;}} &#10;\end{minipage}&#10;\end{document}"/>
  <p:tag name="IGUANATEXSIZE" val="20"/>
  <p:tag name="IGUANATEXCURSOR" val="7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</Words>
  <Application>Microsoft Office PowerPoint</Application>
  <PresentationFormat>Bildschirmpräsentation (16:9)</PresentationFormat>
  <Paragraphs>112</Paragraphs>
  <Slides>50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Larissa-Design</vt:lpstr>
      <vt:lpstr>Calculus I for Management</vt:lpstr>
      <vt:lpstr>Folie 2</vt:lpstr>
      <vt:lpstr>The antiderivative or indefinite integral of a function f(x) is a function F(x) such that F’(x) = f(x)</vt:lpstr>
      <vt:lpstr>A function has a whole family of antiderivatives that differ by an additive constant from each other (1/ 3)</vt:lpstr>
      <vt:lpstr>A function has a whole family of antiderivatives that differ by an additive constant from each other (2/ 3)</vt:lpstr>
      <vt:lpstr>A function has a whole family of antiderivatives that differ by an additive constant from each other (3/ 3)</vt:lpstr>
      <vt:lpstr>An indefinite integral consist of the integral symbol, an integrand, and the differential symbol dx indicating the variable x of integration</vt:lpstr>
      <vt:lpstr>The integral of the derivative of a function is the function itself</vt:lpstr>
      <vt:lpstr>Example: Determination of antiderivatives</vt:lpstr>
      <vt:lpstr>Example: Determination of antiderivatives</vt:lpstr>
      <vt:lpstr>Example: Determination of antiderivatives</vt:lpstr>
      <vt:lpstr>Every differentiation formula, when read from right to left, gives rise to an antidifferentiation formula</vt:lpstr>
      <vt:lpstr>Example: Determination of antiderivatives</vt:lpstr>
      <vt:lpstr>To round the discussion of antiderivatives, let us discuss the shape of the graph of an antiderivative, given the graph of the function</vt:lpstr>
      <vt:lpstr>Example: Determination of antiderivatives</vt:lpstr>
      <vt:lpstr>Example: Determination of antiderivatives</vt:lpstr>
      <vt:lpstr>Antidifferentiation is particularly useful in analyzing the motion of an object moving in a straight line</vt:lpstr>
      <vt:lpstr>Example: Antiderivatives and rectilinear motion</vt:lpstr>
      <vt:lpstr>Example: Antiderivatives and rectilinear motion</vt:lpstr>
      <vt:lpstr>Folie 20</vt:lpstr>
      <vt:lpstr>Recap: Implicit differentiation of inverse functions</vt:lpstr>
      <vt:lpstr>By determining the derivative of the inverse sine function …</vt:lpstr>
      <vt:lpstr>… we can apply this for integration</vt:lpstr>
      <vt:lpstr>By determining the derivative of the inverse tangent function …</vt:lpstr>
      <vt:lpstr>… we can apply this for integration</vt:lpstr>
      <vt:lpstr>Folie 26</vt:lpstr>
      <vt:lpstr>The relationship between differentiation and antidifferentiation enables us to establish integration rules by 'reversing' analogous differentiation rules</vt:lpstr>
      <vt:lpstr>The verification of the logarithmic rule …</vt:lpstr>
      <vt:lpstr>… and the power rule is straight forward</vt:lpstr>
      <vt:lpstr>Examples: Computing indefinite integrals</vt:lpstr>
      <vt:lpstr>Algebraic rules for indefinite integrals allow the integration of a variety of combinations of functions</vt:lpstr>
      <vt:lpstr>The algebraic rules for indefinite integrals are also easily verified</vt:lpstr>
      <vt:lpstr>Example: Using algebraic rules for integration</vt:lpstr>
      <vt:lpstr>Example: Using algebraic rules for integration</vt:lpstr>
      <vt:lpstr>Example: Finding total cost from marginal cost</vt:lpstr>
      <vt:lpstr>Example: Finding total cost from marginal cost</vt:lpstr>
      <vt:lpstr>Table of indefinite integrals/ antidifferentiation formulas (any formula can be verified by differentiating the function on the right)</vt:lpstr>
      <vt:lpstr>Example: Indefinite integrals</vt:lpstr>
      <vt:lpstr>Example: Indefinite integrals</vt:lpstr>
      <vt:lpstr>Folie 40</vt:lpstr>
      <vt:lpstr>For a given function f an antiderivative F is a functions the derivative of which is f </vt:lpstr>
      <vt:lpstr>Exercise</vt:lpstr>
      <vt:lpstr>Exercise</vt:lpstr>
      <vt:lpstr>Exercise: Finding a function from its slope function</vt:lpstr>
      <vt:lpstr>Exercise: Antiderivatives</vt:lpstr>
      <vt:lpstr>Exercise: Antiderivatives</vt:lpstr>
      <vt:lpstr>Exercise: Antiderivatives</vt:lpstr>
      <vt:lpstr>Exercise: Antiderivatives</vt:lpstr>
      <vt:lpstr>Exercise: Antiderivatives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231</cp:revision>
  <dcterms:created xsi:type="dcterms:W3CDTF">2020-04-04T18:50:50Z</dcterms:created>
  <dcterms:modified xsi:type="dcterms:W3CDTF">2022-11-26T13:35:17Z</dcterms:modified>
</cp:coreProperties>
</file>