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7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7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17" r:id="rId3"/>
    <p:sldId id="315" r:id="rId4"/>
    <p:sldId id="331" r:id="rId5"/>
    <p:sldId id="332" r:id="rId6"/>
    <p:sldId id="334" r:id="rId7"/>
    <p:sldId id="335" r:id="rId8"/>
    <p:sldId id="336" r:id="rId9"/>
    <p:sldId id="337" r:id="rId10"/>
    <p:sldId id="342" r:id="rId11"/>
    <p:sldId id="343" r:id="rId12"/>
    <p:sldId id="344" r:id="rId13"/>
    <p:sldId id="352" r:id="rId14"/>
    <p:sldId id="353" r:id="rId15"/>
    <p:sldId id="354" r:id="rId16"/>
    <p:sldId id="338" r:id="rId17"/>
    <p:sldId id="345" r:id="rId18"/>
    <p:sldId id="382" r:id="rId19"/>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7356" autoAdjust="0"/>
  </p:normalViewPr>
  <p:slideViewPr>
    <p:cSldViewPr>
      <p:cViewPr varScale="1">
        <p:scale>
          <a:sx n="141" d="100"/>
          <a:sy n="141" d="100"/>
        </p:scale>
        <p:origin x="-126"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jpeg"/><Relationship Id="rId5" Type="http://schemas.openxmlformats.org/officeDocument/2006/relationships/tags" Target="../tags/tag14.xml"/><Relationship Id="rId15" Type="http://schemas.openxmlformats.org/officeDocument/2006/relationships/image" Target="../media/image11.jpeg"/><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jpeg"/><Relationship Id="rId1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eg"/><Relationship Id="rId17" Type="http://schemas.openxmlformats.org/officeDocument/2006/relationships/image" Target="../media/image1.png"/><Relationship Id="rId2" Type="http://schemas.openxmlformats.org/officeDocument/2006/relationships/tags" Target="../tags/tag20.xml"/><Relationship Id="rId16"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5" Type="http://schemas.openxmlformats.org/officeDocument/2006/relationships/image" Target="../media/image5.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9" name="Picture 8" descr="https://cdn.pixabay.com/photo/2016/04/13/19/23/binary-1327501_960_720.jpg"/>
          <p:cNvPicPr>
            <a:picLocks noChangeAspect="1" noChangeArrowheads="1"/>
          </p:cNvPicPr>
          <p:nvPr/>
        </p:nvPicPr>
        <p:blipFill>
          <a:blip r:embed="rId11" cstate="print"/>
          <a:srcRect/>
          <a:stretch>
            <a:fillRect/>
          </a:stretch>
        </p:blipFill>
        <p:spPr bwMode="auto">
          <a:xfrm>
            <a:off x="395536" y="0"/>
            <a:ext cx="2828754" cy="1152128"/>
          </a:xfrm>
          <a:prstGeom prst="rect">
            <a:avLst/>
          </a:prstGeom>
          <a:noFill/>
        </p:spPr>
      </p:pic>
      <p:grpSp>
        <p:nvGrpSpPr>
          <p:cNvPr id="28" name="Gruppieren 27"/>
          <p:cNvGrpSpPr/>
          <p:nvPr userDrawn="1"/>
        </p:nvGrpSpPr>
        <p:grpSpPr>
          <a:xfrm>
            <a:off x="3059832" y="0"/>
            <a:ext cx="3312368" cy="1152525"/>
            <a:chOff x="3059832" y="0"/>
            <a:chExt cx="3312368" cy="1152525"/>
          </a:xfrm>
        </p:grpSpPr>
        <p:pic>
          <p:nvPicPr>
            <p:cNvPr id="10244"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27" name="Gruppieren 26"/>
            <p:cNvGrpSpPr/>
            <p:nvPr userDrawn="1"/>
          </p:nvGrpSpPr>
          <p:grpSpPr>
            <a:xfrm>
              <a:off x="4427984" y="0"/>
              <a:ext cx="1944216" cy="1152525"/>
              <a:chOff x="4427984" y="0"/>
              <a:chExt cx="1944216" cy="1152525"/>
            </a:xfrm>
          </p:grpSpPr>
          <p:pic>
            <p:nvPicPr>
              <p:cNvPr id="1024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2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26"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 name="Untertitel 2"/>
          <p:cNvSpPr>
            <a:spLocks noGrp="1"/>
          </p:cNvSpPr>
          <p:nvPr userDrawn="1">
            <p:ph type="subTitle" idx="1"/>
          </p:nvPr>
        </p:nvSpPr>
        <p:spPr>
          <a:xfrm>
            <a:off x="1371600" y="2355726"/>
            <a:ext cx="6400800" cy="1314450"/>
          </a:xfrm>
          <a:prstGeom prst="rect">
            <a:avLst/>
          </a:prstGeom>
        </p:spPr>
        <p:txBody>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p:nvPr userDrawn="1">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ihandform 13"/>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m 16"/>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Parallelogramm 17"/>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ihandform 18"/>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Freihandform 19"/>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eck 20"/>
          <p:cNvSpPr/>
          <p:nvPr userDrawn="1">
            <p:custDataLst>
              <p:tags r:id="rId9"/>
            </p:custDataLst>
          </p:nvPr>
        </p:nvSpPr>
        <p:spPr>
          <a:xfrm>
            <a:off x="795" y="648469"/>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3"/>
          <p:cNvSpPr txBox="1">
            <a:spLocks noChangeArrowheads="1"/>
          </p:cNvSpPr>
          <p:nvPr userDrawn="1"/>
        </p:nvSpPr>
        <p:spPr bwMode="auto">
          <a:xfrm>
            <a:off x="845840" y="4240838"/>
            <a:ext cx="7452320" cy="85119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lvl="0" algn="ctr">
              <a:spcBef>
                <a:spcPct val="20000"/>
              </a:spcBef>
              <a:defRPr/>
            </a:pPr>
            <a:r>
              <a:rPr lang="en-US" sz="1400" b="1" kern="0" dirty="0" smtClean="0">
                <a:latin typeface="+mn-lt"/>
              </a:rPr>
              <a:t>Prof. Dr</a:t>
            </a:r>
            <a:r>
              <a:rPr lang="en-US"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Giorgi</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Chelidze</a:t>
            </a:r>
            <a:r>
              <a:rPr lang="de-DE" sz="1400" b="1" kern="0" dirty="0" smtClean="0">
                <a:solidFill>
                  <a:schemeClr val="tx1"/>
                </a:solidFill>
                <a:latin typeface="+mn-lt"/>
                <a:ea typeface="+mn-ea"/>
                <a:cs typeface="+mn-cs"/>
              </a:rPr>
              <a:t>, Prof. Dr. </a:t>
            </a:r>
            <a:r>
              <a:rPr lang="de-DE" sz="1400" b="1" kern="0" dirty="0" err="1" smtClean="0">
                <a:solidFill>
                  <a:schemeClr val="tx1"/>
                </a:solidFill>
                <a:latin typeface="+mn-lt"/>
                <a:ea typeface="+mn-ea"/>
                <a:cs typeface="+mn-cs"/>
              </a:rPr>
              <a:t>Malkhaz</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Shashiashvili</a:t>
            </a:r>
            <a:r>
              <a:rPr lang="de-DE" sz="1400" b="1" kern="0" dirty="0" smtClean="0">
                <a:solidFill>
                  <a:schemeClr val="tx1"/>
                </a:solidFill>
                <a:latin typeface="+mn-lt"/>
                <a:ea typeface="+mn-ea"/>
                <a:cs typeface="+mn-cs"/>
              </a:rPr>
              <a:t> &amp;</a:t>
            </a:r>
          </a:p>
          <a:p>
            <a:pPr lvl="0" algn="ctr">
              <a:spcBef>
                <a:spcPct val="20000"/>
              </a:spcBef>
              <a:defRPr/>
            </a:pPr>
            <a:r>
              <a:rPr lang="en-US" sz="1400" b="1" kern="0" dirty="0" smtClean="0">
                <a:latin typeface="+mn-lt"/>
              </a:rPr>
              <a:t>Prof. Dr. Dr. </a:t>
            </a:r>
            <a:r>
              <a:rPr lang="en-US" sz="1400" b="1" kern="0" dirty="0" err="1" smtClean="0">
                <a:latin typeface="+mn-lt"/>
              </a:rPr>
              <a:t>h.c</a:t>
            </a:r>
            <a:r>
              <a:rPr lang="en-US" sz="1400" b="1" kern="0" dirty="0" smtClean="0">
                <a:latin typeface="+mn-lt"/>
              </a:rPr>
              <a:t>. Florian Rupp</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500" dirty="0" smtClean="0"/>
          </a:p>
          <a:p>
            <a:pPr algn="ctr" eaLnBrk="1" hangingPunct="1"/>
            <a:r>
              <a:rPr lang="en-US" sz="1400" dirty="0" smtClean="0"/>
              <a:t>Kutaisi International</a:t>
            </a:r>
            <a:r>
              <a:rPr lang="en-US" sz="1400" baseline="0" dirty="0" smtClean="0"/>
              <a:t> University</a:t>
            </a:r>
            <a:endParaRPr lang="en-US" sz="1400" dirty="0" smtClean="0"/>
          </a:p>
        </p:txBody>
      </p:sp>
      <p:pic>
        <p:nvPicPr>
          <p:cNvPr id="24" name="Grafik 23" descr="index.png"/>
          <p:cNvPicPr>
            <a:picLocks noChangeAspect="1"/>
          </p:cNvPicPr>
          <p:nvPr userDrawn="1"/>
        </p:nvPicPr>
        <p:blipFill>
          <a:blip r:embed="rId16" cstate="print"/>
          <a:stretch>
            <a:fillRect/>
          </a:stretch>
        </p:blipFill>
        <p:spPr>
          <a:xfrm>
            <a:off x="179513" y="4437868"/>
            <a:ext cx="1872207" cy="582154"/>
          </a:xfrm>
          <a:prstGeom prst="rect">
            <a:avLst/>
          </a:prstGeom>
        </p:spPr>
      </p:pic>
      <p:sp>
        <p:nvSpPr>
          <p:cNvPr id="30" name="Titel 1"/>
          <p:cNvSpPr>
            <a:spLocks noGrp="1"/>
          </p:cNvSpPr>
          <p:nvPr>
            <p:ph type="ctrTitle"/>
          </p:nvPr>
        </p:nvSpPr>
        <p:spPr>
          <a:xfrm>
            <a:off x="685800" y="1347614"/>
            <a:ext cx="7772400"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0" name="Rechteck 19"/>
          <p:cNvSpPr/>
          <p:nvPr userDrawn="1"/>
        </p:nvSpPr>
        <p:spPr>
          <a:xfrm>
            <a:off x="6084168" y="0"/>
            <a:ext cx="3059832" cy="810000"/>
          </a:xfrm>
          <a:prstGeom prst="rect">
            <a:avLst/>
          </a:prstGeom>
          <a:solidFill>
            <a:schemeClr val="tx2"/>
          </a:soli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1"/>
            </p:custDataLst>
          </p:nvPr>
        </p:nvSpPr>
        <p:spPr>
          <a:xfrm>
            <a:off x="560" y="456093"/>
            <a:ext cx="9143440" cy="354739"/>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3" name="Gruppieren 42"/>
          <p:cNvGrpSpPr/>
          <p:nvPr userDrawn="1"/>
        </p:nvGrpSpPr>
        <p:grpSpPr>
          <a:xfrm>
            <a:off x="0" y="0"/>
            <a:ext cx="6444207" cy="811112"/>
            <a:chOff x="0" y="0"/>
            <a:chExt cx="9156701" cy="1152525"/>
          </a:xfrm>
        </p:grpSpPr>
        <p:pic>
          <p:nvPicPr>
            <p:cNvPr id="28" name="Picture 8" descr="https://cdn.pixabay.com/photo/2016/04/13/19/23/binary-1327501_960_720.jpg"/>
            <p:cNvPicPr>
              <a:picLocks noChangeAspect="1" noChangeArrowheads="1"/>
            </p:cNvPicPr>
            <p:nvPr userDrawn="1"/>
          </p:nvPicPr>
          <p:blipFill>
            <a:blip r:embed="rId11" cstate="print"/>
            <a:srcRect/>
            <a:stretch>
              <a:fillRect/>
            </a:stretch>
          </p:blipFill>
          <p:spPr bwMode="auto">
            <a:xfrm>
              <a:off x="395536" y="0"/>
              <a:ext cx="2828754" cy="1152128"/>
            </a:xfrm>
            <a:prstGeom prst="rect">
              <a:avLst/>
            </a:prstGeom>
            <a:noFill/>
          </p:spPr>
        </p:pic>
        <p:grpSp>
          <p:nvGrpSpPr>
            <p:cNvPr id="29" name="Gruppieren 28"/>
            <p:cNvGrpSpPr/>
            <p:nvPr userDrawn="1"/>
          </p:nvGrpSpPr>
          <p:grpSpPr>
            <a:xfrm>
              <a:off x="3059832" y="0"/>
              <a:ext cx="3312368" cy="1152525"/>
              <a:chOff x="3059832" y="0"/>
              <a:chExt cx="3312368" cy="1152525"/>
            </a:xfrm>
          </p:grpSpPr>
          <p:pic>
            <p:nvPicPr>
              <p:cNvPr id="30"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31" name="Gruppieren 26"/>
              <p:cNvGrpSpPr/>
              <p:nvPr userDrawn="1"/>
            </p:nvGrpSpPr>
            <p:grpSpPr>
              <a:xfrm>
                <a:off x="4427984" y="0"/>
                <a:ext cx="1944216" cy="1152525"/>
                <a:chOff x="4427984" y="0"/>
                <a:chExt cx="1944216" cy="1152525"/>
              </a:xfrm>
            </p:grpSpPr>
            <p:pic>
              <p:nvPicPr>
                <p:cNvPr id="3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3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34"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5" name="Freihandform 34"/>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m 35"/>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m 36"/>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m 37"/>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Parallelogramm 38"/>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Freihandform 39"/>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Freihandform 40"/>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echteck 41"/>
            <p:cNvSpPr/>
            <p:nvPr userDrawn="1">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7" name="Picture 8" descr="https://cdn.pixabay.com/photo/2016/04/13/19/23/binary-1327501_960_720.jpg"/>
          <p:cNvPicPr>
            <a:picLocks noChangeAspect="1" noChangeArrowheads="1"/>
          </p:cNvPicPr>
          <p:nvPr/>
        </p:nvPicPr>
        <p:blipFill>
          <a:blip r:embed="rId12" cstate="print"/>
          <a:srcRect/>
          <a:stretch>
            <a:fillRect/>
          </a:stretch>
        </p:blipFill>
        <p:spPr bwMode="auto">
          <a:xfrm>
            <a:off x="395536" y="0"/>
            <a:ext cx="2828754" cy="1152128"/>
          </a:xfrm>
          <a:prstGeom prst="rect">
            <a:avLst/>
          </a:prstGeom>
          <a:noFill/>
        </p:spPr>
      </p:pic>
      <p:grpSp>
        <p:nvGrpSpPr>
          <p:cNvPr id="26" name="Gruppieren 25"/>
          <p:cNvGrpSpPr/>
          <p:nvPr userDrawn="1"/>
        </p:nvGrpSpPr>
        <p:grpSpPr>
          <a:xfrm>
            <a:off x="3059832" y="0"/>
            <a:ext cx="3312368" cy="1152525"/>
            <a:chOff x="3059832" y="0"/>
            <a:chExt cx="3312368" cy="1152525"/>
          </a:xfrm>
        </p:grpSpPr>
        <p:pic>
          <p:nvPicPr>
            <p:cNvPr id="27"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3" cstate="print"/>
            <a:srcRect/>
            <a:stretch>
              <a:fillRect/>
            </a:stretch>
          </p:blipFill>
          <p:spPr bwMode="auto">
            <a:xfrm>
              <a:off x="3059832" y="0"/>
              <a:ext cx="1728192" cy="1152128"/>
            </a:xfrm>
            <a:prstGeom prst="rect">
              <a:avLst/>
            </a:prstGeom>
            <a:noFill/>
          </p:spPr>
        </p:pic>
        <p:grpSp>
          <p:nvGrpSpPr>
            <p:cNvPr id="28" name="Gruppieren 26"/>
            <p:cNvGrpSpPr/>
            <p:nvPr userDrawn="1"/>
          </p:nvGrpSpPr>
          <p:grpSpPr>
            <a:xfrm>
              <a:off x="4427984" y="0"/>
              <a:ext cx="1944216" cy="1152525"/>
              <a:chOff x="4427984" y="0"/>
              <a:chExt cx="1944216" cy="1152525"/>
            </a:xfrm>
          </p:grpSpPr>
          <p:pic>
            <p:nvPicPr>
              <p:cNvPr id="29" name="Picture 2" descr="Banner, Header, Mathematik, Formel, Physik, Schule"/>
              <p:cNvPicPr>
                <a:picLocks noChangeAspect="1" noChangeArrowheads="1"/>
              </p:cNvPicPr>
              <p:nvPr userDrawn="1"/>
            </p:nvPicPr>
            <p:blipFill>
              <a:blip r:embed="rId14" cstate="print"/>
              <a:srcRect/>
              <a:stretch>
                <a:fillRect/>
              </a:stretch>
            </p:blipFill>
            <p:spPr bwMode="auto">
              <a:xfrm>
                <a:off x="4427984" y="0"/>
                <a:ext cx="1944216" cy="267494"/>
              </a:xfrm>
              <a:prstGeom prst="rect">
                <a:avLst/>
              </a:prstGeom>
              <a:noFill/>
            </p:spPr>
          </p:pic>
          <p:pic>
            <p:nvPicPr>
              <p:cNvPr id="30" name="Picture 2" descr="Banner, Header, Mathematik, Formel, Physik, Schule"/>
              <p:cNvPicPr>
                <a:picLocks noChangeAspect="1" noChangeArrowheads="1"/>
              </p:cNvPicPr>
              <p:nvPr userDrawn="1"/>
            </p:nvPicPr>
            <p:blipFill>
              <a:blip r:embed="rId15" cstate="print"/>
              <a:srcRect/>
              <a:stretch>
                <a:fillRect/>
              </a:stretch>
            </p:blipFill>
            <p:spPr bwMode="auto">
              <a:xfrm>
                <a:off x="4572000" y="267494"/>
                <a:ext cx="1656184" cy="432048"/>
              </a:xfrm>
              <a:prstGeom prst="rect">
                <a:avLst/>
              </a:prstGeom>
              <a:noFill/>
            </p:spPr>
          </p:pic>
          <p:pic>
            <p:nvPicPr>
              <p:cNvPr id="31" name="Picture 2" descr="Banner, Header, Mathematik, Formel, Physik, Schule"/>
              <p:cNvPicPr>
                <a:picLocks noChangeAspect="1" noChangeArrowheads="1"/>
              </p:cNvPicPr>
              <p:nvPr userDrawn="1"/>
            </p:nvPicPr>
            <p:blipFill>
              <a:blip r:embed="rId16" cstate="print"/>
              <a:srcRect/>
              <a:stretch>
                <a:fillRect/>
              </a:stretch>
            </p:blipFill>
            <p:spPr bwMode="auto">
              <a:xfrm>
                <a:off x="4716016" y="689073"/>
                <a:ext cx="1368152" cy="463452"/>
              </a:xfrm>
              <a:prstGeom prst="rect">
                <a:avLst/>
              </a:prstGeom>
              <a:noFill/>
            </p:spPr>
          </p:pic>
        </p:grpSp>
      </p:grpSp>
      <p:sp>
        <p:nvSpPr>
          <p:cNvPr id="24" name="Rechteck 23"/>
          <p:cNvSpPr/>
          <p:nvPr userDrawn="1"/>
        </p:nvSpPr>
        <p:spPr>
          <a:xfrm>
            <a:off x="179512" y="1275606"/>
            <a:ext cx="3240360" cy="374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ihandform 11"/>
          <p:cNvSpPr/>
          <p:nvPr>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Parallelogramm 12"/>
          <p:cNvSpPr/>
          <p:nvPr>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Parallelogramm 13"/>
          <p:cNvSpPr/>
          <p:nvPr>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reihandform 16"/>
          <p:cNvSpPr/>
          <p:nvPr>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reihandform 17"/>
          <p:cNvSpPr/>
          <p:nvPr>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itel 1"/>
          <p:cNvSpPr>
            <a:spLocks noGrp="1"/>
          </p:cNvSpPr>
          <p:nvPr userDrawn="1">
            <p:ph type="ctrTitle"/>
          </p:nvPr>
        </p:nvSpPr>
        <p:spPr>
          <a:xfrm>
            <a:off x="3851920" y="1275606"/>
            <a:ext cx="5112568"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23" name="Rectangle 5"/>
          <p:cNvSpPr>
            <a:spLocks noChangeArrowheads="1"/>
          </p:cNvSpPr>
          <p:nvPr userDrawn="1">
            <p:custDataLst>
              <p:tags r:id="rId10"/>
            </p:custDataLst>
          </p:nvPr>
        </p:nvSpPr>
        <p:spPr bwMode="auto">
          <a:xfrm>
            <a:off x="4752020" y="4299942"/>
            <a:ext cx="3240360" cy="720080"/>
          </a:xfrm>
          <a:prstGeom prst="rect">
            <a:avLst/>
          </a:prstGeom>
          <a:noFill/>
          <a:ln w="9525">
            <a:noFill/>
            <a:miter lim="800000"/>
            <a:headEnd/>
            <a:tailEnd/>
          </a:ln>
        </p:spPr>
        <p:txBody>
          <a:bodyPr anchor="b"/>
          <a:lstStyle/>
          <a:p>
            <a:pPr algn="ctr">
              <a:spcBef>
                <a:spcPct val="20000"/>
              </a:spcBef>
            </a:pPr>
            <a:endParaRPr lang="en-US" sz="1400" dirty="0" smtClean="0"/>
          </a:p>
        </p:txBody>
      </p:sp>
      <p:sp>
        <p:nvSpPr>
          <p:cNvPr id="25" name="Textfeld 24"/>
          <p:cNvSpPr txBox="1"/>
          <p:nvPr userDrawn="1"/>
        </p:nvSpPr>
        <p:spPr>
          <a:xfrm>
            <a:off x="3851920" y="2355726"/>
            <a:ext cx="5040560" cy="1631216"/>
          </a:xfrm>
          <a:prstGeom prst="rect">
            <a:avLst/>
          </a:prstGeom>
          <a:noFill/>
        </p:spPr>
        <p:txBody>
          <a:bodyPr wrap="square" rtlCol="0">
            <a:spAutoFit/>
          </a:bodyPr>
          <a:lstStyle/>
          <a:p>
            <a:pPr algn="ctr"/>
            <a:r>
              <a:rPr lang="en-US" sz="2000" dirty="0" smtClean="0"/>
              <a:t>Questions &amp; Remarks?</a:t>
            </a:r>
          </a:p>
          <a:p>
            <a:pPr algn="ctr"/>
            <a:endParaRPr lang="en-US" sz="2000" dirty="0" smtClean="0"/>
          </a:p>
          <a:p>
            <a:pPr algn="ctr"/>
            <a:endParaRPr lang="en-US" sz="2000" dirty="0" smtClean="0"/>
          </a:p>
          <a:p>
            <a:pPr algn="ctr"/>
            <a:endParaRPr lang="en-US" sz="2000" dirty="0" smtClean="0"/>
          </a:p>
          <a:p>
            <a:pPr algn="ctr"/>
            <a:r>
              <a:rPr lang="en-US" sz="2000" dirty="0" smtClean="0"/>
              <a:t>Thank You Very Much</a:t>
            </a:r>
            <a:endParaRPr lang="en-US" sz="2000" dirty="0"/>
          </a:p>
        </p:txBody>
      </p:sp>
      <p:pic>
        <p:nvPicPr>
          <p:cNvPr id="22" name="Grafik 21" descr="index.png"/>
          <p:cNvPicPr>
            <a:picLocks noChangeAspect="1"/>
          </p:cNvPicPr>
          <p:nvPr userDrawn="1"/>
        </p:nvPicPr>
        <p:blipFill>
          <a:blip r:embed="rId17" cstate="print"/>
          <a:stretch>
            <a:fillRect/>
          </a:stretch>
        </p:blipFill>
        <p:spPr>
          <a:xfrm>
            <a:off x="3798963" y="4578133"/>
            <a:ext cx="1421109" cy="441887"/>
          </a:xfrm>
          <a:prstGeom prst="rect">
            <a:avLst/>
          </a:prstGeom>
        </p:spPr>
      </p:pic>
      <p:pic>
        <p:nvPicPr>
          <p:cNvPr id="1026" name="Picture 2"/>
          <p:cNvPicPr>
            <a:picLocks noChangeAspect="1" noChangeArrowheads="1"/>
          </p:cNvPicPr>
          <p:nvPr userDrawn="1"/>
        </p:nvPicPr>
        <p:blipFill>
          <a:blip r:embed="rId18" cstate="print"/>
          <a:srcRect/>
          <a:stretch>
            <a:fillRect/>
          </a:stretch>
        </p:blipFill>
        <p:spPr bwMode="auto">
          <a:xfrm>
            <a:off x="179512" y="1678889"/>
            <a:ext cx="3240360" cy="2937850"/>
          </a:xfrm>
          <a:prstGeom prst="rect">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
        <p:nvSpPr>
          <p:cNvPr id="7" name="Rectangle 7"/>
          <p:cNvSpPr>
            <a:spLocks noChangeArrowheads="1"/>
          </p:cNvSpPr>
          <p:nvPr userDrawn="1"/>
        </p:nvSpPr>
        <p:spPr bwMode="invGray">
          <a:xfrm>
            <a:off x="0" y="1"/>
            <a:ext cx="9144000" cy="815024"/>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pPr>
              <a:defRPr/>
            </a:pPr>
            <a:endParaRPr lang="de-DE"/>
          </a:p>
        </p:txBody>
      </p:sp>
      <p:sp>
        <p:nvSpPr>
          <p:cNvPr id="9" name="Abgerundetes Rechteck 8"/>
          <p:cNvSpPr/>
          <p:nvPr userDrawn="1"/>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userDrawn="1">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12" name="Grafik 11" descr="index.png"/>
          <p:cNvPicPr>
            <a:picLocks noChangeAspect="1"/>
          </p:cNvPicPr>
          <p:nvPr userDrawn="1"/>
        </p:nvPicPr>
        <p:blipFill>
          <a:blip r:embed="rId6" cstate="print"/>
          <a:srcRect r="69566"/>
          <a:stretch>
            <a:fillRect/>
          </a:stretch>
        </p:blipFill>
        <p:spPr>
          <a:xfrm>
            <a:off x="166812" y="110777"/>
            <a:ext cx="576064" cy="5885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8.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3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31.png"/><Relationship Id="rId5" Type="http://schemas.openxmlformats.org/officeDocument/2006/relationships/tags" Target="../tags/tag61.xml"/><Relationship Id="rId1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tags" Target="../tags/tag60.xml"/><Relationship Id="rId9" Type="http://schemas.openxmlformats.org/officeDocument/2006/relationships/image" Target="../media/image37.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image" Target="../media/image40.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8.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4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47.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0.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34.xml"/><Relationship Id="rId16" Type="http://schemas.openxmlformats.org/officeDocument/2006/relationships/image" Target="../media/image23.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8.png"/><Relationship Id="rId5" Type="http://schemas.openxmlformats.org/officeDocument/2006/relationships/tags" Target="../tags/tag37.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36.xml"/><Relationship Id="rId9" Type="http://schemas.openxmlformats.org/officeDocument/2006/relationships/slideLayout" Target="../slideLayouts/slideLayout2.xml"/><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3.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3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31.png"/><Relationship Id="rId5" Type="http://schemas.openxmlformats.org/officeDocument/2006/relationships/tags" Target="../tags/tag51.xml"/><Relationship Id="rId1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tags" Target="../tags/tag50.xml"/><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 for MGMT – </a:t>
            </a:r>
            <a:r>
              <a:rPr lang="en-US" dirty="0" smtClean="0"/>
              <a:t>Integration</a:t>
            </a:r>
            <a:r>
              <a:rPr lang="en-US" dirty="0" smtClean="0"/>
              <a:t/>
            </a:r>
            <a:br>
              <a:rPr lang="en-US" dirty="0" smtClean="0"/>
            </a:br>
            <a:r>
              <a:rPr lang="en-US" dirty="0" smtClean="0"/>
              <a:t>Integration by Parts</a:t>
            </a:r>
            <a:endParaRPr lang="en-US" dirty="0"/>
          </a:p>
        </p:txBody>
      </p:sp>
      <p:sp>
        <p:nvSpPr>
          <p:cNvPr id="3" name="Untertitel 2"/>
          <p:cNvSpPr>
            <a:spLocks noGrp="1"/>
          </p:cNvSpPr>
          <p:nvPr>
            <p:ph type="subTitle" idx="1"/>
          </p:nvPr>
        </p:nvSpPr>
        <p:spPr/>
        <p:txBody>
          <a:bodyPr/>
          <a:lstStyle/>
          <a:p>
            <a:endParaRPr lang="en-US" dirty="0" smtClean="0">
              <a:solidFill>
                <a:schemeClr val="tx1"/>
              </a:solidFill>
            </a:endParaRPr>
          </a:p>
          <a:p>
            <a:r>
              <a:rPr lang="en-US" dirty="0" smtClean="0"/>
              <a:t>Mathematics for Management</a:t>
            </a:r>
          </a:p>
          <a:p>
            <a:r>
              <a:rPr lang="en-US" dirty="0" smtClean="0"/>
              <a:t>Supplementary Electronic Materials</a:t>
            </a:r>
            <a:endParaRPr lang="en-US" dirty="0">
              <a:solidFill>
                <a:schemeClr val="tx1"/>
              </a:solidFill>
            </a:endParaRPr>
          </a:p>
        </p:txBody>
      </p:sp>
      <p:sp>
        <p:nvSpPr>
          <p:cNvPr id="6" name="Rechteck 5"/>
          <p:cNvSpPr/>
          <p:nvPr/>
        </p:nvSpPr>
        <p:spPr>
          <a:xfrm>
            <a:off x="251520"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7" name="Rechteck 6"/>
          <p:cNvSpPr/>
          <p:nvPr/>
        </p:nvSpPr>
        <p:spPr>
          <a:xfrm>
            <a:off x="8604448"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15" name="Rechteck 14"/>
          <p:cNvSpPr/>
          <p:nvPr/>
        </p:nvSpPr>
        <p:spPr>
          <a:xfrm>
            <a:off x="7092280" y="3363838"/>
            <a:ext cx="1800200" cy="36004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Integration by </a:t>
            </a:r>
            <a:r>
              <a:rPr lang="en-US" sz="1000" dirty="0" smtClean="0"/>
              <a:t>Parts                </a:t>
            </a:r>
            <a:r>
              <a:rPr lang="en-US" sz="1000" dirty="0" smtClean="0"/>
              <a:t>(of indefinite integrals)</a:t>
            </a:r>
          </a:p>
        </p:txBody>
      </p:sp>
      <p:sp>
        <p:nvSpPr>
          <p:cNvPr id="16" name="Rechteck 15"/>
          <p:cNvSpPr/>
          <p:nvPr/>
        </p:nvSpPr>
        <p:spPr>
          <a:xfrm>
            <a:off x="7092280" y="3795886"/>
            <a:ext cx="1800200" cy="36004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000" dirty="0" smtClean="0">
                <a:solidFill>
                  <a:schemeClr val="tx1">
                    <a:lumMod val="50000"/>
                    <a:lumOff val="50000"/>
                  </a:schemeClr>
                </a:solidFill>
              </a:rPr>
              <a:t>Definite Integration by Parts</a:t>
            </a:r>
          </a:p>
        </p:txBody>
      </p:sp>
      <p:sp>
        <p:nvSpPr>
          <p:cNvPr id="17" name="Rechteck 16"/>
          <p:cNvSpPr/>
          <p:nvPr/>
        </p:nvSpPr>
        <p:spPr>
          <a:xfrm>
            <a:off x="7092280" y="4227934"/>
            <a:ext cx="1800200" cy="36004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000" dirty="0" smtClean="0">
                <a:solidFill>
                  <a:schemeClr val="tx1">
                    <a:lumMod val="50000"/>
                    <a:lumOff val="50000"/>
                  </a:schemeClr>
                </a:solidFill>
              </a:rPr>
              <a:t>Repeated Application of Integration by Parts</a:t>
            </a:r>
          </a:p>
        </p:txBody>
      </p:sp>
      <p:sp>
        <p:nvSpPr>
          <p:cNvPr id="18" name="Rechteck 17"/>
          <p:cNvSpPr/>
          <p:nvPr/>
        </p:nvSpPr>
        <p:spPr>
          <a:xfrm>
            <a:off x="7092280" y="4659982"/>
            <a:ext cx="1800200" cy="36004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000" dirty="0" smtClean="0">
                <a:solidFill>
                  <a:schemeClr val="tx1">
                    <a:lumMod val="50000"/>
                    <a:lumOff val="50000"/>
                  </a:schemeClr>
                </a:solidFill>
              </a:rPr>
              <a:t>Using Integral Tables</a:t>
            </a:r>
          </a:p>
        </p:txBody>
      </p:sp>
      <p:sp>
        <p:nvSpPr>
          <p:cNvPr id="19" name="Rechteck 18"/>
          <p:cNvSpPr/>
          <p:nvPr/>
        </p:nvSpPr>
        <p:spPr>
          <a:xfrm>
            <a:off x="7092280" y="2931790"/>
            <a:ext cx="1800200" cy="36004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Preliminaries</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1"/>
            </p:custDataLst>
          </p:nvPr>
        </p:nvPicPr>
        <p:blipFill>
          <a:blip r:embed="rId5" cstate="print"/>
          <a:stretch>
            <a:fillRect/>
          </a:stretch>
        </p:blipFill>
        <p:spPr>
          <a:xfrm>
            <a:off x="1763691" y="1203562"/>
            <a:ext cx="4998311" cy="1226825"/>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3682473" y="2334557"/>
            <a:ext cx="108012" cy="28803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4141000" y="2226545"/>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4882428" y="2339902"/>
            <a:ext cx="108012" cy="277341"/>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5263873" y="2278025"/>
            <a:ext cx="108012" cy="4010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6619959" y="2323624"/>
            <a:ext cx="108012" cy="3098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3596857"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4009699" y="2552005"/>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518378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4796812"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616908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6488658" y="2552005"/>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6247489" y="2305696"/>
            <a:ext cx="108012" cy="34575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Grafik 25" descr="IguanaTex_tmp.png"/>
          <p:cNvPicPr>
            <a:picLocks noChangeAspect="1"/>
          </p:cNvPicPr>
          <p:nvPr>
            <p:custDataLst>
              <p:tags r:id="rId3"/>
            </p:custDataLst>
          </p:nvPr>
        </p:nvPicPr>
        <p:blipFill>
          <a:blip r:embed="rId7" cstate="print"/>
          <a:stretch>
            <a:fillRect/>
          </a:stretch>
        </p:blipFill>
        <p:spPr>
          <a:xfrm>
            <a:off x="4612258" y="3075806"/>
            <a:ext cx="2305964" cy="778646"/>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9" cstate="print"/>
          <a:stretch>
            <a:fillRect/>
          </a:stretch>
        </p:blipFill>
        <p:spPr>
          <a:xfrm>
            <a:off x="1763690" y="1203559"/>
            <a:ext cx="7063003" cy="1944783"/>
          </a:xfrm>
          <a:prstGeom prst="rect">
            <a:avLst/>
          </a:prstGeom>
          <a:noFill/>
          <a:ln/>
          <a:effectLst/>
        </p:spPr>
      </p:pic>
      <p:sp>
        <p:nvSpPr>
          <p:cNvPr id="10" name="Rechteck 9"/>
          <p:cNvSpPr/>
          <p:nvPr/>
        </p:nvSpPr>
        <p:spPr>
          <a:xfrm>
            <a:off x="4427984" y="3723878"/>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4427984" y="4227934"/>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372200" y="3723878"/>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372200" y="4227934"/>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2"/>
            </p:custDataLst>
          </p:nvPr>
        </p:nvPicPr>
        <p:blipFill>
          <a:blip r:embed="rId10" cstate="print"/>
          <a:stretch>
            <a:fillRect/>
          </a:stretch>
        </p:blipFill>
        <p:spPr>
          <a:xfrm>
            <a:off x="1763690" y="3333710"/>
            <a:ext cx="4494804" cy="1168489"/>
          </a:xfrm>
          <a:prstGeom prst="rect">
            <a:avLst/>
          </a:prstGeom>
          <a:noFill/>
          <a:ln/>
          <a:effectLst/>
        </p:spPr>
      </p:pic>
      <p:pic>
        <p:nvPicPr>
          <p:cNvPr id="22" name="Grafik 21" descr="IguanaTex_tmp.png"/>
          <p:cNvPicPr>
            <a:picLocks noChangeAspect="1"/>
          </p:cNvPicPr>
          <p:nvPr>
            <p:custDataLst>
              <p:tags r:id="rId3"/>
            </p:custDataLst>
          </p:nvPr>
        </p:nvPicPr>
        <p:blipFill>
          <a:blip r:embed="rId11" cstate="print"/>
          <a:stretch>
            <a:fillRect/>
          </a:stretch>
        </p:blipFill>
        <p:spPr>
          <a:xfrm>
            <a:off x="4881845" y="3855100"/>
            <a:ext cx="100391" cy="97596"/>
          </a:xfrm>
          <a:prstGeom prst="rect">
            <a:avLst/>
          </a:prstGeom>
          <a:noFill/>
          <a:ln/>
          <a:effectLst/>
        </p:spPr>
      </p:pic>
      <p:pic>
        <p:nvPicPr>
          <p:cNvPr id="23" name="Grafik 22" descr="IguanaTex_tmp.png"/>
          <p:cNvPicPr>
            <a:picLocks noChangeAspect="1"/>
          </p:cNvPicPr>
          <p:nvPr>
            <p:custDataLst>
              <p:tags r:id="rId4"/>
            </p:custDataLst>
          </p:nvPr>
        </p:nvPicPr>
        <p:blipFill>
          <a:blip r:embed="rId12" cstate="print"/>
          <a:stretch>
            <a:fillRect/>
          </a:stretch>
        </p:blipFill>
        <p:spPr>
          <a:xfrm>
            <a:off x="4827183" y="4331298"/>
            <a:ext cx="209715" cy="153312"/>
          </a:xfrm>
          <a:prstGeom prst="rect">
            <a:avLst/>
          </a:prstGeom>
          <a:noFill/>
          <a:ln/>
          <a:effectLst/>
        </p:spPr>
      </p:pic>
      <p:pic>
        <p:nvPicPr>
          <p:cNvPr id="20" name="Grafik 19" descr="IguanaTex_tmp.png"/>
          <p:cNvPicPr>
            <a:picLocks noChangeAspect="1"/>
          </p:cNvPicPr>
          <p:nvPr>
            <p:custDataLst>
              <p:tags r:id="rId5"/>
            </p:custDataLst>
          </p:nvPr>
        </p:nvPicPr>
        <p:blipFill>
          <a:blip r:embed="rId13" cstate="print"/>
          <a:stretch>
            <a:fillRect/>
          </a:stretch>
        </p:blipFill>
        <p:spPr>
          <a:xfrm>
            <a:off x="6557493" y="4271363"/>
            <a:ext cx="997567" cy="273183"/>
          </a:xfrm>
          <a:prstGeom prst="rect">
            <a:avLst/>
          </a:prstGeom>
          <a:noFill/>
          <a:ln/>
          <a:effectLst/>
        </p:spPr>
      </p:pic>
      <p:pic>
        <p:nvPicPr>
          <p:cNvPr id="19" name="Grafik 18" descr="IguanaTex_tmp.png"/>
          <p:cNvPicPr>
            <a:picLocks noChangeAspect="1"/>
          </p:cNvPicPr>
          <p:nvPr>
            <p:custDataLst>
              <p:tags r:id="rId6"/>
            </p:custDataLst>
          </p:nvPr>
        </p:nvPicPr>
        <p:blipFill>
          <a:blip r:embed="rId14" cstate="print"/>
          <a:stretch>
            <a:fillRect/>
          </a:stretch>
        </p:blipFill>
        <p:spPr>
          <a:xfrm>
            <a:off x="6624703" y="3793050"/>
            <a:ext cx="863146" cy="221696"/>
          </a:xfrm>
          <a:prstGeom prst="rect">
            <a:avLst/>
          </a:prstGeom>
          <a:noFill/>
          <a:ln/>
          <a:effectLst/>
        </p:spPr>
      </p:pic>
      <p:sp>
        <p:nvSpPr>
          <p:cNvPr id="26" name="Abgerundetes Rechteck 25"/>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7"/>
            </p:custDataLst>
          </p:nvPr>
        </p:nvPicPr>
        <p:blipFill>
          <a:blip r:embed="rId15" cstate="print"/>
          <a:stretch>
            <a:fillRect/>
          </a:stretch>
        </p:blipFill>
        <p:spPr>
          <a:xfrm>
            <a:off x="7180156" y="1059582"/>
            <a:ext cx="1620788" cy="360039"/>
          </a:xfrm>
          <a:prstGeom prst="rect">
            <a:avLst/>
          </a:prstGeom>
          <a:noFill/>
          <a:ln/>
          <a:effectLst/>
        </p:spPr>
      </p:pic>
      <p:sp>
        <p:nvSpPr>
          <p:cNvPr id="17" name="Textfeld 16"/>
          <p:cNvSpPr txBox="1"/>
          <p:nvPr/>
        </p:nvSpPr>
        <p:spPr>
          <a:xfrm>
            <a:off x="1921883" y="4587974"/>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18" name="Rechteck 17"/>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descr="IguanaTex_tmp.png"/>
          <p:cNvPicPr>
            <a:picLocks noChangeAspect="1"/>
          </p:cNvPicPr>
          <p:nvPr>
            <p:custDataLst>
              <p:tags r:id="rId1"/>
            </p:custDataLst>
          </p:nvPr>
        </p:nvPicPr>
        <p:blipFill>
          <a:blip r:embed="rId5" cstate="print"/>
          <a:stretch>
            <a:fillRect/>
          </a:stretch>
        </p:blipFill>
        <p:spPr>
          <a:xfrm>
            <a:off x="1763691" y="1203562"/>
            <a:ext cx="5776411" cy="1227131"/>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2924036" y="2334557"/>
            <a:ext cx="108012" cy="28803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3572236" y="2036871"/>
            <a:ext cx="108012" cy="883403"/>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4467364" y="2339902"/>
            <a:ext cx="108012" cy="277341"/>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5159191" y="1967643"/>
            <a:ext cx="108012" cy="1021860"/>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7402840" y="2323624"/>
            <a:ext cx="108012" cy="3098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2838420"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3440935" y="2552005"/>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5080789"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4381748"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662803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7271539" y="2552005"/>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6706439" y="1979701"/>
            <a:ext cx="108012" cy="99774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Grafik 26" descr="IguanaTex_tmp.png"/>
          <p:cNvPicPr>
            <a:picLocks noChangeAspect="1"/>
          </p:cNvPicPr>
          <p:nvPr>
            <p:custDataLst>
              <p:tags r:id="rId3"/>
            </p:custDataLst>
          </p:nvPr>
        </p:nvPicPr>
        <p:blipFill>
          <a:blip r:embed="rId7" cstate="print"/>
          <a:stretch>
            <a:fillRect/>
          </a:stretch>
        </p:blipFill>
        <p:spPr>
          <a:xfrm>
            <a:off x="4192367" y="2931790"/>
            <a:ext cx="3503226" cy="813059"/>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Please, try to solve these two questions on your own</a:t>
            </a:r>
            <a:endParaRPr lang="en-US" dirty="0"/>
          </a:p>
        </p:txBody>
      </p:sp>
      <p:sp>
        <p:nvSpPr>
          <p:cNvPr id="4" name="Rechteck 3"/>
          <p:cNvSpPr/>
          <p:nvPr/>
        </p:nvSpPr>
        <p:spPr>
          <a:xfrm>
            <a:off x="1691680" y="1131590"/>
            <a:ext cx="7200800" cy="115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1763690" y="1203584"/>
            <a:ext cx="5225293" cy="894122"/>
          </a:xfrm>
          <a:prstGeom prst="rect">
            <a:avLst/>
          </a:prstGeom>
          <a:noFill/>
          <a:ln/>
          <a:effectLst/>
        </p:spPr>
      </p:pic>
      <p:grpSp>
        <p:nvGrpSpPr>
          <p:cNvPr id="6" name="Gruppieren 24"/>
          <p:cNvGrpSpPr/>
          <p:nvPr/>
        </p:nvGrpSpPr>
        <p:grpSpPr>
          <a:xfrm rot="20172303">
            <a:off x="117564" y="1131366"/>
            <a:ext cx="1130424" cy="288032"/>
            <a:chOff x="251520" y="2067694"/>
            <a:chExt cx="1130424" cy="288032"/>
          </a:xfrm>
        </p:grpSpPr>
        <p:sp>
          <p:nvSpPr>
            <p:cNvPr id="7" name="Rechteck 6"/>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8" name="Gerade Verbindung 7"/>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Abgerundetes Rechteck 11"/>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2"/>
            </p:custDataLst>
          </p:nvPr>
        </p:nvPicPr>
        <p:blipFill>
          <a:blip r:embed="rId5" cstate="print"/>
          <a:stretch>
            <a:fillRect/>
          </a:stretch>
        </p:blipFill>
        <p:spPr>
          <a:xfrm>
            <a:off x="7180156" y="1059582"/>
            <a:ext cx="1620788" cy="360039"/>
          </a:xfrm>
          <a:prstGeom prst="rect">
            <a:avLst/>
          </a:prstGeom>
          <a:noFill/>
          <a:ln/>
          <a:effectLst/>
        </p:spPr>
      </p:pic>
      <p:sp>
        <p:nvSpPr>
          <p:cNvPr id="15" name="Rechteck 14"/>
          <p:cNvSpPr/>
          <p:nvPr/>
        </p:nvSpPr>
        <p:spPr>
          <a:xfrm>
            <a:off x="251520" y="4299942"/>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please, upload your solutions to the chat</a:t>
            </a:r>
            <a:endParaRPr lang="en-US" sz="1400" dirty="0">
              <a:solidFill>
                <a:schemeClr val="tx1"/>
              </a:solidFill>
            </a:endParaRPr>
          </a:p>
        </p:txBody>
      </p:sp>
      <p:sp>
        <p:nvSpPr>
          <p:cNvPr id="16" name="Rechteck 15"/>
          <p:cNvSpPr/>
          <p:nvPr/>
        </p:nvSpPr>
        <p:spPr>
          <a:xfrm>
            <a:off x="251520" y="3507854"/>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7 minutes</a:t>
            </a:r>
          </a:p>
          <a:p>
            <a:pPr algn="ctr"/>
            <a:r>
              <a:rPr lang="en-US" sz="1400" dirty="0" smtClean="0">
                <a:solidFill>
                  <a:schemeClr val="tx1"/>
                </a:solidFill>
              </a:rPr>
              <a:t>self/ group work</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Solution</a:t>
            </a:r>
            <a:endParaRPr lang="en-US" dirty="0"/>
          </a:p>
        </p:txBody>
      </p:sp>
      <p:sp>
        <p:nvSpPr>
          <p:cNvPr id="4" name="Rechteck 3"/>
          <p:cNvSpPr/>
          <p:nvPr/>
        </p:nvSpPr>
        <p:spPr>
          <a:xfrm>
            <a:off x="1691680" y="1923678"/>
            <a:ext cx="7200800" cy="30963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5" cstate="print"/>
          <a:stretch>
            <a:fillRect/>
          </a:stretch>
        </p:blipFill>
        <p:spPr>
          <a:xfrm>
            <a:off x="1763690" y="1995664"/>
            <a:ext cx="7036422" cy="2881356"/>
          </a:xfrm>
          <a:prstGeom prst="rect">
            <a:avLst/>
          </a:prstGeom>
          <a:noFill/>
          <a:ln/>
          <a:effectLst/>
        </p:spPr>
      </p:pic>
      <p:sp>
        <p:nvSpPr>
          <p:cNvPr id="6" name="Rechteck 5"/>
          <p:cNvSpPr/>
          <p:nvPr/>
        </p:nvSpPr>
        <p:spPr>
          <a:xfrm>
            <a:off x="1331640" y="1923678"/>
            <a:ext cx="360040" cy="360040"/>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a:t>
            </a:r>
            <a:endParaRPr lang="en-US" sz="1400" b="1" dirty="0">
              <a:solidFill>
                <a:schemeClr val="tx1"/>
              </a:solidFill>
            </a:endParaRPr>
          </a:p>
        </p:txBody>
      </p:sp>
      <p:sp>
        <p:nvSpPr>
          <p:cNvPr id="7" name="Rechteck 6"/>
          <p:cNvSpPr/>
          <p:nvPr/>
        </p:nvSpPr>
        <p:spPr>
          <a:xfrm>
            <a:off x="1691680" y="1131590"/>
            <a:ext cx="7200800" cy="6480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2"/>
            </p:custDataLst>
          </p:nvPr>
        </p:nvPicPr>
        <p:blipFill>
          <a:blip r:embed="rId6" cstate="print"/>
          <a:stretch>
            <a:fillRect/>
          </a:stretch>
        </p:blipFill>
        <p:spPr>
          <a:xfrm>
            <a:off x="3382895" y="1203584"/>
            <a:ext cx="3818370" cy="462686"/>
          </a:xfrm>
          <a:prstGeom prst="rect">
            <a:avLst/>
          </a:prstGeom>
          <a:noFill/>
          <a:ln/>
          <a:effectLst/>
        </p:spPr>
      </p:pic>
      <p:sp>
        <p:nvSpPr>
          <p:cNvPr id="13" name="Rechteck 12"/>
          <p:cNvSpPr/>
          <p:nvPr/>
        </p:nvSpPr>
        <p:spPr>
          <a:xfrm>
            <a:off x="251520" y="4227934"/>
            <a:ext cx="2376264" cy="72008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3"/>
            </p:custDataLst>
          </p:nvPr>
        </p:nvPicPr>
        <p:blipFill>
          <a:blip r:embed="rId7" cstate="print"/>
          <a:stretch>
            <a:fillRect/>
          </a:stretch>
        </p:blipFill>
        <p:spPr>
          <a:xfrm>
            <a:off x="430805" y="4319930"/>
            <a:ext cx="2017695" cy="537175"/>
          </a:xfrm>
          <a:prstGeom prst="rect">
            <a:avLst/>
          </a:prstGeom>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Solution</a:t>
            </a:r>
            <a:endParaRPr lang="en-US" dirty="0"/>
          </a:p>
        </p:txBody>
      </p:sp>
      <p:sp>
        <p:nvSpPr>
          <p:cNvPr id="7" name="Rechteck 6"/>
          <p:cNvSpPr/>
          <p:nvPr/>
        </p:nvSpPr>
        <p:spPr>
          <a:xfrm>
            <a:off x="1691680" y="1131590"/>
            <a:ext cx="7200800" cy="6480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5" cstate="print"/>
          <a:stretch>
            <a:fillRect/>
          </a:stretch>
        </p:blipFill>
        <p:spPr>
          <a:xfrm>
            <a:off x="3382895" y="1203584"/>
            <a:ext cx="3818370" cy="462686"/>
          </a:xfrm>
          <a:prstGeom prst="rect">
            <a:avLst/>
          </a:prstGeom>
          <a:noFill/>
          <a:ln/>
          <a:effectLst/>
        </p:spPr>
      </p:pic>
      <p:sp>
        <p:nvSpPr>
          <p:cNvPr id="8" name="Rechteck 7"/>
          <p:cNvSpPr/>
          <p:nvPr/>
        </p:nvSpPr>
        <p:spPr>
          <a:xfrm>
            <a:off x="1691680" y="1923678"/>
            <a:ext cx="7200800" cy="30963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6" cstate="print"/>
          <a:stretch>
            <a:fillRect/>
          </a:stretch>
        </p:blipFill>
        <p:spPr>
          <a:xfrm>
            <a:off x="1763690" y="1995665"/>
            <a:ext cx="7036701" cy="2915586"/>
          </a:xfrm>
          <a:prstGeom prst="rect">
            <a:avLst/>
          </a:prstGeom>
          <a:noFill/>
          <a:ln/>
          <a:effectLst/>
        </p:spPr>
      </p:pic>
      <p:sp>
        <p:nvSpPr>
          <p:cNvPr id="11" name="Rechteck 10"/>
          <p:cNvSpPr/>
          <p:nvPr/>
        </p:nvSpPr>
        <p:spPr>
          <a:xfrm>
            <a:off x="1331640" y="1923678"/>
            <a:ext cx="360040" cy="360040"/>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a:t>
            </a:r>
            <a:endParaRPr lang="en-US" sz="1400" b="1" dirty="0">
              <a:solidFill>
                <a:schemeClr val="tx1"/>
              </a:solidFill>
            </a:endParaRPr>
          </a:p>
        </p:txBody>
      </p:sp>
      <p:sp>
        <p:nvSpPr>
          <p:cNvPr id="14" name="Rechteck 13"/>
          <p:cNvSpPr/>
          <p:nvPr/>
        </p:nvSpPr>
        <p:spPr>
          <a:xfrm>
            <a:off x="251520" y="4227934"/>
            <a:ext cx="2376264" cy="72008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3"/>
            </p:custDataLst>
          </p:nvPr>
        </p:nvPicPr>
        <p:blipFill>
          <a:blip r:embed="rId7" cstate="print"/>
          <a:stretch>
            <a:fillRect/>
          </a:stretch>
        </p:blipFill>
        <p:spPr>
          <a:xfrm>
            <a:off x="325421" y="4319930"/>
            <a:ext cx="2228462" cy="556276"/>
          </a:xfrm>
          <a:prstGeom prst="rect">
            <a:avLst/>
          </a:prstGeom>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Note: some integrals can be evaluated by either substitution or integration by parts (1/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61"/>
            <a:ext cx="7047966" cy="3099947"/>
          </a:xfrm>
          <a:prstGeom prst="rect">
            <a:avLst/>
          </a:prstGeo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Note: some integrals can be evaluated by either substitution or integration by parts (2/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61"/>
            <a:ext cx="7058678" cy="3727942"/>
          </a:xfrm>
          <a:prstGeom prst="rect">
            <a:avLst/>
          </a:prstGeom>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 for Management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(1/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1"/>
            </p:custDataLst>
          </p:nvPr>
        </p:nvPicPr>
        <p:blipFill>
          <a:blip r:embed="rId4" cstate="print"/>
          <a:stretch>
            <a:fillRect/>
          </a:stretch>
        </p:blipFill>
        <p:spPr>
          <a:xfrm>
            <a:off x="1763690" y="1203561"/>
            <a:ext cx="5523984" cy="1521505"/>
          </a:xfrm>
          <a:prstGeom prst="rect">
            <a:avLst/>
          </a:prstGeom>
          <a:noFill/>
          <a:ln/>
          <a:effectLst/>
        </p:spPr>
      </p:pic>
      <p:pic>
        <p:nvPicPr>
          <p:cNvPr id="28" name="Grafik 27" descr="IguanaTex_tmp.png"/>
          <p:cNvPicPr>
            <a:picLocks noChangeAspect="1"/>
          </p:cNvPicPr>
          <p:nvPr>
            <p:custDataLst>
              <p:tags r:id="rId2"/>
            </p:custDataLst>
          </p:nvPr>
        </p:nvPicPr>
        <p:blipFill>
          <a:blip r:embed="rId5" cstate="print"/>
          <a:stretch>
            <a:fillRect/>
          </a:stretch>
        </p:blipFill>
        <p:spPr>
          <a:xfrm>
            <a:off x="1763690" y="2892437"/>
            <a:ext cx="6458701" cy="2081988"/>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(2/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61"/>
            <a:ext cx="6065034" cy="2844358"/>
          </a:xfrm>
          <a:prstGeom prst="rect">
            <a:avLst/>
          </a:prstGeom>
          <a:noFill/>
          <a:ln/>
          <a:effectLst/>
        </p:spPr>
      </p:pic>
      <p:sp>
        <p:nvSpPr>
          <p:cNvPr id="6" name="Abgerundetes Rechteck 5"/>
          <p:cNvSpPr/>
          <p:nvPr/>
        </p:nvSpPr>
        <p:spPr>
          <a:xfrm>
            <a:off x="3131840" y="2787774"/>
            <a:ext cx="4320480"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(3/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3" cstate="print"/>
          <a:stretch>
            <a:fillRect/>
          </a:stretch>
        </p:blipFill>
        <p:spPr>
          <a:xfrm>
            <a:off x="1763691" y="1203562"/>
            <a:ext cx="7052805" cy="3091217"/>
          </a:xfrm>
          <a:prstGeom prst="rect">
            <a:avLst/>
          </a:prstGeom>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fik 29" descr="IguanaTex_tmp.png"/>
          <p:cNvPicPr>
            <a:picLocks noChangeAspect="1"/>
          </p:cNvPicPr>
          <p:nvPr>
            <p:custDataLst>
              <p:tags r:id="rId1"/>
            </p:custDataLst>
          </p:nvPr>
        </p:nvPicPr>
        <p:blipFill>
          <a:blip r:embed="rId10" cstate="print"/>
          <a:stretch>
            <a:fillRect/>
          </a:stretch>
        </p:blipFill>
        <p:spPr>
          <a:xfrm>
            <a:off x="1763690" y="1203562"/>
            <a:ext cx="7055584" cy="1731656"/>
          </a:xfrm>
          <a:prstGeom prst="rect">
            <a:avLst/>
          </a:prstGeom>
          <a:noFill/>
          <a:ln/>
          <a:effectLst/>
        </p:spPr>
      </p:pic>
      <p:sp>
        <p:nvSpPr>
          <p:cNvPr id="9" name="Abgerundetes Rechteck 8"/>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2"/>
            </p:custDataLst>
          </p:nvPr>
        </p:nvPicPr>
        <p:blipFill>
          <a:blip r:embed="rId11" cstate="print"/>
          <a:stretch>
            <a:fillRect/>
          </a:stretch>
        </p:blipFill>
        <p:spPr>
          <a:xfrm>
            <a:off x="7180156" y="1059582"/>
            <a:ext cx="1620788" cy="360039"/>
          </a:xfrm>
          <a:prstGeom prst="rect">
            <a:avLst/>
          </a:prstGeom>
          <a:noFill/>
          <a:ln/>
          <a:effectLst/>
        </p:spPr>
      </p:pic>
      <p:grpSp>
        <p:nvGrpSpPr>
          <p:cNvPr id="32" name="Gruppieren 31"/>
          <p:cNvGrpSpPr/>
          <p:nvPr/>
        </p:nvGrpSpPr>
        <p:grpSpPr>
          <a:xfrm>
            <a:off x="251520" y="3052658"/>
            <a:ext cx="7128792" cy="1823348"/>
            <a:chOff x="251520" y="3052658"/>
            <a:chExt cx="7128792" cy="1823348"/>
          </a:xfrm>
        </p:grpSpPr>
        <p:sp>
          <p:nvSpPr>
            <p:cNvPr id="15" name="Rechteck 14"/>
            <p:cNvSpPr/>
            <p:nvPr/>
          </p:nvSpPr>
          <p:spPr>
            <a:xfrm>
              <a:off x="251520" y="4011910"/>
              <a:ext cx="1800200" cy="86409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7"/>
              </p:custDataLst>
            </p:nvPr>
          </p:nvPicPr>
          <p:blipFill>
            <a:blip r:embed="rId12" cstate="print"/>
            <a:stretch>
              <a:fillRect/>
            </a:stretch>
          </p:blipFill>
          <p:spPr>
            <a:xfrm>
              <a:off x="317782" y="4111697"/>
              <a:ext cx="1667677" cy="664522"/>
            </a:xfrm>
            <a:prstGeom prst="rect">
              <a:avLst/>
            </a:prstGeom>
            <a:noFill/>
            <a:ln/>
            <a:effectLst/>
          </p:spPr>
        </p:pic>
        <p:sp>
          <p:nvSpPr>
            <p:cNvPr id="20" name="Rechteck 19"/>
            <p:cNvSpPr/>
            <p:nvPr/>
          </p:nvSpPr>
          <p:spPr>
            <a:xfrm>
              <a:off x="4427984"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4427984"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6372200"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6372200"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Gerade Verbindung 30"/>
            <p:cNvCxnSpPr>
              <a:stCxn id="15" idx="3"/>
            </p:cNvCxnSpPr>
            <p:nvPr/>
          </p:nvCxnSpPr>
          <p:spPr>
            <a:xfrm>
              <a:off x="2051720" y="4443958"/>
              <a:ext cx="792088" cy="0"/>
            </a:xfrm>
            <a:prstGeom prst="lin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Gerade Verbindung 32"/>
            <p:cNvCxnSpPr/>
            <p:nvPr/>
          </p:nvCxnSpPr>
          <p:spPr>
            <a:xfrm flipV="1">
              <a:off x="2843808" y="3867894"/>
              <a:ext cx="648072" cy="576064"/>
            </a:xfrm>
            <a:prstGeom prst="lin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pic>
          <p:nvPicPr>
            <p:cNvPr id="27" name="Grafik 26" descr="IguanaTex_tmp.png"/>
            <p:cNvPicPr>
              <a:picLocks noChangeAspect="1"/>
            </p:cNvPicPr>
            <p:nvPr>
              <p:custDataLst>
                <p:tags r:id="rId8"/>
              </p:custDataLst>
            </p:nvPr>
          </p:nvPicPr>
          <p:blipFill>
            <a:blip r:embed="rId13" cstate="print"/>
            <a:stretch>
              <a:fillRect/>
            </a:stretch>
          </p:blipFill>
          <p:spPr>
            <a:xfrm>
              <a:off x="1763691" y="3052658"/>
              <a:ext cx="4493756" cy="1180550"/>
            </a:xfrm>
            <a:prstGeom prst="rect">
              <a:avLst/>
            </a:prstGeom>
            <a:noFill/>
            <a:ln/>
            <a:effectLst/>
          </p:spPr>
        </p:pic>
      </p:grpSp>
      <p:pic>
        <p:nvPicPr>
          <p:cNvPr id="24" name="Grafik 23" descr="IguanaTex_tmp.png"/>
          <p:cNvPicPr>
            <a:picLocks noChangeAspect="1"/>
          </p:cNvPicPr>
          <p:nvPr>
            <p:custDataLst>
              <p:tags r:id="rId3"/>
            </p:custDataLst>
          </p:nvPr>
        </p:nvPicPr>
        <p:blipFill>
          <a:blip r:embed="rId14" cstate="print"/>
          <a:stretch>
            <a:fillRect/>
          </a:stretch>
        </p:blipFill>
        <p:spPr>
          <a:xfrm>
            <a:off x="4728047" y="3514392"/>
            <a:ext cx="407987" cy="216908"/>
          </a:xfrm>
          <a:prstGeom prst="rect">
            <a:avLst/>
          </a:prstGeom>
          <a:noFill/>
          <a:ln/>
          <a:effectLst/>
        </p:spPr>
      </p:pic>
      <p:pic>
        <p:nvPicPr>
          <p:cNvPr id="25" name="Grafik 24" descr="IguanaTex_tmp.png"/>
          <p:cNvPicPr>
            <a:picLocks noChangeAspect="1"/>
          </p:cNvPicPr>
          <p:nvPr>
            <p:custDataLst>
              <p:tags r:id="rId4"/>
            </p:custDataLst>
          </p:nvPr>
        </p:nvPicPr>
        <p:blipFill>
          <a:blip r:embed="rId15" cstate="print"/>
          <a:stretch>
            <a:fillRect/>
          </a:stretch>
        </p:blipFill>
        <p:spPr>
          <a:xfrm>
            <a:off x="4750664" y="3995850"/>
            <a:ext cx="362753" cy="262104"/>
          </a:xfrm>
          <a:prstGeom prst="rect">
            <a:avLst/>
          </a:prstGeom>
          <a:noFill/>
          <a:ln/>
          <a:effectLst/>
        </p:spPr>
      </p:pic>
      <p:pic>
        <p:nvPicPr>
          <p:cNvPr id="29" name="Grafik 28" descr="IguanaTex_tmp.png"/>
          <p:cNvPicPr>
            <a:picLocks noChangeAspect="1"/>
          </p:cNvPicPr>
          <p:nvPr>
            <p:custDataLst>
              <p:tags r:id="rId5"/>
            </p:custDataLst>
          </p:nvPr>
        </p:nvPicPr>
        <p:blipFill>
          <a:blip r:embed="rId16" cstate="print"/>
          <a:stretch>
            <a:fillRect/>
          </a:stretch>
        </p:blipFill>
        <p:spPr>
          <a:xfrm>
            <a:off x="6712939" y="3994903"/>
            <a:ext cx="326635" cy="263999"/>
          </a:xfrm>
          <a:prstGeom prst="rect">
            <a:avLst/>
          </a:prstGeom>
          <a:noFill/>
          <a:ln/>
          <a:effectLst/>
        </p:spPr>
      </p:pic>
      <p:pic>
        <p:nvPicPr>
          <p:cNvPr id="28" name="Grafik 27" descr="IguanaTex_tmp.png"/>
          <p:cNvPicPr>
            <a:picLocks noChangeAspect="1"/>
          </p:cNvPicPr>
          <p:nvPr>
            <p:custDataLst>
              <p:tags r:id="rId6"/>
            </p:custDataLst>
          </p:nvPr>
        </p:nvPicPr>
        <p:blipFill>
          <a:blip r:embed="rId17" cstate="print"/>
          <a:stretch>
            <a:fillRect/>
          </a:stretch>
        </p:blipFill>
        <p:spPr>
          <a:xfrm>
            <a:off x="6652361" y="3531003"/>
            <a:ext cx="447790" cy="18368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2" descr="IguanaTex_tmp.png"/>
          <p:cNvPicPr>
            <a:picLocks noChangeAspect="1"/>
          </p:cNvPicPr>
          <p:nvPr>
            <p:custDataLst>
              <p:tags r:id="rId1"/>
            </p:custDataLst>
          </p:nvPr>
        </p:nvPicPr>
        <p:blipFill>
          <a:blip r:embed="rId5" cstate="print"/>
          <a:stretch>
            <a:fillRect/>
          </a:stretch>
        </p:blipFill>
        <p:spPr>
          <a:xfrm>
            <a:off x="1763691" y="1203562"/>
            <a:ext cx="6525883" cy="2338549"/>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4555077" y="3375491"/>
            <a:ext cx="108012" cy="432048"/>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5196783" y="3339487"/>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6052247" y="3371184"/>
            <a:ext cx="108012" cy="44066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6549694" y="3390967"/>
            <a:ext cx="108012" cy="4010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7997320" y="3339486"/>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4469461" y="3664947"/>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5065482" y="3664947"/>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6469608" y="3664947"/>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5966631" y="3664947"/>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7395381" y="3664947"/>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7867875" y="3664947"/>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7473783" y="3418638"/>
            <a:ext cx="108012" cy="34575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Grafik 23" descr="IguanaTex_tmp.png"/>
          <p:cNvPicPr>
            <a:picLocks noChangeAspect="1"/>
          </p:cNvPicPr>
          <p:nvPr>
            <p:custDataLst>
              <p:tags r:id="rId3"/>
            </p:custDataLst>
          </p:nvPr>
        </p:nvPicPr>
        <p:blipFill>
          <a:blip r:embed="rId7" cstate="print"/>
          <a:stretch>
            <a:fillRect/>
          </a:stretch>
        </p:blipFill>
        <p:spPr>
          <a:xfrm>
            <a:off x="3808330" y="3979088"/>
            <a:ext cx="4940301" cy="100892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Let us summarize the integration by parts procedure as follows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61"/>
            <a:ext cx="7047154" cy="3684119"/>
          </a:xfrm>
          <a:prstGeom prst="rect">
            <a:avLst/>
          </a:prstGeom>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procedural rules of thumb for integration by parts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90"/>
            <a:ext cx="7026813" cy="3513928"/>
          </a:xfrm>
          <a:prstGeom prst="rect">
            <a:avLst/>
          </a:prstGeom>
          <a:noFill/>
          <a:ln/>
          <a:effectLst/>
        </p:spPr>
      </p:pic>
      <p:sp>
        <p:nvSpPr>
          <p:cNvPr id="10" name="Abgerundetes Rechteck 9"/>
          <p:cNvSpPr/>
          <p:nvPr/>
        </p:nvSpPr>
        <p:spPr>
          <a:xfrm>
            <a:off x="6732240" y="4443958"/>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5" cstate="print"/>
          <a:stretch>
            <a:fillRect/>
          </a:stretch>
        </p:blipFill>
        <p:spPr>
          <a:xfrm>
            <a:off x="6964132" y="4515966"/>
            <a:ext cx="1620788" cy="360039"/>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9" cstate="print"/>
          <a:stretch>
            <a:fillRect/>
          </a:stretch>
        </p:blipFill>
        <p:spPr>
          <a:xfrm>
            <a:off x="1763690" y="1203560"/>
            <a:ext cx="7048995" cy="1668872"/>
          </a:xfrm>
          <a:prstGeom prst="rect">
            <a:avLst/>
          </a:prstGeom>
          <a:noFill/>
          <a:ln/>
          <a:effectLst/>
        </p:spPr>
      </p:pic>
      <p:sp>
        <p:nvSpPr>
          <p:cNvPr id="10" name="Rechteck 9"/>
          <p:cNvSpPr/>
          <p:nvPr/>
        </p:nvSpPr>
        <p:spPr>
          <a:xfrm>
            <a:off x="4427984"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4427984"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372200"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372200"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2"/>
            </p:custDataLst>
          </p:nvPr>
        </p:nvPicPr>
        <p:blipFill>
          <a:blip r:embed="rId10" cstate="print"/>
          <a:stretch>
            <a:fillRect/>
          </a:stretch>
        </p:blipFill>
        <p:spPr>
          <a:xfrm>
            <a:off x="1763690" y="3052658"/>
            <a:ext cx="4494804" cy="1168489"/>
          </a:xfrm>
          <a:prstGeom prst="rect">
            <a:avLst/>
          </a:prstGeom>
          <a:noFill/>
          <a:ln/>
          <a:effectLst/>
        </p:spPr>
      </p:pic>
      <p:pic>
        <p:nvPicPr>
          <p:cNvPr id="22" name="Grafik 21" descr="IguanaTex_tmp.png"/>
          <p:cNvPicPr>
            <a:picLocks noChangeAspect="1"/>
          </p:cNvPicPr>
          <p:nvPr>
            <p:custDataLst>
              <p:tags r:id="rId3"/>
            </p:custDataLst>
          </p:nvPr>
        </p:nvPicPr>
        <p:blipFill>
          <a:blip r:embed="rId11" cstate="print"/>
          <a:stretch>
            <a:fillRect/>
          </a:stretch>
        </p:blipFill>
        <p:spPr>
          <a:xfrm>
            <a:off x="4881845" y="3574048"/>
            <a:ext cx="100391" cy="97596"/>
          </a:xfrm>
          <a:prstGeom prst="rect">
            <a:avLst/>
          </a:prstGeom>
          <a:noFill/>
          <a:ln/>
          <a:effectLst/>
        </p:spPr>
      </p:pic>
      <p:pic>
        <p:nvPicPr>
          <p:cNvPr id="23" name="Grafik 22" descr="IguanaTex_tmp.png"/>
          <p:cNvPicPr>
            <a:picLocks noChangeAspect="1"/>
          </p:cNvPicPr>
          <p:nvPr>
            <p:custDataLst>
              <p:tags r:id="rId4"/>
            </p:custDataLst>
          </p:nvPr>
        </p:nvPicPr>
        <p:blipFill>
          <a:blip r:embed="rId12" cstate="print"/>
          <a:stretch>
            <a:fillRect/>
          </a:stretch>
        </p:blipFill>
        <p:spPr>
          <a:xfrm>
            <a:off x="4827183" y="4050246"/>
            <a:ext cx="209715" cy="153312"/>
          </a:xfrm>
          <a:prstGeom prst="rect">
            <a:avLst/>
          </a:prstGeom>
          <a:noFill/>
          <a:ln/>
          <a:effectLst/>
        </p:spPr>
      </p:pic>
      <p:pic>
        <p:nvPicPr>
          <p:cNvPr id="25" name="Grafik 24" descr="IguanaTex_tmp.png"/>
          <p:cNvPicPr>
            <a:picLocks noChangeAspect="1"/>
          </p:cNvPicPr>
          <p:nvPr>
            <p:custDataLst>
              <p:tags r:id="rId5"/>
            </p:custDataLst>
          </p:nvPr>
        </p:nvPicPr>
        <p:blipFill>
          <a:blip r:embed="rId13" cstate="print"/>
          <a:stretch>
            <a:fillRect/>
          </a:stretch>
        </p:blipFill>
        <p:spPr>
          <a:xfrm>
            <a:off x="6680056" y="3995793"/>
            <a:ext cx="392401" cy="262218"/>
          </a:xfrm>
          <a:prstGeom prst="rect">
            <a:avLst/>
          </a:prstGeom>
          <a:noFill/>
          <a:ln/>
          <a:effectLst/>
        </p:spPr>
      </p:pic>
      <p:pic>
        <p:nvPicPr>
          <p:cNvPr id="24" name="Grafik 23" descr="IguanaTex_tmp.png"/>
          <p:cNvPicPr>
            <a:picLocks noChangeAspect="1"/>
          </p:cNvPicPr>
          <p:nvPr>
            <p:custDataLst>
              <p:tags r:id="rId6"/>
            </p:custDataLst>
          </p:nvPr>
        </p:nvPicPr>
        <p:blipFill>
          <a:blip r:embed="rId14" cstate="print"/>
          <a:stretch>
            <a:fillRect/>
          </a:stretch>
        </p:blipFill>
        <p:spPr>
          <a:xfrm>
            <a:off x="6618689" y="3530793"/>
            <a:ext cx="515135" cy="184106"/>
          </a:xfrm>
          <a:prstGeom prst="rect">
            <a:avLst/>
          </a:prstGeom>
          <a:noFill/>
          <a:ln/>
          <a:effectLst/>
        </p:spPr>
      </p:pic>
      <p:sp>
        <p:nvSpPr>
          <p:cNvPr id="26" name="Abgerundetes Rechteck 25"/>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7"/>
            </p:custDataLst>
          </p:nvPr>
        </p:nvPicPr>
        <p:blipFill>
          <a:blip r:embed="rId15" cstate="print"/>
          <a:stretch>
            <a:fillRect/>
          </a:stretch>
        </p:blipFill>
        <p:spPr>
          <a:xfrm>
            <a:off x="7180156" y="1059582"/>
            <a:ext cx="1620788" cy="360039"/>
          </a:xfrm>
          <a:prstGeom prst="rect">
            <a:avLst/>
          </a:prstGeom>
          <a:noFill/>
          <a:ln/>
          <a:effectLst/>
        </p:spPr>
      </p:pic>
      <p:sp>
        <p:nvSpPr>
          <p:cNvPr id="16" name="Textfeld 15"/>
          <p:cNvSpPr txBox="1"/>
          <p:nvPr/>
        </p:nvSpPr>
        <p:spPr>
          <a:xfrm>
            <a:off x="1921883" y="4587974"/>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17" name="Rechteck 16"/>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12iISWwkOOVDsSNsZR1w"/>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834,6458"/>
  <p:tag name="ORIGINALWIDTH" val="3439,07"/>
  <p:tag name="LATEXADDIN" val="\documentclass{article}\pagestyle{empty}&#10;\usepackage{amsmath}&#10;\usepackage{amsfonts}&#10;\usepackage{amssymb}&#10;\begin{document}&#10;\begin{minipage}{12.4 cm}&#10;{\sffamily{&#10;If $u(x)$ and $v(x)$ are both differentiable functions of $x$, then&#10;$$&#10;\tfrac{\textrm{d}}{\textrm{d} x} \left( u(x) \cdot v(x) \right) \, \, = \, \, u(x) \cdot v'(x) \, + \, v(x) \cdot u'(x)&#10;$$&#10;so that&#10;$$&#10;u(x) \cdot v'(x) \, \, = \, \, \tfrac{\textrm{d}}{\textrm{d} x} \left( u(x) \cdot v(x) \right) \, - \, v(x) \cdot u'(x) \, .&#10;$$&#10;}}&#10;\end{minipage}&#10;\end{document}"/>
  <p:tag name="IGUANATEXSIZE" val="20"/>
  <p:tag name="IGUANATEXCURSOR" val="493"/>
  <p:tag name="TRANSPARENCY" val="Wahr"/>
  <p:tag name="FILENAME" val=""/>
  <p:tag name="LATEXENGINEID" val="0"/>
  <p:tag name="TEMPFOLDER" val="D:\iguana_temp\"/>
  <p:tag name="LATEXFORMHEIGHT" val="482,25"/>
  <p:tag name="LATEXFORMWIDTH" val="1030,5"/>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142,107"/>
  <p:tag name="ORIGINALWIDTH" val="4020,998"/>
  <p:tag name="LATEXADDIN" val="\documentclass{article}\pagestyle{empty}&#10;\usepackage{amsmath}&#10;\usepackage{amsfonts}&#10;\usepackage{amssymb}&#10;\begin{document}&#10;\begin{minipage}{12.4 cm}&#10;{\sffamily{&#10;Integrating both sides of the equation with respect to $x$, we obtain&#10;\begin{eqnarray*}&#10;\int \left( u(x) \cdot v'(x) \right) \textrm{d} x &amp; = &amp; \int \tfrac{\textrm{d}}{\textrm{d} x} \left( u(x) \cdot v(x) \right) \textrm{d} x&#10;\, - \, \int \left( v(x) \cdot u'(x) \right) \textrm{d} x \\&#10;&amp; = &amp;&#10;u(x) \cdot v(x) \, - \, \int \left( v(x) \cdot u'(x) \right) \textrm{d} x&#10;\end{eqnarray*}&#10;since $u(x) \cdot v(x)$ is the antiderivative of $\tfrac{\textrm{d}}{\textrm{d} x} \left( u(x) \cdot v(x) \right)$.&#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59,055"/>
  <p:tag name="ORIGINALWIDTH" val="3775,028"/>
  <p:tag name="LATEXADDIN" val="\documentclass{article}\pagestyle{empty}&#10;\usepackage{amsmath}&#10;\usepackage{amsfonts}&#10;\usepackage{amssymb}&#10;\begin{document}&#10;\begin{minipage}{12.4 cm}&#10;{\sffamily{&#10;We can write this integral formula&#10;$$&#10;\int \left( u(x) \cdot v'(x) \right) \textrm{d} x \, \, = \, \,&#10;u(x) \cdot v(x) \, - \, \int \left( v(x) \cdot u'(x) \right) \textrm{d} x&#10;$$&#10;in the more compact form, called the {\bf{integration by parts formula}},&#10;$$&#10;\int \, u \, \textrm{d} v \, \, = \, \, u \cdot v \, - \, \int \, v \, \textrm{d} u&#10;$$&#10;since&#10;$$&#10;\textrm{d} v \, \, = \, \, v' \, \textrm{d} x \qquad \text{and} \qquad \textrm{d} u \, \, = \, \, u' \, \textrm{d} x&#10;$$&#10;&#10;}}&#10;\end{minipage}&#10;\end{document}"/>
  <p:tag name="IGUANATEXSIZE" val="20"/>
  <p:tag name="IGUANATEXCURSOR" val="381"/>
  <p:tag name="TRANSPARENCY" val="Wahr"/>
  <p:tag name="FILENAME" val=""/>
  <p:tag name="LATEXENGINEID" val="0"/>
  <p:tag name="TEMPFOLDER" val="D:\iguana_temp\"/>
  <p:tag name="LATEXFORMHEIGHT" val="482,25"/>
  <p:tag name="LATEXFORMWIDTH" val="1030,5"/>
  <p:tag name="LATEXFORMWRAP" val="Wahr"/>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691,039"/>
  <p:tag name="ORIGINALWIDTH" val="4386,952"/>
  <p:tag name="LATEXADDIN" val="\documentclass{article}\pagestyle{empty}&#10;\usepackage{amsmath}&#10;\usepackage{amsfonts}&#10;\usepackage{amssymb}&#10;\begin{document}&#10;\begin{minipage}{12.4 cm}&#10;{\sffamily{&#10;The great value of the integration by parts formula is that if we can find functions $u = u(x)$ and $v = v(x)$ so that a given integral $\int \, f(x) \, \textrm{d}x$ can be expressed in the form $\int \, f(x) \, \textrm{d} x = \int \, u \, \textrm{d} v$, then we have&#10;$$&#10;\int \, f \, \textrm{d} x \, \, = \, \, \int \, u \, \textrm{d} v \, \, = \, \, u \, v \, - \, \int \, v \, \textrm{d} u&#10;$$&#10;and the given integral $\int \, f \, \textrm{d}x$ is effectively exchanged for the integral $\int \, v \, \textrm{d}u$.\\[2mm]&#10;If the integral $\int \, v \, \textrm{d}u$ is easier to compute than $\int \, f \, \textrm{d}x = \int \, u \, \textrm{d} v$, the exchange facilitates finding $\int \, f \, \textrm{d}x$.\\[2mm]&#10;The next example demonstrates how to use integration by parts.&#10;}}&#10;\end{minipage}&#10;\end{document}"/>
  <p:tag name="IGUANATEXSIZE" val="20"/>
  <p:tag name="IGUANATEXCURSOR" val="937"/>
  <p:tag name="TRANSPARENCY" val="Wahr"/>
  <p:tag name="FILENAME" val=""/>
  <p:tag name="LATEXENGINEID" val="0"/>
  <p:tag name="TEMPFOLDER" val="D:\iguana_temp\"/>
  <p:tag name="LATEXFORMHEIGHT" val="482,25"/>
  <p:tag name="LATEXFORMWIDTH" val="1030,5"/>
  <p:tag name="LATEXFORMWRAP" val="Wahr"/>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944,882"/>
  <p:tag name="ORIGINALWIDTH" val="4384,702"/>
  <p:tag name="LATEXADDIN" val="\documentclass{article}\pagestyle{empty}&#10;\usepackage{amsmath}&#10;\usepackage{amsfonts}&#10;\usepackage{amssymb}&#10;\begin{document}&#10;\begin{minipage}{12.4 cm}&#10;{\sffamily{&#10;{\bf{Example:}} Find&#10;$$&#10;\int \, x^2 \cdot \ln(x) \, \textrm{d} x \, .&#10;$$&#10;&#10;{\bf{Solution:}}\\[1mm]&#10;Our strategy is to express $\int \, x^2 \cdot \ln(x) \, \textrm{d} x$ as $\int \, u \, \textrm{d} v$ by choosing $u$ and $v$ such that $\int \, v \, \textrm{d} u$ is easier to evaluate than $\int \, u \, \textrm{d} v$.&#10;}}&#10;\end{minipage}&#10;\end{document}"/>
  <p:tag name="IGUANATEXSIZE" val="20"/>
  <p:tag name="IGUANATEXCURSOR" val="476"/>
  <p:tag name="TRANSPARENCY" val="Wahr"/>
  <p:tag name="FILENAME" val=""/>
  <p:tag name="LATEXENGINEID" val="0"/>
  <p:tag name="TEMPFOLDER" val="D:\iguana_temp\"/>
  <p:tag name="LATEXFORMHEIGHT" val="482,25"/>
  <p:tag name="LATEXFORMWIDTH" val="1030,5"/>
  <p:tag name="LATEXFORMWRAP" val="Wahr"/>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468"/>
  <p:tag name="LATEXADDIN" val="\documentclass{article}\pagestyle{empty}&#10;\usepackage{amsmath}&#10;\usepackage{amsfonts}&#10;\usepackage{amssymb}&#10;\begin{document}&#10;\begin{minipage}{12.5 cm}&#10;{\sffamily{&#10;$\ln(x)$&#10;}}&#10;\end{minipage}&#10;\end{document}"/>
  <p:tag name="IGUANATEXSIZE" val="20"/>
  <p:tag name="IGUANATEXCURSOR" val="168"/>
  <p:tag name="TRANSPARENCY" val="Wahr"/>
  <p:tag name="FILENAME" val=""/>
  <p:tag name="LATEXENGINEID" val="0"/>
  <p:tag name="TEMPFOLDER" val="D:\iguana_temp\"/>
  <p:tag name="LATEXFORMHEIGHT" val="482,25"/>
  <p:tag name="LATEXFORMWIDTH" val="1030,5"/>
  <p:tag name="LATEXFORMWRAP" val="Wahr"/>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27,2216"/>
  <p:tag name="LATEXADDIN" val="\documentclass{article}\pagestyle{empty}&#10;\usepackage{amsmath}&#10;\usepackage{amsfonts}&#10;\usepackage{amssymb}&#10;\begin{document}&#10;\begin{minipage}{12.5 cm}&#10;{\sffamily{&#10;$\frac{1}{x} \, \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201,7248"/>
  <p:tag name="LATEXADDIN" val="\documentclass{article}\pagestyle{empty}&#10;\usepackage{amsmath}&#10;\usepackage{amsfonts}&#10;\usepackage{amssymb}&#10;\begin{document}&#10;\begin{minipage}{12.5 cm}&#10;{\sffamily{&#10;$\tfrac{1}{3} \, x^3$&#10;}}&#10;\end{minipage}&#10;\end{document}"/>
  <p:tag name="IGUANATEXSIZE" val="20"/>
  <p:tag name="IGUANATEXCURSOR" val="177"/>
  <p:tag name="TRANSPARENCY" val="Wahr"/>
  <p:tag name="FILENAME" val=""/>
  <p:tag name="LATEXENGINEID" val="0"/>
  <p:tag name="TEMPFOLDER" val="D:\iguana_temp\"/>
  <p:tag name="LATEXFORMHEIGHT" val="482,25"/>
  <p:tag name="LATEXFORMWIDTH" val="1030,5"/>
  <p:tag name="LATEXFORMWRAP" val="Wahr"/>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279,715"/>
  <p:tag name="LATEXADDIN" val="\documentclass{article}\pagestyle{empty}&#10;\usepackage{amsmath}&#10;\usepackage{amsfonts}&#10;\usepackage{amssymb}&#10;\begin{document}&#10;\begin{minipage}{12.5 cm}&#10;{\sffamily{&#10;$x^2 \, \textrm{d} x$&#10;}}&#10;\end{minipage}&#10;\end{document}"/>
  <p:tag name="IGUANATEXSIZE" val="20"/>
  <p:tag name="IGUANATEXCURSOR" val="168"/>
  <p:tag name="TRANSPARENCY" val="Wahr"/>
  <p:tag name="FILENAME" val=""/>
  <p:tag name="LATEXENGINEID" val="0"/>
  <p:tag name="TEMPFOLDER" val="D:\iguana_temp\"/>
  <p:tag name="LATEXFORMHEIGHT" val="482,25"/>
  <p:tag name="LATEXFORMWIDTH" val="1030,5"/>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575,1781"/>
  <p:tag name="ORIGINALWIDTH" val="1571,054"/>
  <p:tag name="LATEXADDIN" val="\documentclass{article}\pagestyle{empty}&#10;\usepackage{amsmath}&#10;\usepackage{amsfonts}&#10;\usepackage{amssymb}&#10;\begin{document}&#10;\begin{minipage}{4.5 cm}&#10;{\sffamily{&#10;It is helpful to use the pattern:&#10;$$&#10;\begin{array}{r c l c r c l}&#10;u &amp; = &amp; \square &amp; &amp; \textrm{d} v &amp; = &amp; \square \\[2mm]&#10;\textrm{d} u &amp; = &amp; \square &amp; &amp; v &amp; = &amp; \square&#10;\end{array}&#10;$$&#10;}}&#10;\end{minipage}&#10;\end{document}"/>
  <p:tag name="IGUANATEXSIZE" val="20"/>
  <p:tag name="IGUANATEXCURSOR" val="141"/>
  <p:tag name="TRANSPARENCY" val="Wahr"/>
  <p:tag name="FILENAME" val=""/>
  <p:tag name="LATEXENGINEID" val="0"/>
  <p:tag name="TEMPFOLDER" val="D:\iguana_temp\"/>
  <p:tag name="LATEXFORMHEIGHT" val="482,25"/>
  <p:tag name="LATEXFORMWIDTH" val="1030,5"/>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644,1696"/>
  <p:tag name="ORIGINALWIDTH" val="2792,651"/>
  <p:tag name="LATEXADDIN" val="\documentclass{article}\pagestyle{empty}&#10;\usepackage{amsmath}&#10;\usepackage{amsfonts}&#10;\usepackage{amssymb}&#10;\begin{document}&#10;\begin{minipage}{12.4 cm}&#10;{\sffamily{&#10;This strategy suggests that we choose&#10;$$&#10;\begin{array}{r c l c r c l}&#10;u &amp; = &amp; \qquad &amp; \qquad &amp; \textrm{d} v &amp; = &amp; \qquad \\[4mm]&#10;\textrm{d} u &amp; = &amp; \qquad &amp; &amp; v &amp; = &amp; \qquad&#10;\end{array}&#10;$$&#10;&#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274,091"/>
  <p:tag name="ORIGINALWIDTH" val="4052,494"/>
  <p:tag name="LATEXADDIN" val="\documentclass{article}\pagestyle{empty}&#10;\usepackage{amsmath}&#10;\usepackage{amsfonts}&#10;\usepackage{amssymb}&#10;\begin{document}&#10;\begin{minipage}{12.4 cm}&#10;{\sffamily{&#10;Substituting this choice for&#10;\begin{itemize}&#10;\item $u = \ln(x)$ with $\textrm{d} u = x^{-1}$ and&#10;\item $\textrm{d} v = x^2$ with $v = \tfrac{1}{3} x^3$&#10;\end{itemize} &#10;into the integration by parts formula, we obtain&#10;\begin{eqnarray*}&#10;\int \, x^2 \cdot \ln(x) \, \textrm{d} x &amp; = &amp; \int \, \ln(x) \cdot \, x^2 \, \textrm{d} x&#10;\, \, = \, \, \ln(x) \cdot \tfrac{1}{3} x^3 \, - \, \int \, \tfrac{1}{3} x^3 \cdot \frac{1}{x} \, \textrm{d} x&#10;\end{eqnarray*}&#10;}}&#10;\end{minipage}&#10;\end{document}"/>
  <p:tag name="IGUANATEXSIZE" val="20"/>
  <p:tag name="IGUANATEXCURSOR" val="276"/>
  <p:tag name="TRANSPARENCY" val="Wahr"/>
  <p:tag name="FILENAME" val=""/>
  <p:tag name="LATEXENGINEID" val="0"/>
  <p:tag name="TEMPFOLDER" val="D:\iguana_temp\"/>
  <p:tag name="LATEXFORMHEIGHT" val="482,25"/>
  <p:tag name="LATEXFORMWIDTH" val="1030,5"/>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49,6813"/>
  <p:tag name="ORIGINALWIDTH" val="3067,867"/>
  <p:tag name="LATEXADDIN" val="\documentclass{article}\pagestyle{empty}&#10;\usepackage{amsmath}&#10;\usepackage{amsfonts}&#10;\usepackage{amssymb}&#10;\begin{document}&#10;\begin{minipage}{12.4 cm}&#10;{\sffamily{&#10;\begin{eqnarray*}&#10;&amp; = &amp; \tfrac{1}{3} x^3 \ln(x) \, - \, \tfrac{1}{3} \int \, x^2 \, \textrm{d} x \, \, = \, \, \tfrac{1}{3} x^3 \ln(x) \, - \, \tfrac{1}{3} \cdot \tfrac{1}{3} x^3 \, + \, C \\[2mm]&#10;&amp; = &amp;&#10;\tfrac{1}{3} x^3 \ln(x) \, - \, \tfrac{1}{9} x^3 \, + \, C&#10;\end{eqnarray*}&#10;}}&#10;\end{minipage}&#10;\end{document}"/>
  <p:tag name="IGUANATEXSIZE" val="20"/>
  <p:tag name="IGUANATEXCURSOR" val="421"/>
  <p:tag name="TRANSPARENCY" val="Wahr"/>
  <p:tag name="FILENAME" val=""/>
  <p:tag name="LATEXENGINEID" val="0"/>
  <p:tag name="TEMPFOLDER" val="D:\iguana_temp\"/>
  <p:tag name="LATEXFORMHEIGHT" val="482,25"/>
  <p:tag name="LATEXFORMWIDTH" val="1030,5"/>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016,498"/>
  <p:tag name="ORIGINALWIDTH" val="4385,452"/>
  <p:tag name="LATEXADDIN" val="\documentclass{article}\pagestyle{empty}&#10;\usepackage{amsmath}&#10;\usepackage{amsfonts}&#10;\usepackage{amssymb}&#10;\begin{document}&#10;\begin{minipage}{12.4 cm}&#10;{\sffamily{&#10;To find an integral $\int f(x) \, \textrm{d} x$ using the integration by parts formula:&#10;\begin{description}&#10;\item[Step 1:] Choose functions $u$ and $v$ so that $f(x) \, \textrm{d} x = u \, \textrm{d} v$. Try to pick $u$ so that&#10;$\textrm{d} u$ is simpler than $u$ and a $\textrm{d} v$ that is easy to integrate.&#10;\item[Step 2:] Organize the computation of $\textrm{d} u$ and $\textrm{d} v$ as&#10;$$&#10;\begin{array}{r c l c r c l}&#10;u &amp; = &amp; \square &amp; &amp; \textrm{d} v &amp; = &amp; \square \\[2mm]&#10;\textrm{d} u &amp; = &amp; \square &amp; &amp; v &amp; = &amp; \square&#10;\end{array}&#10;$$&#10;\item[Step 3:] Complete the integration by finding $\int \, v \, \textrm{d} u$. Then&#10;$$&#10;\int \, f(x) \, \textrm{d} x \, \, = \, \, \int \, u \, \textrm{d} v \, \, = \, \, u v \, - \, \int \, v \, \textrm{d} u&#10;$$&#10;\end{description}&#10;}}&#10;\end{minipage}&#10;\end{document}"/>
  <p:tag name="IGUANATEXSIZE" val="20"/>
  <p:tag name="IGUANATEXCURSOR" val="185"/>
  <p:tag name="TRANSPARENCY" val="Wahr"/>
  <p:tag name="FILENAME" val=""/>
  <p:tag name="LATEXENGINEID" val="0"/>
  <p:tag name="TEMPFOLDER" val="D:\iguana_temp\"/>
  <p:tag name="LATEXFORMHEIGHT" val="482,25"/>
  <p:tag name="LATEXFORMWIDTH" val="1030,5"/>
  <p:tag name="LATEXFORMWRAP" val="Wahr"/>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2010,499"/>
  <p:tag name="ORIGINALWIDTH" val="4419,198"/>
  <p:tag name="LATEXADDIN" val="\documentclass{article}\pagestyle{empty}&#10;\usepackage{amsmath}&#10;\usepackage{amsfonts}&#10;\usepackage{amssymb}&#10;\begin{document}&#10;\begin{minipage}{12.5 cm}&#10;{\sffamily{&#10;Procedural guidelines for selecting $u$ and $v'$ (there are always exceptions, but these are generally helpful):&#10;\begin{center}&#10;\textbf{L-I-A-T-E}&#10;\end{center}&#10;Choose $u$ to be the function that comes first in this list.&#10;\begin{enumerate}&#10;\item \textbf{L:} logarithmic function&#10;\item \textbf{I:} inverse trigonometric function&#10;\item \textbf{A:} algebraic function (incl. square root and/ or polynomial functions)&#10;\item \textbf{T:} trigonometric function&#10;\item \textbf{E:} exponential function&#10;\end{enumerate}}}&#10;\end{minipage}&#10;\end{document}"/>
  <p:tag name="IGUANATEXSIZE" val="20"/>
  <p:tag name="IGUANATEXCURSOR" val="542"/>
  <p:tag name="TRANSPARENCY" val="Wahr"/>
  <p:tag name="FILENAME" val=""/>
  <p:tag name="LATEXENGINEID" val="0"/>
  <p:tag name="TEMPFOLDER" val="D:\iguana_temp\"/>
  <p:tag name="LATEXFORMHEIGHT" val="482,25"/>
  <p:tag name="LATEXFORMWIDTH" val="1030,5"/>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908,8865"/>
  <p:tag name="ORIGINALWIDTH" val="4379,453"/>
  <p:tag name="LATEXADDIN" val="\documentclass{article}\pagestyle{empty}&#10;\usepackage{amsmath}&#10;\usepackage{amsfonts}&#10;\usepackage{amssymb}&#10;\begin{document}&#10;\begin{minipage}{12.4 cm}&#10;{\sffamily{&#10;{\bf{Example:}} Find&#10;$$&#10;\int \, x \cdot {\rm{e}}^{2x} \, \textrm{d} x \, .&#10;$$&#10;&#10;{\bf{Solution:}}\\[1mm]&#10;Although both factors $x$ and ${\rm{e}}^{2x}$ are easy to integrate, only $x$ becomes simpler when&#10;differentiated.&#10;}}&#10;\end{minipage}&#10;\end{document}"/>
  <p:tag name="IGUANATEXSIZE" val="20"/>
  <p:tag name="IGUANATEXCURSOR" val="202"/>
  <p:tag name="TRANSPARENCY" val="Wahr"/>
  <p:tag name="FILENAME" val=""/>
  <p:tag name="LATEXENGINEID" val="0"/>
  <p:tag name="TEMPFOLDER" val="D:\iguana_temp\"/>
  <p:tag name="LATEXFORMHEIGHT" val="482,25"/>
  <p:tag name="LATEXFORMWIDTH" val="1030,5"/>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637,4204"/>
  <p:tag name="ORIGINALWIDTH" val="2792,651"/>
  <p:tag name="LATEXADDIN" val="\documentclass{article}\pagestyle{empty}&#10;\usepackage{amsmath}&#10;\usepackage{amsfonts}&#10;\usepackage{amssymb}&#10;\begin{document}&#10;\begin{minipage}{12.4 cm}&#10;{\sffamily{&#10;Therefore, we choose&#10;$$&#10;\begin{array}{r c l c r c l}&#10;u &amp; = &amp; \qquad &amp; \qquad &amp; \textrm{d} v &amp; = &amp; \qquad \\[4mm]&#10;\textrm{d} u &amp; = &amp; \qquad &amp; &amp; v &amp; = &amp; \qquad&#10;\end{array}&#10;$$&#10;&#10;}}&#10;\end{minipage}&#10;\end{document}"/>
  <p:tag name="IGUANATEXSIZE" val="20"/>
  <p:tag name="IGUANATEXCURSOR" val="180"/>
  <p:tag name="TRANSPARENCY" val="Wahr"/>
  <p:tag name="FILENAME" val=""/>
  <p:tag name="LATEXENGINEID" val="0"/>
  <p:tag name="TEMPFOLDER" val="D:\iguana_temp\"/>
  <p:tag name="LATEXFORMHEIGHT" val="482,25"/>
  <p:tag name="LATEXFORMWIDTH" val="1030,5"/>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31,2336"/>
  <p:tag name="LATEXADDIN" val="\documentclass{article}\pagestyle{empty}&#10;\usepackage{amsmath}&#10;\usepackage{amsfonts}&#10;\usepackage{amssymb}&#10;\begin{document}&#10;\begin{minipage}{12.5 cm}&#10;{\sffamily{&#10;$\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241,4698"/>
  <p:tag name="LATEXADDIN" val="\documentclass{article}\pagestyle{empty}&#10;\usepackage{amsmath}&#10;\usepackage{amsfonts}&#10;\usepackage{amssymb}&#10;\begin{document}&#10;\begin{minipage}{12.5 cm}&#10;{\sffamily{&#10;$\tfrac{1}{2} \, {\rm{e}}^{2x}$&#10;}}&#10;\end{minipage}&#10;\end{document}"/>
  <p:tag name="IGUANATEXSIZE" val="20"/>
  <p:tag name="IGUANATEXCURSOR" val="190"/>
  <p:tag name="TRANSPARENCY" val="Wahr"/>
  <p:tag name="FILENAME" val=""/>
  <p:tag name="LATEXENGINEID" val="0"/>
  <p:tag name="TEMPFOLDER" val="D:\iguana_temp\"/>
  <p:tag name="LATEXFORMHEIGHT" val="482,25"/>
  <p:tag name="LATEXFORMWIDTH" val="1030,5"/>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320,9599"/>
  <p:tag name="LATEXADDIN" val="\documentclass{article}\pagestyle{empty}&#10;\usepackage{amsmath}&#10;\usepackage{amsfonts}&#10;\usepackage{amssymb}&#10;\begin{document}&#10;\begin{minipage}{12.5 cm}&#10;{\sffamily{&#10;${\rm{e}}^{2x} \, \textrm{d} x$&#10;}}&#10;\end{minipage}&#10;\end{document}"/>
  <p:tag name="IGUANATEXSIZE" val="20"/>
  <p:tag name="IGUANATEXCURSOR" val="174"/>
  <p:tag name="TRANSPARENCY" val="Wahr"/>
  <p:tag name="FILENAME" val=""/>
  <p:tag name="LATEXENGINEID" val="0"/>
  <p:tag name="TEMPFOLDER" val="D:\iguana_temp\"/>
  <p:tag name="LATEXFORMHEIGHT" val="482,25"/>
  <p:tag name="LATEXFORMWIDTH" val="1030,5"/>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668,1666"/>
  <p:tag name="ORIGINALWIDTH" val="3103,862"/>
  <p:tag name="LATEXADDIN" val="\documentclass{article}\pagestyle{empty}&#10;\usepackage{amsmath}&#10;\usepackage{amsfonts}&#10;\usepackage{amssymb}&#10;\begin{document}&#10;\begin{minipage}{12.4 cm}&#10;{\sffamily{&#10;Substituting this choice into the integration by parts\\ formula, we obtain&#10;\begin{eqnarray*}&#10;\int \, x \cdot {\rm{e}}^{2x} \, \textrm{d} x \, \, = \, \, x \cdot \tfrac{1}{2} {\rm{e}}^{2x} \, - \, \int \, \tfrac{1}{2} {\rm{e}}^{2x} \, \textrm{d} x &#10;\end{eqnarray*}&#10;}}&#10;\end{minipage}&#10;\end{document}"/>
  <p:tag name="IGUANATEXSIZE" val="20"/>
  <p:tag name="IGUANATEXCURSOR" val="216"/>
  <p:tag name="TRANSPARENCY" val="Wahr"/>
  <p:tag name="FILENAME" val=""/>
  <p:tag name="LATEXENGINEID" val="0"/>
  <p:tag name="TEMPFOLDER" val="D:\iguana_temp\"/>
  <p:tag name="LATEXFORMHEIGHT" val="482,25"/>
  <p:tag name="LATEXFORMWIDTH" val="1030,5"/>
  <p:tag name="LATEXFORMWRAP" val="Wahr"/>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423,6971"/>
  <p:tag name="ORIGINALWIDTH" val="1431,571"/>
  <p:tag name="LATEXADDIN" val="\documentclass{article}\pagestyle{empty}&#10;\usepackage{amsmath}&#10;\usepackage{amsfonts}&#10;\usepackage{amssymb}&#10;\begin{document}&#10;\begin{minipage}{12.4 cm}&#10;{\sffamily{&#10;\begin{eqnarray*}&#10;&amp; = &amp; \tfrac{1}{2} x {\rm{e}}^{2x} \, - \, \tfrac{1}{2} \cdot \tfrac{1}{2} {\rm{e}}^{2x} \, + \, C \\[2mm]&#10;&amp; = &amp;&#10;\tfrac{1}{2} \left( x - \tfrac{1}{2} \right) {\rm{e}}^{2x} \, + \, C&#10;\end{eqnarray*}&#10;}}&#10;\end{minipage}&#10;\end{document}"/>
  <p:tag name="IGUANATEXSIZE" val="20"/>
  <p:tag name="IGUANATEXCURSOR" val="350"/>
  <p:tag name="TRANSPARENCY" val="Wahr"/>
  <p:tag name="FILENAME" val=""/>
  <p:tag name="LATEXENGINEID" val="0"/>
  <p:tag name="TEMPFOLDER" val="D:\iguana_temp\"/>
  <p:tag name="LATEXFORMHEIGHT" val="482,25"/>
  <p:tag name="LATEXFORMWIDTH" val="1030,5"/>
  <p:tag name="LATEXFORMWRAP" val="Wahr"/>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058,118"/>
  <p:tag name="ORIGINALWIDTH" val="4387,702"/>
  <p:tag name="LATEXADDIN" val="\documentclass{article}\pagestyle{empty}&#10;\usepackage{amsmath}&#10;\usepackage{amsfonts}&#10;\usepackage{amssymb}&#10;\begin{document}&#10;\begin{minipage}{12.4 cm}&#10;{\sffamily{&#10;{\bf{Example:}} Find&#10;$$&#10;\int \, x \cdot \sqrt{x+5} \, \textrm{d} x \, .&#10;$$&#10;&#10;{\bf{Solution:}}\\[1mm]&#10;Again, both factors $x$ and $\sqrt{x+5}$ are easy to differentiate and to integrate, but $x$ is&#10;simplified by differentiation, while the derivative of $\sqrt{x+5}$ is even more complicated&#10;than itself.}}&#10;\end{minipage}&#10;\end{document}"/>
  <p:tag name="IGUANATEXSIZE" val="20"/>
  <p:tag name="IGUANATEXCURSOR" val="422"/>
  <p:tag name="TRANSPARENCY" val="Wahr"/>
  <p:tag name="FILENAME" val=""/>
  <p:tag name="LATEXENGINEID" val="0"/>
  <p:tag name="TEMPFOLDER" val="D:\iguana_temp\"/>
  <p:tag name="LATEXFORMHEIGHT" val="482,25"/>
  <p:tag name="LATEXFORMWIDTH" val="1030,5"/>
  <p:tag name="LATEXFORMWRAP" val="Wahr"/>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637,4204"/>
  <p:tag name="ORIGINALWIDTH" val="2792,651"/>
  <p:tag name="LATEXADDIN" val="\documentclass{article}\pagestyle{empty}&#10;\usepackage{amsmath}&#10;\usepackage{amsfonts}&#10;\usepackage{amssymb}&#10;\begin{document}&#10;\begin{minipage}{12.4 cm}&#10;{\sffamily{&#10;Therefore, we choose&#10;$$&#10;\begin{array}{r c l c r c l}&#10;u &amp; = &amp; \qquad &amp; \qquad &amp; \textrm{d} v &amp; = &amp; \qquad \\[4mm]&#10;\textrm{d} u &amp; = &amp; \qquad &amp; &amp; v &amp; = &amp; \qquad&#10;\end{array}&#10;$$&#10;&#10;}}&#10;\end{minipage}&#10;\end{document}"/>
  <p:tag name="IGUANATEXSIZE" val="20"/>
  <p:tag name="IGUANATEXCURSOR" val="180"/>
  <p:tag name="TRANSPARENCY" val="Wahr"/>
  <p:tag name="FILENAME" val=""/>
  <p:tag name="LATEXENGINEID" val="0"/>
  <p:tag name="TEMPFOLDER" val="D:\iguana_temp\"/>
  <p:tag name="LATEXFORMHEIGHT" val="482,25"/>
  <p:tag name="LATEXFORMWIDTH" val="1030,5"/>
  <p:tag name="LATEXFORMWRAP" val="Wahr"/>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31,2336"/>
  <p:tag name="LATEXADDIN" val="\documentclass{article}\pagestyle{empty}&#10;\usepackage{amsmath}&#10;\usepackage{amsfonts}&#10;\usepackage{amssymb}&#10;\begin{document}&#10;\begin{minipage}{12.5 cm}&#10;{\sffamily{&#10;$\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612,6735"/>
  <p:tag name="LATEXADDIN" val="\documentclass{article}\pagestyle{empty}&#10;\usepackage{amsmath}&#10;\usepackage{amsfonts}&#10;\usepackage{amssymb}&#10;\begin{document}&#10;\begin{minipage}{12.5 cm}&#10;{\sffamily{&#10;$\tfrac{2}{3} \, (x+5)^{3/2}$&#10;}}&#10;\end{minipage}&#10;\end{document}"/>
  <p:tag name="IGUANATEXSIZE" val="20"/>
  <p:tag name="IGUANATEXCURSOR" val="188"/>
  <p:tag name="TRANSPARENCY" val="Wahr"/>
  <p:tag name="FILENAME" val=""/>
  <p:tag name="LATEXENGINEID" val="0"/>
  <p:tag name="TEMPFOLDER" val="D:\iguana_temp\"/>
  <p:tag name="LATEXFORMHEIGHT" val="482,25"/>
  <p:tag name="LATEXFORMWIDTH" val="1030,5"/>
  <p:tag name="LATEXFORMWRAP" val="Wahr"/>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36,183"/>
  <p:tag name="LATEXADDIN" val="\documentclass{article}\pagestyle{empty}&#10;\usepackage{amsmath}&#10;\usepackage{amsfonts}&#10;\usepackage{amssymb}&#10;\begin{document}&#10;\begin{minipage}{12.5 cm}&#10;{\sffamily{&#10;$\sqrt{x+5} \, \textrm{d} x$&#10;}}&#10;\end{minipage}&#10;\end{document}"/>
  <p:tag name="IGUANATEXSIZE" val="20"/>
  <p:tag name="IGUANATEXCURSOR" val="171"/>
  <p:tag name="TRANSPARENCY" val="Wahr"/>
  <p:tag name="FILENAME" val=""/>
  <p:tag name="LATEXENGINEID" val="0"/>
  <p:tag name="TEMPFOLDER" val="D:\iguana_temp\"/>
  <p:tag name="LATEXFORMHEIGHT" val="482,25"/>
  <p:tag name="LATEXFORMWIDTH" val="1030,5"/>
  <p:tag name="LATEXFORMWRAP" val="Wahr"/>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668,1666"/>
  <p:tag name="ORIGINALWIDTH" val="3586,052"/>
  <p:tag name="LATEXADDIN" val="\documentclass{article}\pagestyle{empty}&#10;\usepackage{amsmath}&#10;\usepackage{amsfonts}&#10;\usepackage{amssymb}&#10;\begin{document}&#10;\begin{minipage}{12.4 cm}&#10;{\sffamily{&#10;Substituting this choice into the integration by parts\\ formula, we obtain&#10;\begin{eqnarray*}&#10;\int \, x \cdot \sqrt{x+5} \, \textrm{d} x \, \, = \, \, x \cdot \tfrac{2}{3} (x+5)^{3/2} \, - \, \int \, \tfrac{2}{3} (x+5)^{3/2} \, \textrm{d} x &#10;\end{eqnarray*}&#10;}}&#10;\end{minipage}&#10;\end{document}"/>
  <p:tag name="IGUANATEXSIZE" val="20"/>
  <p:tag name="IGUANATEXCURSOR" val="384"/>
  <p:tag name="TRANSPARENCY" val="Wahr"/>
  <p:tag name="FILENAME" val=""/>
  <p:tag name="LATEXENGINEID" val="0"/>
  <p:tag name="TEMPFOLDER" val="D:\iguana_temp\"/>
  <p:tag name="LATEXFORMHEIGHT" val="482,25"/>
  <p:tag name="LATEXFORMWIDTH" val="1030,5"/>
  <p:tag name="LATEXFORMWRAP" val="Wahr"/>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441,6948"/>
  <p:tag name="ORIGINALWIDTH" val="2173,979"/>
  <p:tag name="LATEXADDIN" val="\documentclass{article}\pagestyle{empty}&#10;\usepackage{amsmath}&#10;\usepackage{amsfonts}&#10;\usepackage{amssymb}&#10;\begin{document}&#10;\begin{minipage}{12.4 cm}&#10;{\sffamily{&#10;\begin{eqnarray*}&#10;&amp; = &amp; \tfrac{2}{3} x (x+5)^{3/2} \, - \, \tfrac{2}{3} \cdot \tfrac{2}{5} (x+5)^{5/2} \, + \, C \\[2mm]&#10;&amp; = &amp;&#10;\tfrac{2}{3} x (x+5)^{3/2} \, - \, \tfrac{4}{15} (x+5)^{5/2} \, + \, C&#10;\end{eqnarray*}&#10;}}&#10;\end{minipage}&#10;\end{document}"/>
  <p:tag name="IGUANATEXSIZE" val="20"/>
  <p:tag name="IGUANATEXCURSOR" val="333"/>
  <p:tag name="TRANSPARENCY" val="Wahr"/>
  <p:tag name="FILENAME" val=""/>
  <p:tag name="LATEXENGINEID" val="0"/>
  <p:tag name="TEMPFOLDER" val="D:\iguana_temp\"/>
  <p:tag name="LATEXFORMHEIGHT" val="482,25"/>
  <p:tag name="LATEXFORMWIDTH" val="1030,5"/>
  <p:tag name="LATEXFORMWRAP" val="Wahr"/>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536,9329"/>
  <p:tag name="ORIGINALWIDTH" val="3315,336"/>
  <p:tag name="LATEXADDIN" val="\documentclass{article}\pagestyle{empty}&#10;\usepackage{amsmath}&#10;\usepackage{amsfonts}&#10;\usepackage{amssymb}&#10;\usepackage{multicol}&#10;\begin{document}&#10;\begin{minipage}{12.7 cm}&#10;{\sffamily{&#10;{\bf{Exercise:}}&#10;Use integration by parts to evaluate the integrals.&#10;\begin{multicols}{2}&#10;\begin{enumerate}&#10;\item[{\bf{a)}}] ${\displaystyle{ \int \, x^4 \ln(x) \, \textrm{d} x }}$&#10;\item[{\bf{b)}}] ${\displaystyle{ \int \, \ln(\sqrt{x}) \, \textrm{d} x }}$&#10;\end{enumerate}&#10;\end{multicols}&#10;}}&#10;\end{minipage}&#10;\end{document}"/>
  <p:tag name="IGUANATEXSIZE" val="20"/>
  <p:tag name="IGUANATEXCURSOR" val="307"/>
  <p:tag name="TRANSPARENCY" val="Wahr"/>
  <p:tag name="FILENAME" val=""/>
  <p:tag name="LATEXENGINEID" val="0"/>
  <p:tag name="TEMPFOLDER" val="D:\iguana_temp\"/>
  <p:tag name="LATEXFORMHEIGHT" val="482,25"/>
  <p:tag name="LATEXFORMWIDTH" val="1030,5"/>
  <p:tag name="LATEXFORMWRAP" val="Wahr"/>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638,545"/>
  <p:tag name="ORIGINALWIDTH" val="4422,198"/>
  <p:tag name="LATEXADDIN" val="\documentclass{article}\pagestyle{empty}&#10;\usepackage{amsmath}&#10;\usepackage{amsfonts}&#10;\usepackage{amssymb}&#10;\usepackage{multicol}&#10;\begin{document}&#10;\begin{minipage}{12.5 cm}&#10;{\sffamily{&#10;By applying integration by parts, we integrate the factor $x^4$ and differentiate the factor $\ln(x)$:&#10;\begin{eqnarray*}&#10;\int \, x^4 \ln(x) \, \textrm{d} x &amp; = &amp; \tfrac{1}{5} x^5 \ln(x) \, - \, \tfrac{1}{5} \int \, x^5 \cdot \frac{1}{x} \, \textrm{d} x\\[2mm]&#10;&amp; = &amp;&#10;\tfrac{1}{5} x^5 \ln(x) \, - \, \tfrac{1}{5} \int \, x^4 \, \textrm{d} x \\[2mm]&#10;&amp; = &amp;&#10;\tfrac{1}{5} x^5 \ln(x) \, - \, \tfrac{1}{25} x^5 \, + \, C \\[2mm]&#10;&amp; = &amp;&#10;\tfrac{1}{5} x^5 \left( \ln(x) \, - \, \tfrac{1}{5}\right) \, + \, C&#10;\end{eqnarray*}&#10;}}&#10;\end{minipage}&#10;\end{document}"/>
  <p:tag name="IGUANATEXSIZE" val="20"/>
  <p:tag name="IGUANATEXCURSOR" val="595"/>
  <p:tag name="TRANSPARENCY" val="Wahr"/>
  <p:tag name="FILENAME" val=""/>
  <p:tag name="LATEXENGINEID" val="0"/>
  <p:tag name="TEMPFOLDER" val="D:\iguana_temp\"/>
  <p:tag name="LATEXFORMHEIGHT" val="482,25"/>
  <p:tag name="LATEXFORMWIDTH" val="1030,5"/>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422,198"/>
  <p:tag name="LATEXADDIN" val="\documentclass{article}\pagestyle{empty}&#10;\usepackage{amsmath}&#10;\usepackage{amsfonts}&#10;\usepackage{amssymb}&#10;\usepackage{multicol}&#10;\begin{document}&#10;\begin{minipage}{12.7 cm}&#10;{\sffamily{&#10;\begin{multicols}{3}&#10;\begin{enumerate}&#10;\item[{\bf{a)}}] ${\displaystyle{ \int \, x^4 \ln(x) \, \textrm{d} x }}$&#10;\item[{\bf{b)}}] ${\displaystyle{ \int \, \ln(\sqrt{x}) \, \textrm{d} x }}$&#10;\end{enumerate}&#10;\end{multicols}&#10;}}&#10;\end{minipage}&#10;\end{document}"/>
  <p:tag name="IGUANATEXSIZE" val="20"/>
  <p:tag name="IGUANATEXCURSOR" val="370"/>
  <p:tag name="TRANSPARENCY" val="Wahr"/>
  <p:tag name="FILENAME" val=""/>
  <p:tag name="LATEXENGINEID" val="0"/>
  <p:tag name="TEMPFOLDER" val="D:\iguana_temp\"/>
  <p:tag name="LATEXFORMHEIGHT" val="482,25"/>
  <p:tag name="LATEXFORMWIDTH" val="1030,5"/>
  <p:tag name="LATEXFORMWRAP" val="Wahr"/>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439,4451"/>
  <p:tag name="ORIGINALWIDTH" val="1890,514"/>
  <p:tag name="LATEXADDIN" val="\documentclass{article}\pagestyle{empty}&#10;\usepackage{amsmath}&#10;\usepackage{amsfonts}&#10;\usepackage{amssymb}&#10;\begin{document}&#10;\begin{minipage}{12.4 cm}&#10;{\sffamily{&#10;$$&#10;\begin{array}{r c l c r c l}&#10;u &amp; = &amp; \ln(x) &amp; \quad &amp; \textrm{d} v &amp; = &amp; x^4 \, \textrm{d} x \\[4mm]&#10;\textrm{d} u &amp; = &amp; \frac{1}{x} \, \textrm{d} x &amp; &amp; v &amp; = &amp; \tfrac{1}{5} x^5&#10;\end{array}&#10;$$&#10;}}&#10;\end{minipage}&#10;\end{document}"/>
  <p:tag name="IGUANATEXSIZE" val="20"/>
  <p:tag name="IGUANATEXCURSOR" val="298"/>
  <p:tag name="TRANSPARENCY" val="Wahr"/>
  <p:tag name="FILENAME" val=""/>
  <p:tag name="LATEXENGINEID" val="0"/>
  <p:tag name="TEMPFOLDER" val="D:\iguana_temp\"/>
  <p:tag name="LATEXFORMHEIGHT" val="482,25"/>
  <p:tag name="LATEXFORMWIDTH" val="1030,5"/>
  <p:tag name="LATEXFORMWRAP" val="Wahr"/>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422,198"/>
  <p:tag name="LATEXADDIN" val="\documentclass{article}\pagestyle{empty}&#10;\usepackage{amsmath}&#10;\usepackage{amsfonts}&#10;\usepackage{amssymb}&#10;\usepackage{multicol}&#10;\begin{document}&#10;\begin{minipage}{12.7 cm}&#10;{\sffamily{&#10;\begin{multicols}{3}&#10;\begin{enumerate}&#10;\item[{\bf{a)}}] ${\displaystyle{ \int \, x^4 \ln(x) \, \textrm{d} x }}$&#10;\item[{\bf{b)}}] ${\displaystyle{ \int \, \ln(\sqrt{x}) \, \textrm{d} x }}$&#10;\end{enumerate}&#10;\end{multicols}&#10;}}&#10;\end{minipage}&#10;\end{document}"/>
  <p:tag name="IGUANATEXSIZE" val="20"/>
  <p:tag name="IGUANATEXCURSOR" val="370"/>
  <p:tag name="TRANSPARENCY" val="Wahr"/>
  <p:tag name="FILENAME" val=""/>
  <p:tag name="LATEXENGINEID" val="0"/>
  <p:tag name="TEMPFOLDER" val="D:\iguana_temp\"/>
  <p:tag name="LATEXFORMHEIGHT" val="482,25"/>
  <p:tag name="LATEXFORMWIDTH" val="1030,5"/>
  <p:tag name="LATEXFORMWRAP" val="Wahr"/>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647,544"/>
  <p:tag name="ORIGINALWIDTH" val="4420,698"/>
  <p:tag name="LATEXADDIN" val="\documentclass{article}\pagestyle{empty}&#10;\usepackage{amsmath}&#10;\usepackage{amsfonts}&#10;\usepackage{amssymb}&#10;\usepackage{multicol}&#10;\begin{document}&#10;\begin{minipage}{12.5 cm}&#10;{\sffamily{&#10;By applying integration by parts, we integrate the 'dummy' factor $1$ and differentiate $\ln(\sqrt{x})$:&#10;\begin{eqnarray*} &#10;\int \, \ln(\sqrt{x}) \, \textrm{d} x &amp; = &amp; \int \, 1 \cdot \ln(\sqrt{x}) \, \textrm{d} x\\[1mm]&#10;&amp; = &amp; x \cdot \ln(\sqrt{x}) \, - \, \int \, x \cdot \frac{1}{\sqrt{x}} \cdot \frac{1}{2\sqrt{x}} \, \textrm{d} x \\[1mm]&#10;&amp; = &amp; x \cdot \ln(\sqrt{x}) \, - \, \int \, \tfrac{1}{2} \, \textrm{d} x \, + \, C \\[1mm]&#10;&amp; = &amp; \tfrac{1}{2} x \cdot \ln(x) \, - \, \tfrac{1}{2} x \, + \, C&#10;\end{eqnarray*}&#10;}}&#10;\end{minipage}&#10;\end{document}"/>
  <p:tag name="IGUANATEXSIZE" val="20"/>
  <p:tag name="IGUANATEXCURSOR" val="682"/>
  <p:tag name="TRANSPARENCY" val="Wahr"/>
  <p:tag name="FILENAME" val=""/>
  <p:tag name="LATEXENGINEID" val="0"/>
  <p:tag name="TEMPFOLDER" val="D:\iguana_temp\"/>
  <p:tag name="LATEXFORMHEIGHT" val="482,25"/>
  <p:tag name="LATEXFORMWIDTH" val="1030,5"/>
  <p:tag name="LATEXFORMWRAP" val="Wahr"/>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454,4432"/>
  <p:tag name="ORIGINALWIDTH" val="2086,989"/>
  <p:tag name="LATEXADDIN" val="\documentclass{article}\pagestyle{empty}&#10;\usepackage{amsmath}&#10;\usepackage{amsfonts}&#10;\usepackage{amssymb}&#10;\begin{document}&#10;\begin{minipage}{12.4 cm}&#10;{\sffamily{&#10;$$&#10;\begin{array}{r c l c r c l}&#10;u &amp; = &amp; \ln(\sqrt{x}) &amp; \quad &amp; \textrm{d} v &amp; = &amp; \textrm{d} x \\[4mm]&#10;\textrm{d} u &amp; = &amp; \frac{1}{\sqrt{x}} \cdot \frac{1}{2 \sqrt{x}} \textrm{d} x &amp; &amp; v &amp; = &amp; x&#10;\end{array}&#10;$$&#10;}}&#10;\end{minipage}&#10;\end{document}"/>
  <p:tag name="IGUANATEXSIZE" val="20"/>
  <p:tag name="IGUANATEXCURSOR" val="255"/>
  <p:tag name="TRANSPARENCY" val="Wahr"/>
  <p:tag name="FILENAME" val=""/>
  <p:tag name="LATEXENGINEID" val="0"/>
  <p:tag name="TEMPFOLDER" val="D:\iguana_temp\"/>
  <p:tag name="LATEXFORMHEIGHT" val="482,25"/>
  <p:tag name="LATEXFORMWIDTH" val="1030,5"/>
  <p:tag name="LATEXFORMWRAP" val="Wahr"/>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691,039"/>
  <p:tag name="ORIGINALWIDTH" val="4384,702"/>
  <p:tag name="LATEXADDIN" val="\documentclass{article}\pagestyle{empty}&#10;\usepackage{amsmath}&#10;\usepackage{amsfonts}&#10;\usepackage{amssymb}&#10;\begin{document}&#10;\begin{minipage}{12.4 cm}&#10;{\sffamily{&#10;For instance, the integral $\int x \sqrt{x+5} \, \textrm{d} x = \tfrac{2}{3} x (x+5)^{3/2} - \tfrac{4}{15} (x+5)^{5/2} + C$ in the previous example can be found by substituting as follows:\\[1mm]&#10;Let $u = x+5$. Then $\textrm{d} u = \textrm{d} x$ and $x = u-5$, and&#10;\begin{eqnarray*}&#10;\int \, x \sqrt{x+5} \, \textrm{d} x &amp; = &amp; \int \, (u-5) \sqrt{u} \, \textrm{d} u \, \, = \, \, \int \left( u^{3/2} - 5 u^{1/2} \right) \textrm{d} u \\[2mm]&#10;&amp; = &amp;&#10;\tfrac{2}{5} u^{5/2} \, - \, \tfrac{10}{3} u^{3/2} \, + \, C \\[2mm]&#10;&amp; = &amp;&#10;\tfrac{2}{5} (x+5)^{5/2} \, - \, \tfrac{10}{3} (x+5)^{3/2} \, + \, C &#10;\end{eqnarray*}&#10;This form of the integral is not the same as that found in the previous example.&#10;}}&#10;\end{minipage}&#10;\end{document}"/>
  <p:tag name="IGUANATEXSIZE" val="20"/>
  <p:tag name="IGUANATEXCURSOR" val="847"/>
  <p:tag name="TRANSPARENCY" val="Wahr"/>
  <p:tag name="FILENAME" val=""/>
  <p:tag name="LATEXENGINEID" val="0"/>
  <p:tag name="TEMPFOLDER" val="D:\iguana_temp\"/>
  <p:tag name="LATEXFORMHEIGHT" val="482,25"/>
  <p:tag name="LATEXFORMWIDTH" val="1030,5"/>
  <p:tag name="LATEXFORMWRAP" val="Wahr"/>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2030,746"/>
  <p:tag name="ORIGINALWIDTH" val="4388,452"/>
  <p:tag name="LATEXADDIN" val="\documentclass{article}\pagestyle{empty}&#10;\usepackage{amsmath}&#10;\usepackage{amsfonts}&#10;\usepackage{amssymb}&#10;\begin{document}&#10;\begin{minipage}{12.4 cm}&#10;{\sffamily{&#10;To show that the two forms are equivalent, let's start with the form that we obtained by integration by parts and transform that into the one obtaineb by substitution (by ignoring the constant of integration):&#10;\begin{eqnarray*}&#10;\tfrac{2}{3} x (x+5)^{3/2} - \tfrac{4}{15} (x+5)^{5/2} &amp; = &amp;&#10;(x+5)^{3/2} \left( \tfrac{2}{3} x - \tfrac{4}{15}(x+5) \right)\\[1mm]&#10;&amp; = &amp;&#10;(x+5)^{3/2} \left( \tfrac{2}{5} x - \tfrac{4}{3} \right)\\[1mm]&#10;&amp; = &amp;&#10;(x+5)^{3/2} \left( \tfrac{2}{5} (x+5) - \tfrac{10}{3} \right)\\[1mm]&#10;&amp; = &amp;&#10;\tfrac{2}{5} (x+5)^{5/2} \, - \, \tfrac{10}{3} (x+5)^{3/2} &#10;\end{eqnarray*}&#10;which is the form of the antiderivative obtained by substitution.\\[1mm]&#10;This example shows that it is quite possible for you to do everything right and still not get the&#10;answer given at a solution key.&#10;}}&#10;\end{minipage}&#10;\end{document}"/>
  <p:tag name="IGUANATEXSIZE" val="20"/>
  <p:tag name="IGUANATEXCURSOR" val="660"/>
  <p:tag name="TRANSPARENCY" val="Wahr"/>
  <p:tag name="FILENAME" val=""/>
  <p:tag name="LATEXENGINEID" val="0"/>
  <p:tag name="TEMPFOLDER" val="D:\iguana_temp\"/>
  <p:tag name="LATEXFORMHEIGHT" val="482,25"/>
  <p:tag name="LATEXFORMWIDTH" val="1030,5"/>
  <p:tag name="LATEXFORMWRAP" val="Wahr"/>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Words>
  <Application>Microsoft Office PowerPoint</Application>
  <PresentationFormat>Bildschirmpräsentation (16:9)</PresentationFormat>
  <Paragraphs>52</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Larissa-Design</vt:lpstr>
      <vt:lpstr>Calculus I for MGMT – Integration Integration by Parts</vt:lpstr>
      <vt:lpstr>Integration by parts is a technique of integration based on the product rule for differentiation (1/ 3)</vt:lpstr>
      <vt:lpstr>Integration by parts is a technique of integration based on the product rule for differentiation (2/ 3)</vt:lpstr>
      <vt:lpstr>Integration by parts is a technique of integration based on the product rule for differentiation (3/ 3)</vt:lpstr>
      <vt:lpstr>Example: Application of integration by parts</vt:lpstr>
      <vt:lpstr>Example: Application of integration by parts</vt:lpstr>
      <vt:lpstr>Let us summarize the integration by parts procedure as follows</vt:lpstr>
      <vt:lpstr>Some procedural rules of thumb for integration by parts</vt:lpstr>
      <vt:lpstr>Example: Application of integration by parts</vt:lpstr>
      <vt:lpstr>Example: Application of integration by parts</vt:lpstr>
      <vt:lpstr>Example: Application of integration by parts</vt:lpstr>
      <vt:lpstr>Example: Application of integration by parts</vt:lpstr>
      <vt:lpstr>Now it’s your turn: Please, try to solve these two questions on your own</vt:lpstr>
      <vt:lpstr>Now it’s your turn: Solution</vt:lpstr>
      <vt:lpstr>Now it’s your turn: Solution</vt:lpstr>
      <vt:lpstr>Note: some integrals can be evaluated by either substitution or integration by parts (1/ 2)</vt:lpstr>
      <vt:lpstr>Note: some integrals can be evaluated by either substitution or integration by parts (2/ 2)</vt:lpstr>
      <vt:lpstr>Calculus I for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Florian</dc:creator>
  <cp:lastModifiedBy>Florian Rupp</cp:lastModifiedBy>
  <cp:revision>197</cp:revision>
  <dcterms:created xsi:type="dcterms:W3CDTF">2020-04-04T18:50:50Z</dcterms:created>
  <dcterms:modified xsi:type="dcterms:W3CDTF">2023-02-20T20:41:57Z</dcterms:modified>
</cp:coreProperties>
</file>