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Default Extension="gif" ContentType="image/gif"/>
  <Override PartName="/ppt/tags/tag128.xml" ContentType="application/vnd.openxmlformats-officedocument.presentationml.tags+xml"/>
  <Override PartName="/ppt/tags/tag157.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81" r:id="rId3"/>
    <p:sldId id="317" r:id="rId4"/>
    <p:sldId id="315" r:id="rId5"/>
    <p:sldId id="331" r:id="rId6"/>
    <p:sldId id="332" r:id="rId7"/>
    <p:sldId id="334" r:id="rId8"/>
    <p:sldId id="335" r:id="rId9"/>
    <p:sldId id="336" r:id="rId10"/>
    <p:sldId id="337" r:id="rId11"/>
    <p:sldId id="342" r:id="rId12"/>
    <p:sldId id="343" r:id="rId13"/>
    <p:sldId id="344" r:id="rId14"/>
    <p:sldId id="352" r:id="rId15"/>
    <p:sldId id="353" r:id="rId16"/>
    <p:sldId id="354" r:id="rId17"/>
    <p:sldId id="338" r:id="rId18"/>
    <p:sldId id="345" r:id="rId19"/>
    <p:sldId id="318" r:id="rId20"/>
    <p:sldId id="319" r:id="rId21"/>
    <p:sldId id="339" r:id="rId22"/>
    <p:sldId id="346" r:id="rId23"/>
    <p:sldId id="340" r:id="rId24"/>
    <p:sldId id="347" r:id="rId25"/>
    <p:sldId id="348" r:id="rId26"/>
    <p:sldId id="355" r:id="rId27"/>
    <p:sldId id="321" r:id="rId28"/>
    <p:sldId id="322" r:id="rId29"/>
    <p:sldId id="323" r:id="rId30"/>
    <p:sldId id="324" r:id="rId31"/>
    <p:sldId id="349" r:id="rId32"/>
    <p:sldId id="325" r:id="rId33"/>
    <p:sldId id="326" r:id="rId34"/>
    <p:sldId id="327" r:id="rId35"/>
    <p:sldId id="350" r:id="rId36"/>
    <p:sldId id="351" r:id="rId37"/>
    <p:sldId id="358" r:id="rId38"/>
    <p:sldId id="359" r:id="rId39"/>
    <p:sldId id="360" r:id="rId40"/>
    <p:sldId id="356" r:id="rId41"/>
    <p:sldId id="357" r:id="rId42"/>
    <p:sldId id="382" r:id="rId43"/>
    <p:sldId id="364" r:id="rId44"/>
    <p:sldId id="365" r:id="rId45"/>
    <p:sldId id="366" r:id="rId46"/>
    <p:sldId id="367" r:id="rId47"/>
    <p:sldId id="373" r:id="rId48"/>
    <p:sldId id="372" r:id="rId49"/>
    <p:sldId id="368" r:id="rId50"/>
    <p:sldId id="371" r:id="rId51"/>
    <p:sldId id="374" r:id="rId52"/>
    <p:sldId id="378" r:id="rId53"/>
    <p:sldId id="375" r:id="rId54"/>
    <p:sldId id="376" r:id="rId55"/>
    <p:sldId id="377" r:id="rId56"/>
    <p:sldId id="314" r:id="rId57"/>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17" autoAdjust="0"/>
    <p:restoredTop sz="97356" autoAdjust="0"/>
  </p:normalViewPr>
  <p:slideViewPr>
    <p:cSldViewPr>
      <p:cViewPr varScale="1">
        <p:scale>
          <a:sx n="141" d="100"/>
          <a:sy n="141" d="100"/>
        </p:scale>
        <p:origin x="-126" y="-10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304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jpeg"/><Relationship Id="rId2" Type="http://schemas.openxmlformats.org/officeDocument/2006/relationships/tags" Target="../tags/tag2.xml"/><Relationship Id="rId16" Type="http://schemas.openxmlformats.org/officeDocument/2006/relationships/image" Target="../media/image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jpeg"/><Relationship Id="rId5" Type="http://schemas.openxmlformats.org/officeDocument/2006/relationships/tags" Target="../tags/tag5.xml"/><Relationship Id="rId15" Type="http://schemas.openxmlformats.org/officeDocument/2006/relationships/image" Target="../media/image6.jpeg"/><Relationship Id="rId10" Type="http://schemas.openxmlformats.org/officeDocument/2006/relationships/slideMaster" Target="../slideMasters/slideMaster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9.jpe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8.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7.jpeg"/><Relationship Id="rId5" Type="http://schemas.openxmlformats.org/officeDocument/2006/relationships/tags" Target="../tags/tag14.xml"/><Relationship Id="rId15" Type="http://schemas.openxmlformats.org/officeDocument/2006/relationships/image" Target="../media/image11.jpeg"/><Relationship Id="rId10" Type="http://schemas.openxmlformats.org/officeDocument/2006/relationships/slideMaster" Target="../slideMasters/slideMaster1.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3.jpeg"/><Relationship Id="rId18" Type="http://schemas.openxmlformats.org/officeDocument/2006/relationships/image" Target="../media/image12.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2.jpeg"/><Relationship Id="rId17" Type="http://schemas.openxmlformats.org/officeDocument/2006/relationships/image" Target="../media/image1.png"/><Relationship Id="rId2" Type="http://schemas.openxmlformats.org/officeDocument/2006/relationships/tags" Target="../tags/tag20.xml"/><Relationship Id="rId16" Type="http://schemas.openxmlformats.org/officeDocument/2006/relationships/image" Target="../media/image6.jpe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Master" Target="../slideMasters/slideMaster1.xml"/><Relationship Id="rId5" Type="http://schemas.openxmlformats.org/officeDocument/2006/relationships/tags" Target="../tags/tag23.xml"/><Relationship Id="rId15" Type="http://schemas.openxmlformats.org/officeDocument/2006/relationships/image" Target="../media/image5.jpeg"/><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9" name="Picture 8" descr="https://cdn.pixabay.com/photo/2016/04/13/19/23/binary-1327501_960_720.jpg"/>
          <p:cNvPicPr>
            <a:picLocks noChangeAspect="1" noChangeArrowheads="1"/>
          </p:cNvPicPr>
          <p:nvPr/>
        </p:nvPicPr>
        <p:blipFill>
          <a:blip r:embed="rId11" cstate="print"/>
          <a:srcRect/>
          <a:stretch>
            <a:fillRect/>
          </a:stretch>
        </p:blipFill>
        <p:spPr bwMode="auto">
          <a:xfrm>
            <a:off x="395536" y="0"/>
            <a:ext cx="2828754" cy="1152128"/>
          </a:xfrm>
          <a:prstGeom prst="rect">
            <a:avLst/>
          </a:prstGeom>
          <a:noFill/>
        </p:spPr>
      </p:pic>
      <p:grpSp>
        <p:nvGrpSpPr>
          <p:cNvPr id="28" name="Gruppieren 27"/>
          <p:cNvGrpSpPr/>
          <p:nvPr userDrawn="1"/>
        </p:nvGrpSpPr>
        <p:grpSpPr>
          <a:xfrm>
            <a:off x="3059832" y="0"/>
            <a:ext cx="3312368" cy="1152525"/>
            <a:chOff x="3059832" y="0"/>
            <a:chExt cx="3312368" cy="1152525"/>
          </a:xfrm>
        </p:grpSpPr>
        <p:pic>
          <p:nvPicPr>
            <p:cNvPr id="10244" name="Picture 4" descr="https://scontent-muc2-1.xx.fbcdn.net/v/t1.0-9/105047738_302269647821182_6536006559647297022_o.jpg?_nc_cat=105&amp;_nc_sid=730e14&amp;_nc_ohc=TQF0ZCkImkEAX_9ZuvG&amp;_nc_ht=scontent-muc2-1.xx&amp;oh=0be3c9382f21dded80330d22b968e298&amp;oe=5F833F90"/>
            <p:cNvPicPr>
              <a:picLocks noChangeAspect="1" noChangeArrowheads="1"/>
            </p:cNvPicPr>
            <p:nvPr userDrawn="1"/>
          </p:nvPicPr>
          <p:blipFill>
            <a:blip r:embed="rId12" cstate="print"/>
            <a:srcRect/>
            <a:stretch>
              <a:fillRect/>
            </a:stretch>
          </p:blipFill>
          <p:spPr bwMode="auto">
            <a:xfrm>
              <a:off x="3059832" y="0"/>
              <a:ext cx="1728192" cy="1152128"/>
            </a:xfrm>
            <a:prstGeom prst="rect">
              <a:avLst/>
            </a:prstGeom>
            <a:noFill/>
          </p:spPr>
        </p:pic>
        <p:grpSp>
          <p:nvGrpSpPr>
            <p:cNvPr id="27" name="Gruppieren 26"/>
            <p:cNvGrpSpPr/>
            <p:nvPr userDrawn="1"/>
          </p:nvGrpSpPr>
          <p:grpSpPr>
            <a:xfrm>
              <a:off x="4427984" y="0"/>
              <a:ext cx="1944216" cy="1152525"/>
              <a:chOff x="4427984" y="0"/>
              <a:chExt cx="1944216" cy="1152525"/>
            </a:xfrm>
          </p:grpSpPr>
          <p:pic>
            <p:nvPicPr>
              <p:cNvPr id="10242" name="Picture 2" descr="Banner, Header, Mathematik, Formel, Physik, Schule"/>
              <p:cNvPicPr>
                <a:picLocks noChangeAspect="1" noChangeArrowheads="1"/>
              </p:cNvPicPr>
              <p:nvPr userDrawn="1"/>
            </p:nvPicPr>
            <p:blipFill>
              <a:blip r:embed="rId13" cstate="print"/>
              <a:srcRect/>
              <a:stretch>
                <a:fillRect/>
              </a:stretch>
            </p:blipFill>
            <p:spPr bwMode="auto">
              <a:xfrm>
                <a:off x="4427984" y="0"/>
                <a:ext cx="1944216" cy="267494"/>
              </a:xfrm>
              <a:prstGeom prst="rect">
                <a:avLst/>
              </a:prstGeom>
              <a:noFill/>
            </p:spPr>
          </p:pic>
          <p:pic>
            <p:nvPicPr>
              <p:cNvPr id="23" name="Picture 2" descr="Banner, Header, Mathematik, Formel, Physik, Schule"/>
              <p:cNvPicPr>
                <a:picLocks noChangeAspect="1" noChangeArrowheads="1"/>
              </p:cNvPicPr>
              <p:nvPr userDrawn="1"/>
            </p:nvPicPr>
            <p:blipFill>
              <a:blip r:embed="rId14" cstate="print"/>
              <a:srcRect/>
              <a:stretch>
                <a:fillRect/>
              </a:stretch>
            </p:blipFill>
            <p:spPr bwMode="auto">
              <a:xfrm>
                <a:off x="4572000" y="267494"/>
                <a:ext cx="1656184" cy="432048"/>
              </a:xfrm>
              <a:prstGeom prst="rect">
                <a:avLst/>
              </a:prstGeom>
              <a:noFill/>
            </p:spPr>
          </p:pic>
          <p:pic>
            <p:nvPicPr>
              <p:cNvPr id="26" name="Picture 2" descr="Banner, Header, Mathematik, Formel, Physik, Schule"/>
              <p:cNvPicPr>
                <a:picLocks noChangeAspect="1" noChangeArrowheads="1"/>
              </p:cNvPicPr>
              <p:nvPr userDrawn="1"/>
            </p:nvPicPr>
            <p:blipFill>
              <a:blip r:embed="rId15" cstate="print"/>
              <a:srcRect/>
              <a:stretch>
                <a:fillRect/>
              </a:stretch>
            </p:blipFill>
            <p:spPr bwMode="auto">
              <a:xfrm>
                <a:off x="4716016" y="689073"/>
                <a:ext cx="1368152" cy="463452"/>
              </a:xfrm>
              <a:prstGeom prst="rect">
                <a:avLst/>
              </a:prstGeom>
              <a:noFill/>
            </p:spPr>
          </p:pic>
        </p:grpSp>
      </p:grpSp>
      <p:sp>
        <p:nvSpPr>
          <p:cNvPr id="3" name="Untertitel 2"/>
          <p:cNvSpPr>
            <a:spLocks noGrp="1"/>
          </p:cNvSpPr>
          <p:nvPr userDrawn="1">
            <p:ph type="subTitle" idx="1"/>
          </p:nvPr>
        </p:nvSpPr>
        <p:spPr>
          <a:xfrm>
            <a:off x="1371600" y="2355726"/>
            <a:ext cx="6400800" cy="1314450"/>
          </a:xfrm>
          <a:prstGeom prst="rect">
            <a:avLst/>
          </a:prstGeom>
        </p:spPr>
        <p:txBody>
          <a:bodyPr/>
          <a:lstStyle>
            <a:lvl1pPr marL="0" indent="0" algn="ctr">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3" name="Textfeld 12"/>
          <p:cNvSpPr txBox="1"/>
          <p:nvPr userDrawn="1">
            <p:custDataLst>
              <p:tags r:id="rId1"/>
            </p:custDataLst>
          </p:nvPr>
        </p:nvSpPr>
        <p:spPr>
          <a:xfrm>
            <a:off x="7543657" y="720080"/>
            <a:ext cx="15055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Florian Rupp</a:t>
            </a: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Freihandform 13"/>
          <p:cNvSpPr/>
          <p:nvPr userDrawn="1">
            <p:custDataLst>
              <p:tags r:id="rId2"/>
            </p:custDataLst>
          </p:nvPr>
        </p:nvSpPr>
        <p:spPr>
          <a:xfrm flipH="1">
            <a:off x="6024860" y="447"/>
            <a:ext cx="313184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1955800"/>
              <a:gd name="connsiteY0" fmla="*/ 0 h 1143000"/>
              <a:gd name="connsiteX1" fmla="*/ 1641023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641023"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Parallelogramm 14"/>
          <p:cNvSpPr/>
          <p:nvPr userDrawn="1">
            <p:custDataLst>
              <p:tags r:id="rId3"/>
            </p:custDataLst>
          </p:nvPr>
        </p:nvSpPr>
        <p:spPr>
          <a:xfrm>
            <a:off x="5808836" y="1"/>
            <a:ext cx="792088" cy="1152128"/>
          </a:xfrm>
          <a:prstGeom prst="parallelogram">
            <a:avLst>
              <a:gd name="adj" fmla="val 63481"/>
            </a:avLst>
          </a:pr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Parallelogramm 15"/>
          <p:cNvSpPr/>
          <p:nvPr userDrawn="1">
            <p:custDataLst>
              <p:tags r:id="rId4"/>
            </p:custDataLst>
          </p:nvPr>
        </p:nvSpPr>
        <p:spPr>
          <a:xfrm>
            <a:off x="2568476" y="1"/>
            <a:ext cx="1152128" cy="1152128"/>
          </a:xfrm>
          <a:prstGeom prst="parallelogram">
            <a:avLst>
              <a:gd name="adj" fmla="val 52628"/>
            </a:avLst>
          </a:prstGeom>
          <a:solidFill>
            <a:srgbClr val="1F497D">
              <a:lumMod val="60000"/>
              <a:lumOff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Parallelogramm 16"/>
          <p:cNvSpPr/>
          <p:nvPr userDrawn="1">
            <p:custDataLst>
              <p:tags r:id="rId5"/>
            </p:custDataLst>
          </p:nvPr>
        </p:nvSpPr>
        <p:spPr>
          <a:xfrm flipH="1">
            <a:off x="4296668" y="1"/>
            <a:ext cx="648072" cy="1152128"/>
          </a:xfrm>
          <a:prstGeom prst="parallelogram">
            <a:avLst>
              <a:gd name="adj" fmla="val 68305"/>
            </a:avLst>
          </a:prstGeom>
          <a:solidFill>
            <a:srgbClr val="F79646"/>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Parallelogramm 17"/>
          <p:cNvSpPr/>
          <p:nvPr userDrawn="1">
            <p:custDataLst>
              <p:tags r:id="rId6"/>
            </p:custDataLst>
          </p:nvPr>
        </p:nvSpPr>
        <p:spPr>
          <a:xfrm>
            <a:off x="2568476" y="1"/>
            <a:ext cx="1008112" cy="1152128"/>
          </a:xfrm>
          <a:prstGeom prst="parallelogram">
            <a:avLst>
              <a:gd name="adj" fmla="val 88390"/>
            </a:avLst>
          </a:prstGeom>
          <a:solidFill>
            <a:srgbClr val="4F81BD">
              <a:lumMod val="20000"/>
              <a:lumOff val="8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Freihandform 18"/>
          <p:cNvSpPr/>
          <p:nvPr userDrawn="1">
            <p:custDataLst>
              <p:tags r:id="rId7"/>
            </p:custDataLst>
          </p:nvPr>
        </p:nvSpPr>
        <p:spPr>
          <a:xfrm>
            <a:off x="0" y="0"/>
            <a:ext cx="195580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485900"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Freihandform 19"/>
          <p:cNvSpPr/>
          <p:nvPr userDrawn="1">
            <p:custDataLst>
              <p:tags r:id="rId8"/>
            </p:custDataLst>
          </p:nvPr>
        </p:nvSpPr>
        <p:spPr>
          <a:xfrm>
            <a:off x="2580060" y="1"/>
            <a:ext cx="92452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0 w 2880320"/>
              <a:gd name="connsiteY4" fmla="*/ 0 h 1143000"/>
              <a:gd name="connsiteX0" fmla="*/ 216024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2160240 w 28803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132432 w 924520"/>
              <a:gd name="connsiteY3" fmla="*/ 643436 h 1143000"/>
              <a:gd name="connsiteX4" fmla="*/ 204440 w 9245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204440 w 924520"/>
              <a:gd name="connsiteY4" fmla="*/ 0 h 1143000"/>
              <a:gd name="connsiteX0" fmla="*/ 348456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348456 w 924520"/>
              <a:gd name="connsiteY4" fmla="*/ 0 h 1143000"/>
              <a:gd name="connsiteX0" fmla="*/ 348456 w 924520"/>
              <a:gd name="connsiteY0" fmla="*/ 571943 h 1143000"/>
              <a:gd name="connsiteX1" fmla="*/ 924520 w 924520"/>
              <a:gd name="connsiteY1" fmla="*/ 0 h 1143000"/>
              <a:gd name="connsiteX2" fmla="*/ 0 w 924520"/>
              <a:gd name="connsiteY2" fmla="*/ 1143000 h 1143000"/>
              <a:gd name="connsiteX3" fmla="*/ 348456 w 924520"/>
              <a:gd name="connsiteY3" fmla="*/ 571943 h 1143000"/>
              <a:gd name="connsiteX0" fmla="*/ 420464 w 924520"/>
              <a:gd name="connsiteY0" fmla="*/ 0 h 1143000"/>
              <a:gd name="connsiteX1" fmla="*/ 924520 w 924520"/>
              <a:gd name="connsiteY1" fmla="*/ 0 h 1143000"/>
              <a:gd name="connsiteX2" fmla="*/ 0 w 924520"/>
              <a:gd name="connsiteY2" fmla="*/ 1143000 h 1143000"/>
              <a:gd name="connsiteX3" fmla="*/ 420464 w 924520"/>
              <a:gd name="connsiteY3" fmla="*/ 0 h 1143000"/>
            </a:gdLst>
            <a:ahLst/>
            <a:cxnLst>
              <a:cxn ang="0">
                <a:pos x="connsiteX0" y="connsiteY0"/>
              </a:cxn>
              <a:cxn ang="0">
                <a:pos x="connsiteX1" y="connsiteY1"/>
              </a:cxn>
              <a:cxn ang="0">
                <a:pos x="connsiteX2" y="connsiteY2"/>
              </a:cxn>
              <a:cxn ang="0">
                <a:pos x="connsiteX3" y="connsiteY3"/>
              </a:cxn>
            </a:cxnLst>
            <a:rect l="l" t="t" r="r" b="b"/>
            <a:pathLst>
              <a:path w="924520" h="1143000">
                <a:moveTo>
                  <a:pt x="420464" y="0"/>
                </a:moveTo>
                <a:lnTo>
                  <a:pt x="924520" y="0"/>
                </a:lnTo>
                <a:lnTo>
                  <a:pt x="0" y="1143000"/>
                </a:lnTo>
                <a:lnTo>
                  <a:pt x="420464" y="0"/>
                </a:lnTo>
                <a:close/>
              </a:path>
            </a:pathLst>
          </a:cu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Rechteck 20"/>
          <p:cNvSpPr/>
          <p:nvPr userDrawn="1">
            <p:custDataLst>
              <p:tags r:id="rId9"/>
            </p:custDataLst>
          </p:nvPr>
        </p:nvSpPr>
        <p:spPr>
          <a:xfrm>
            <a:off x="795" y="648469"/>
            <a:ext cx="9155906" cy="504056"/>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Rectangle 3"/>
          <p:cNvSpPr txBox="1">
            <a:spLocks noChangeArrowheads="1"/>
          </p:cNvSpPr>
          <p:nvPr userDrawn="1"/>
        </p:nvSpPr>
        <p:spPr bwMode="auto">
          <a:xfrm>
            <a:off x="845840" y="4240838"/>
            <a:ext cx="7452320" cy="851192"/>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lvl="0" algn="ctr">
              <a:spcBef>
                <a:spcPct val="20000"/>
              </a:spcBef>
              <a:defRPr/>
            </a:pPr>
            <a:r>
              <a:rPr lang="en-US" sz="1400" b="1" kern="0" dirty="0" smtClean="0">
                <a:latin typeface="+mn-lt"/>
              </a:rPr>
              <a:t>Prof. Dr</a:t>
            </a:r>
            <a:r>
              <a:rPr lang="en-US" sz="1400" b="1" kern="0" dirty="0" smtClean="0">
                <a:solidFill>
                  <a:schemeClr val="tx1"/>
                </a:solidFill>
                <a:latin typeface="+mn-lt"/>
                <a:ea typeface="+mn-ea"/>
                <a:cs typeface="+mn-cs"/>
              </a:rPr>
              <a:t>. </a:t>
            </a:r>
            <a:r>
              <a:rPr lang="de-DE" sz="1400" b="1" kern="0" dirty="0" err="1" smtClean="0">
                <a:solidFill>
                  <a:schemeClr val="tx1"/>
                </a:solidFill>
                <a:latin typeface="+mn-lt"/>
                <a:ea typeface="+mn-ea"/>
                <a:cs typeface="+mn-cs"/>
              </a:rPr>
              <a:t>Giorgi</a:t>
            </a:r>
            <a:r>
              <a:rPr lang="de-DE" sz="1400" b="1" kern="0" dirty="0" smtClean="0">
                <a:solidFill>
                  <a:schemeClr val="tx1"/>
                </a:solidFill>
                <a:latin typeface="+mn-lt"/>
                <a:ea typeface="+mn-ea"/>
                <a:cs typeface="+mn-cs"/>
              </a:rPr>
              <a:t> </a:t>
            </a:r>
            <a:r>
              <a:rPr lang="de-DE" sz="1400" b="1" kern="0" dirty="0" err="1" smtClean="0">
                <a:solidFill>
                  <a:schemeClr val="tx1"/>
                </a:solidFill>
                <a:latin typeface="+mn-lt"/>
                <a:ea typeface="+mn-ea"/>
                <a:cs typeface="+mn-cs"/>
              </a:rPr>
              <a:t>Chelidze</a:t>
            </a:r>
            <a:r>
              <a:rPr lang="de-DE" sz="1400" b="1" kern="0" dirty="0" smtClean="0">
                <a:solidFill>
                  <a:schemeClr val="tx1"/>
                </a:solidFill>
                <a:latin typeface="+mn-lt"/>
                <a:ea typeface="+mn-ea"/>
                <a:cs typeface="+mn-cs"/>
              </a:rPr>
              <a:t>, Prof. Dr. </a:t>
            </a:r>
            <a:r>
              <a:rPr lang="de-DE" sz="1400" b="1" kern="0" dirty="0" err="1" smtClean="0">
                <a:solidFill>
                  <a:schemeClr val="tx1"/>
                </a:solidFill>
                <a:latin typeface="+mn-lt"/>
                <a:ea typeface="+mn-ea"/>
                <a:cs typeface="+mn-cs"/>
              </a:rPr>
              <a:t>Malkhaz</a:t>
            </a:r>
            <a:r>
              <a:rPr lang="de-DE" sz="1400" b="1" kern="0" dirty="0" smtClean="0">
                <a:solidFill>
                  <a:schemeClr val="tx1"/>
                </a:solidFill>
                <a:latin typeface="+mn-lt"/>
                <a:ea typeface="+mn-ea"/>
                <a:cs typeface="+mn-cs"/>
              </a:rPr>
              <a:t> </a:t>
            </a:r>
            <a:r>
              <a:rPr lang="de-DE" sz="1400" b="1" kern="0" dirty="0" err="1" smtClean="0">
                <a:solidFill>
                  <a:schemeClr val="tx1"/>
                </a:solidFill>
                <a:latin typeface="+mn-lt"/>
                <a:ea typeface="+mn-ea"/>
                <a:cs typeface="+mn-cs"/>
              </a:rPr>
              <a:t>Shashiashvili</a:t>
            </a:r>
            <a:r>
              <a:rPr lang="de-DE" sz="1400" b="1" kern="0" dirty="0" smtClean="0">
                <a:solidFill>
                  <a:schemeClr val="tx1"/>
                </a:solidFill>
                <a:latin typeface="+mn-lt"/>
                <a:ea typeface="+mn-ea"/>
                <a:cs typeface="+mn-cs"/>
              </a:rPr>
              <a:t> &amp;</a:t>
            </a:r>
          </a:p>
          <a:p>
            <a:pPr lvl="0" algn="ctr">
              <a:spcBef>
                <a:spcPct val="20000"/>
              </a:spcBef>
              <a:defRPr/>
            </a:pPr>
            <a:r>
              <a:rPr lang="en-US" sz="1400" b="1" kern="0" dirty="0" smtClean="0">
                <a:latin typeface="+mn-lt"/>
              </a:rPr>
              <a:t>Prof. Dr. Dr. </a:t>
            </a:r>
            <a:r>
              <a:rPr lang="en-US" sz="1400" b="1" kern="0" dirty="0" err="1" smtClean="0">
                <a:latin typeface="+mn-lt"/>
              </a:rPr>
              <a:t>h.c</a:t>
            </a:r>
            <a:r>
              <a:rPr lang="en-US" sz="1400" b="1" kern="0" dirty="0" smtClean="0">
                <a:latin typeface="+mn-lt"/>
              </a:rPr>
              <a:t>. Florian Rupp</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500" dirty="0" smtClean="0"/>
          </a:p>
          <a:p>
            <a:pPr algn="ctr" eaLnBrk="1" hangingPunct="1"/>
            <a:r>
              <a:rPr lang="en-US" sz="1400" dirty="0" smtClean="0"/>
              <a:t>Kutaisi International</a:t>
            </a:r>
            <a:r>
              <a:rPr lang="en-US" sz="1400" baseline="0" dirty="0" smtClean="0"/>
              <a:t> University</a:t>
            </a:r>
            <a:endParaRPr lang="en-US" sz="1400" dirty="0" smtClean="0"/>
          </a:p>
        </p:txBody>
      </p:sp>
      <p:pic>
        <p:nvPicPr>
          <p:cNvPr id="24" name="Grafik 23" descr="index.png"/>
          <p:cNvPicPr>
            <a:picLocks noChangeAspect="1"/>
          </p:cNvPicPr>
          <p:nvPr userDrawn="1"/>
        </p:nvPicPr>
        <p:blipFill>
          <a:blip r:embed="rId16" cstate="print"/>
          <a:stretch>
            <a:fillRect/>
          </a:stretch>
        </p:blipFill>
        <p:spPr>
          <a:xfrm>
            <a:off x="179513" y="4437868"/>
            <a:ext cx="1872207" cy="582154"/>
          </a:xfrm>
          <a:prstGeom prst="rect">
            <a:avLst/>
          </a:prstGeom>
        </p:spPr>
      </p:pic>
      <p:sp>
        <p:nvSpPr>
          <p:cNvPr id="30" name="Titel 1"/>
          <p:cNvSpPr>
            <a:spLocks noGrp="1"/>
          </p:cNvSpPr>
          <p:nvPr>
            <p:ph type="ctrTitle"/>
          </p:nvPr>
        </p:nvSpPr>
        <p:spPr>
          <a:xfrm>
            <a:off x="685800" y="1347614"/>
            <a:ext cx="7772400" cy="86409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lgn="ctr">
              <a:defRPr/>
            </a:lvl1pPr>
          </a:lstStyle>
          <a:p>
            <a:r>
              <a:rPr lang="de-DE" dirty="0" smtClean="0"/>
              <a:t>Titelmasterformat durch Klicken bearbeiten</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71600" y="52707"/>
            <a:ext cx="8064896" cy="709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0" name="Rechteck 19"/>
          <p:cNvSpPr/>
          <p:nvPr userDrawn="1"/>
        </p:nvSpPr>
        <p:spPr>
          <a:xfrm>
            <a:off x="6084168" y="0"/>
            <a:ext cx="3059832" cy="810000"/>
          </a:xfrm>
          <a:prstGeom prst="rect">
            <a:avLst/>
          </a:prstGeom>
          <a:solidFill>
            <a:schemeClr val="tx2"/>
          </a:solidFill>
          <a:ln w="2540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Rechteck 18"/>
          <p:cNvSpPr/>
          <p:nvPr>
            <p:custDataLst>
              <p:tags r:id="rId1"/>
            </p:custDataLst>
          </p:nvPr>
        </p:nvSpPr>
        <p:spPr>
          <a:xfrm>
            <a:off x="560" y="456093"/>
            <a:ext cx="9143440" cy="354739"/>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43" name="Gruppieren 42"/>
          <p:cNvGrpSpPr/>
          <p:nvPr userDrawn="1"/>
        </p:nvGrpSpPr>
        <p:grpSpPr>
          <a:xfrm>
            <a:off x="0" y="0"/>
            <a:ext cx="6444207" cy="811112"/>
            <a:chOff x="0" y="0"/>
            <a:chExt cx="9156701" cy="1152525"/>
          </a:xfrm>
        </p:grpSpPr>
        <p:pic>
          <p:nvPicPr>
            <p:cNvPr id="28" name="Picture 8" descr="https://cdn.pixabay.com/photo/2016/04/13/19/23/binary-1327501_960_720.jpg"/>
            <p:cNvPicPr>
              <a:picLocks noChangeAspect="1" noChangeArrowheads="1"/>
            </p:cNvPicPr>
            <p:nvPr userDrawn="1"/>
          </p:nvPicPr>
          <p:blipFill>
            <a:blip r:embed="rId11" cstate="print"/>
            <a:srcRect/>
            <a:stretch>
              <a:fillRect/>
            </a:stretch>
          </p:blipFill>
          <p:spPr bwMode="auto">
            <a:xfrm>
              <a:off x="395536" y="0"/>
              <a:ext cx="2828754" cy="1152128"/>
            </a:xfrm>
            <a:prstGeom prst="rect">
              <a:avLst/>
            </a:prstGeom>
            <a:noFill/>
          </p:spPr>
        </p:pic>
        <p:grpSp>
          <p:nvGrpSpPr>
            <p:cNvPr id="29" name="Gruppieren 28"/>
            <p:cNvGrpSpPr/>
            <p:nvPr userDrawn="1"/>
          </p:nvGrpSpPr>
          <p:grpSpPr>
            <a:xfrm>
              <a:off x="3059832" y="0"/>
              <a:ext cx="3312368" cy="1152525"/>
              <a:chOff x="3059832" y="0"/>
              <a:chExt cx="3312368" cy="1152525"/>
            </a:xfrm>
          </p:grpSpPr>
          <p:pic>
            <p:nvPicPr>
              <p:cNvPr id="30" name="Picture 4" descr="https://scontent-muc2-1.xx.fbcdn.net/v/t1.0-9/105047738_302269647821182_6536006559647297022_o.jpg?_nc_cat=105&amp;_nc_sid=730e14&amp;_nc_ohc=TQF0ZCkImkEAX_9ZuvG&amp;_nc_ht=scontent-muc2-1.xx&amp;oh=0be3c9382f21dded80330d22b968e298&amp;oe=5F833F90"/>
              <p:cNvPicPr>
                <a:picLocks noChangeAspect="1" noChangeArrowheads="1"/>
              </p:cNvPicPr>
              <p:nvPr userDrawn="1"/>
            </p:nvPicPr>
            <p:blipFill>
              <a:blip r:embed="rId12" cstate="print"/>
              <a:srcRect/>
              <a:stretch>
                <a:fillRect/>
              </a:stretch>
            </p:blipFill>
            <p:spPr bwMode="auto">
              <a:xfrm>
                <a:off x="3059832" y="0"/>
                <a:ext cx="1728192" cy="1152128"/>
              </a:xfrm>
              <a:prstGeom prst="rect">
                <a:avLst/>
              </a:prstGeom>
              <a:noFill/>
            </p:spPr>
          </p:pic>
          <p:grpSp>
            <p:nvGrpSpPr>
              <p:cNvPr id="31" name="Gruppieren 26"/>
              <p:cNvGrpSpPr/>
              <p:nvPr userDrawn="1"/>
            </p:nvGrpSpPr>
            <p:grpSpPr>
              <a:xfrm>
                <a:off x="4427984" y="0"/>
                <a:ext cx="1944216" cy="1152525"/>
                <a:chOff x="4427984" y="0"/>
                <a:chExt cx="1944216" cy="1152525"/>
              </a:xfrm>
            </p:grpSpPr>
            <p:pic>
              <p:nvPicPr>
                <p:cNvPr id="32" name="Picture 2" descr="Banner, Header, Mathematik, Formel, Physik, Schule"/>
                <p:cNvPicPr>
                  <a:picLocks noChangeAspect="1" noChangeArrowheads="1"/>
                </p:cNvPicPr>
                <p:nvPr userDrawn="1"/>
              </p:nvPicPr>
              <p:blipFill>
                <a:blip r:embed="rId13" cstate="print"/>
                <a:srcRect/>
                <a:stretch>
                  <a:fillRect/>
                </a:stretch>
              </p:blipFill>
              <p:spPr bwMode="auto">
                <a:xfrm>
                  <a:off x="4427984" y="0"/>
                  <a:ext cx="1944216" cy="267494"/>
                </a:xfrm>
                <a:prstGeom prst="rect">
                  <a:avLst/>
                </a:prstGeom>
                <a:noFill/>
              </p:spPr>
            </p:pic>
            <p:pic>
              <p:nvPicPr>
                <p:cNvPr id="33" name="Picture 2" descr="Banner, Header, Mathematik, Formel, Physik, Schule"/>
                <p:cNvPicPr>
                  <a:picLocks noChangeAspect="1" noChangeArrowheads="1"/>
                </p:cNvPicPr>
                <p:nvPr userDrawn="1"/>
              </p:nvPicPr>
              <p:blipFill>
                <a:blip r:embed="rId14" cstate="print"/>
                <a:srcRect/>
                <a:stretch>
                  <a:fillRect/>
                </a:stretch>
              </p:blipFill>
              <p:spPr bwMode="auto">
                <a:xfrm>
                  <a:off x="4572000" y="267494"/>
                  <a:ext cx="1656184" cy="432048"/>
                </a:xfrm>
                <a:prstGeom prst="rect">
                  <a:avLst/>
                </a:prstGeom>
                <a:noFill/>
              </p:spPr>
            </p:pic>
            <p:pic>
              <p:nvPicPr>
                <p:cNvPr id="34" name="Picture 2" descr="Banner, Header, Mathematik, Formel, Physik, Schule"/>
                <p:cNvPicPr>
                  <a:picLocks noChangeAspect="1" noChangeArrowheads="1"/>
                </p:cNvPicPr>
                <p:nvPr userDrawn="1"/>
              </p:nvPicPr>
              <p:blipFill>
                <a:blip r:embed="rId15" cstate="print"/>
                <a:srcRect/>
                <a:stretch>
                  <a:fillRect/>
                </a:stretch>
              </p:blipFill>
              <p:spPr bwMode="auto">
                <a:xfrm>
                  <a:off x="4716016" y="689073"/>
                  <a:ext cx="1368152" cy="463452"/>
                </a:xfrm>
                <a:prstGeom prst="rect">
                  <a:avLst/>
                </a:prstGeom>
                <a:noFill/>
              </p:spPr>
            </p:pic>
          </p:grpSp>
        </p:grpSp>
        <p:sp>
          <p:nvSpPr>
            <p:cNvPr id="35" name="Freihandform 34"/>
            <p:cNvSpPr/>
            <p:nvPr userDrawn="1">
              <p:custDataLst>
                <p:tags r:id="rId2"/>
              </p:custDataLst>
            </p:nvPr>
          </p:nvSpPr>
          <p:spPr>
            <a:xfrm flipH="1">
              <a:off x="6024860" y="447"/>
              <a:ext cx="313184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1955800"/>
                <a:gd name="connsiteY0" fmla="*/ 0 h 1143000"/>
                <a:gd name="connsiteX1" fmla="*/ 1641023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641023"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 name="Parallelogramm 35"/>
            <p:cNvSpPr/>
            <p:nvPr userDrawn="1">
              <p:custDataLst>
                <p:tags r:id="rId3"/>
              </p:custDataLst>
            </p:nvPr>
          </p:nvSpPr>
          <p:spPr>
            <a:xfrm>
              <a:off x="5808836" y="1"/>
              <a:ext cx="792088" cy="1152128"/>
            </a:xfrm>
            <a:prstGeom prst="parallelogram">
              <a:avLst>
                <a:gd name="adj" fmla="val 63481"/>
              </a:avLst>
            </a:pr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 name="Parallelogramm 36"/>
            <p:cNvSpPr/>
            <p:nvPr userDrawn="1">
              <p:custDataLst>
                <p:tags r:id="rId4"/>
              </p:custDataLst>
            </p:nvPr>
          </p:nvSpPr>
          <p:spPr>
            <a:xfrm>
              <a:off x="2568476" y="1"/>
              <a:ext cx="1152128" cy="1152128"/>
            </a:xfrm>
            <a:prstGeom prst="parallelogram">
              <a:avLst>
                <a:gd name="adj" fmla="val 52628"/>
              </a:avLst>
            </a:prstGeom>
            <a:solidFill>
              <a:srgbClr val="1F497D">
                <a:lumMod val="60000"/>
                <a:lumOff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 name="Parallelogramm 37"/>
            <p:cNvSpPr/>
            <p:nvPr userDrawn="1">
              <p:custDataLst>
                <p:tags r:id="rId5"/>
              </p:custDataLst>
            </p:nvPr>
          </p:nvSpPr>
          <p:spPr>
            <a:xfrm flipH="1">
              <a:off x="4296668" y="1"/>
              <a:ext cx="648072" cy="1152128"/>
            </a:xfrm>
            <a:prstGeom prst="parallelogram">
              <a:avLst>
                <a:gd name="adj" fmla="val 68305"/>
              </a:avLst>
            </a:prstGeom>
            <a:solidFill>
              <a:srgbClr val="F79646"/>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Parallelogramm 38"/>
            <p:cNvSpPr/>
            <p:nvPr userDrawn="1">
              <p:custDataLst>
                <p:tags r:id="rId6"/>
              </p:custDataLst>
            </p:nvPr>
          </p:nvSpPr>
          <p:spPr>
            <a:xfrm>
              <a:off x="2568476" y="1"/>
              <a:ext cx="1008112" cy="1152128"/>
            </a:xfrm>
            <a:prstGeom prst="parallelogram">
              <a:avLst>
                <a:gd name="adj" fmla="val 88390"/>
              </a:avLst>
            </a:prstGeom>
            <a:solidFill>
              <a:srgbClr val="4F81BD">
                <a:lumMod val="20000"/>
                <a:lumOff val="8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Freihandform 39"/>
            <p:cNvSpPr/>
            <p:nvPr userDrawn="1">
              <p:custDataLst>
                <p:tags r:id="rId7"/>
              </p:custDataLst>
            </p:nvPr>
          </p:nvSpPr>
          <p:spPr>
            <a:xfrm>
              <a:off x="0" y="0"/>
              <a:ext cx="195580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485900"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 name="Freihandform 40"/>
            <p:cNvSpPr/>
            <p:nvPr userDrawn="1">
              <p:custDataLst>
                <p:tags r:id="rId8"/>
              </p:custDataLst>
            </p:nvPr>
          </p:nvSpPr>
          <p:spPr>
            <a:xfrm>
              <a:off x="2580060" y="1"/>
              <a:ext cx="92452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0 w 2880320"/>
                <a:gd name="connsiteY4" fmla="*/ 0 h 1143000"/>
                <a:gd name="connsiteX0" fmla="*/ 216024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2160240 w 28803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132432 w 924520"/>
                <a:gd name="connsiteY3" fmla="*/ 643436 h 1143000"/>
                <a:gd name="connsiteX4" fmla="*/ 204440 w 9245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204440 w 924520"/>
                <a:gd name="connsiteY4" fmla="*/ 0 h 1143000"/>
                <a:gd name="connsiteX0" fmla="*/ 348456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348456 w 924520"/>
                <a:gd name="connsiteY4" fmla="*/ 0 h 1143000"/>
                <a:gd name="connsiteX0" fmla="*/ 348456 w 924520"/>
                <a:gd name="connsiteY0" fmla="*/ 571943 h 1143000"/>
                <a:gd name="connsiteX1" fmla="*/ 924520 w 924520"/>
                <a:gd name="connsiteY1" fmla="*/ 0 h 1143000"/>
                <a:gd name="connsiteX2" fmla="*/ 0 w 924520"/>
                <a:gd name="connsiteY2" fmla="*/ 1143000 h 1143000"/>
                <a:gd name="connsiteX3" fmla="*/ 348456 w 924520"/>
                <a:gd name="connsiteY3" fmla="*/ 571943 h 1143000"/>
                <a:gd name="connsiteX0" fmla="*/ 420464 w 924520"/>
                <a:gd name="connsiteY0" fmla="*/ 0 h 1143000"/>
                <a:gd name="connsiteX1" fmla="*/ 924520 w 924520"/>
                <a:gd name="connsiteY1" fmla="*/ 0 h 1143000"/>
                <a:gd name="connsiteX2" fmla="*/ 0 w 924520"/>
                <a:gd name="connsiteY2" fmla="*/ 1143000 h 1143000"/>
                <a:gd name="connsiteX3" fmla="*/ 420464 w 924520"/>
                <a:gd name="connsiteY3" fmla="*/ 0 h 1143000"/>
              </a:gdLst>
              <a:ahLst/>
              <a:cxnLst>
                <a:cxn ang="0">
                  <a:pos x="connsiteX0" y="connsiteY0"/>
                </a:cxn>
                <a:cxn ang="0">
                  <a:pos x="connsiteX1" y="connsiteY1"/>
                </a:cxn>
                <a:cxn ang="0">
                  <a:pos x="connsiteX2" y="connsiteY2"/>
                </a:cxn>
                <a:cxn ang="0">
                  <a:pos x="connsiteX3" y="connsiteY3"/>
                </a:cxn>
              </a:cxnLst>
              <a:rect l="l" t="t" r="r" b="b"/>
              <a:pathLst>
                <a:path w="924520" h="1143000">
                  <a:moveTo>
                    <a:pt x="420464" y="0"/>
                  </a:moveTo>
                  <a:lnTo>
                    <a:pt x="924520" y="0"/>
                  </a:lnTo>
                  <a:lnTo>
                    <a:pt x="0" y="1143000"/>
                  </a:lnTo>
                  <a:lnTo>
                    <a:pt x="420464" y="0"/>
                  </a:lnTo>
                  <a:close/>
                </a:path>
              </a:pathLst>
            </a:cu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2" name="Rechteck 41"/>
            <p:cNvSpPr/>
            <p:nvPr userDrawn="1">
              <p:custDataLst>
                <p:tags r:id="rId9"/>
              </p:custDataLst>
            </p:nvPr>
          </p:nvSpPr>
          <p:spPr>
            <a:xfrm>
              <a:off x="795" y="648072"/>
              <a:ext cx="9155906" cy="504056"/>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21" name="Line 12"/>
          <p:cNvSpPr>
            <a:spLocks noChangeShapeType="1"/>
          </p:cNvSpPr>
          <p:nvPr userDrawn="1"/>
        </p:nvSpPr>
        <p:spPr bwMode="auto">
          <a:xfrm>
            <a:off x="0" y="824640"/>
            <a:ext cx="9144000" cy="0"/>
          </a:xfrm>
          <a:prstGeom prst="line">
            <a:avLst/>
          </a:prstGeom>
          <a:noFill/>
          <a:ln w="38100">
            <a:solidFill>
              <a:schemeClr val="tx2">
                <a:lumMod val="20000"/>
                <a:lumOff val="80000"/>
              </a:schemeClr>
            </a:solidFill>
            <a:round/>
            <a:headEnd/>
            <a:tailEnd/>
          </a:ln>
          <a:effectLst/>
        </p:spPr>
        <p:txBody>
          <a:bodyPr/>
          <a:lstStyle/>
          <a:p>
            <a:pPr>
              <a:defRPr/>
            </a:pP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pic>
        <p:nvPicPr>
          <p:cNvPr id="7" name="Picture 8" descr="https://cdn.pixabay.com/photo/2016/04/13/19/23/binary-1327501_960_720.jpg"/>
          <p:cNvPicPr>
            <a:picLocks noChangeAspect="1" noChangeArrowheads="1"/>
          </p:cNvPicPr>
          <p:nvPr/>
        </p:nvPicPr>
        <p:blipFill>
          <a:blip r:embed="rId12" cstate="print"/>
          <a:srcRect/>
          <a:stretch>
            <a:fillRect/>
          </a:stretch>
        </p:blipFill>
        <p:spPr bwMode="auto">
          <a:xfrm>
            <a:off x="395536" y="0"/>
            <a:ext cx="2828754" cy="1152128"/>
          </a:xfrm>
          <a:prstGeom prst="rect">
            <a:avLst/>
          </a:prstGeom>
          <a:noFill/>
        </p:spPr>
      </p:pic>
      <p:grpSp>
        <p:nvGrpSpPr>
          <p:cNvPr id="26" name="Gruppieren 25"/>
          <p:cNvGrpSpPr/>
          <p:nvPr userDrawn="1"/>
        </p:nvGrpSpPr>
        <p:grpSpPr>
          <a:xfrm>
            <a:off x="3059832" y="0"/>
            <a:ext cx="3312368" cy="1152525"/>
            <a:chOff x="3059832" y="0"/>
            <a:chExt cx="3312368" cy="1152525"/>
          </a:xfrm>
        </p:grpSpPr>
        <p:pic>
          <p:nvPicPr>
            <p:cNvPr id="27" name="Picture 4" descr="https://scontent-muc2-1.xx.fbcdn.net/v/t1.0-9/105047738_302269647821182_6536006559647297022_o.jpg?_nc_cat=105&amp;_nc_sid=730e14&amp;_nc_ohc=TQF0ZCkImkEAX_9ZuvG&amp;_nc_ht=scontent-muc2-1.xx&amp;oh=0be3c9382f21dded80330d22b968e298&amp;oe=5F833F90"/>
            <p:cNvPicPr>
              <a:picLocks noChangeAspect="1" noChangeArrowheads="1"/>
            </p:cNvPicPr>
            <p:nvPr userDrawn="1"/>
          </p:nvPicPr>
          <p:blipFill>
            <a:blip r:embed="rId13" cstate="print"/>
            <a:srcRect/>
            <a:stretch>
              <a:fillRect/>
            </a:stretch>
          </p:blipFill>
          <p:spPr bwMode="auto">
            <a:xfrm>
              <a:off x="3059832" y="0"/>
              <a:ext cx="1728192" cy="1152128"/>
            </a:xfrm>
            <a:prstGeom prst="rect">
              <a:avLst/>
            </a:prstGeom>
            <a:noFill/>
          </p:spPr>
        </p:pic>
        <p:grpSp>
          <p:nvGrpSpPr>
            <p:cNvPr id="28" name="Gruppieren 26"/>
            <p:cNvGrpSpPr/>
            <p:nvPr userDrawn="1"/>
          </p:nvGrpSpPr>
          <p:grpSpPr>
            <a:xfrm>
              <a:off x="4427984" y="0"/>
              <a:ext cx="1944216" cy="1152525"/>
              <a:chOff x="4427984" y="0"/>
              <a:chExt cx="1944216" cy="1152525"/>
            </a:xfrm>
          </p:grpSpPr>
          <p:pic>
            <p:nvPicPr>
              <p:cNvPr id="29" name="Picture 2" descr="Banner, Header, Mathematik, Formel, Physik, Schule"/>
              <p:cNvPicPr>
                <a:picLocks noChangeAspect="1" noChangeArrowheads="1"/>
              </p:cNvPicPr>
              <p:nvPr userDrawn="1"/>
            </p:nvPicPr>
            <p:blipFill>
              <a:blip r:embed="rId14" cstate="print"/>
              <a:srcRect/>
              <a:stretch>
                <a:fillRect/>
              </a:stretch>
            </p:blipFill>
            <p:spPr bwMode="auto">
              <a:xfrm>
                <a:off x="4427984" y="0"/>
                <a:ext cx="1944216" cy="267494"/>
              </a:xfrm>
              <a:prstGeom prst="rect">
                <a:avLst/>
              </a:prstGeom>
              <a:noFill/>
            </p:spPr>
          </p:pic>
          <p:pic>
            <p:nvPicPr>
              <p:cNvPr id="30" name="Picture 2" descr="Banner, Header, Mathematik, Formel, Physik, Schule"/>
              <p:cNvPicPr>
                <a:picLocks noChangeAspect="1" noChangeArrowheads="1"/>
              </p:cNvPicPr>
              <p:nvPr userDrawn="1"/>
            </p:nvPicPr>
            <p:blipFill>
              <a:blip r:embed="rId15" cstate="print"/>
              <a:srcRect/>
              <a:stretch>
                <a:fillRect/>
              </a:stretch>
            </p:blipFill>
            <p:spPr bwMode="auto">
              <a:xfrm>
                <a:off x="4572000" y="267494"/>
                <a:ext cx="1656184" cy="432048"/>
              </a:xfrm>
              <a:prstGeom prst="rect">
                <a:avLst/>
              </a:prstGeom>
              <a:noFill/>
            </p:spPr>
          </p:pic>
          <p:pic>
            <p:nvPicPr>
              <p:cNvPr id="31" name="Picture 2" descr="Banner, Header, Mathematik, Formel, Physik, Schule"/>
              <p:cNvPicPr>
                <a:picLocks noChangeAspect="1" noChangeArrowheads="1"/>
              </p:cNvPicPr>
              <p:nvPr userDrawn="1"/>
            </p:nvPicPr>
            <p:blipFill>
              <a:blip r:embed="rId16" cstate="print"/>
              <a:srcRect/>
              <a:stretch>
                <a:fillRect/>
              </a:stretch>
            </p:blipFill>
            <p:spPr bwMode="auto">
              <a:xfrm>
                <a:off x="4716016" y="689073"/>
                <a:ext cx="1368152" cy="463452"/>
              </a:xfrm>
              <a:prstGeom prst="rect">
                <a:avLst/>
              </a:prstGeom>
              <a:noFill/>
            </p:spPr>
          </p:pic>
        </p:grpSp>
      </p:grpSp>
      <p:sp>
        <p:nvSpPr>
          <p:cNvPr id="24" name="Rechteck 23"/>
          <p:cNvSpPr/>
          <p:nvPr userDrawn="1"/>
        </p:nvSpPr>
        <p:spPr>
          <a:xfrm>
            <a:off x="179512" y="1275606"/>
            <a:ext cx="3240360" cy="3744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feld 10"/>
          <p:cNvSpPr txBox="1"/>
          <p:nvPr>
            <p:custDataLst>
              <p:tags r:id="rId1"/>
            </p:custDataLst>
          </p:nvPr>
        </p:nvSpPr>
        <p:spPr>
          <a:xfrm>
            <a:off x="7543657" y="720080"/>
            <a:ext cx="15055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Florian Rupp</a:t>
            </a: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Freihandform 11"/>
          <p:cNvSpPr/>
          <p:nvPr>
            <p:custDataLst>
              <p:tags r:id="rId2"/>
            </p:custDataLst>
          </p:nvPr>
        </p:nvSpPr>
        <p:spPr>
          <a:xfrm flipH="1">
            <a:off x="6024860" y="447"/>
            <a:ext cx="313184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1955800"/>
              <a:gd name="connsiteY0" fmla="*/ 0 h 1143000"/>
              <a:gd name="connsiteX1" fmla="*/ 1641023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641023"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Parallelogramm 12"/>
          <p:cNvSpPr/>
          <p:nvPr>
            <p:custDataLst>
              <p:tags r:id="rId3"/>
            </p:custDataLst>
          </p:nvPr>
        </p:nvSpPr>
        <p:spPr>
          <a:xfrm>
            <a:off x="5808836" y="1"/>
            <a:ext cx="792088" cy="1152128"/>
          </a:xfrm>
          <a:prstGeom prst="parallelogram">
            <a:avLst>
              <a:gd name="adj" fmla="val 63481"/>
            </a:avLst>
          </a:pr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Parallelogramm 13"/>
          <p:cNvSpPr/>
          <p:nvPr>
            <p:custDataLst>
              <p:tags r:id="rId4"/>
            </p:custDataLst>
          </p:nvPr>
        </p:nvSpPr>
        <p:spPr>
          <a:xfrm>
            <a:off x="2568476" y="1"/>
            <a:ext cx="1152128" cy="1152128"/>
          </a:xfrm>
          <a:prstGeom prst="parallelogram">
            <a:avLst>
              <a:gd name="adj" fmla="val 52628"/>
            </a:avLst>
          </a:prstGeom>
          <a:solidFill>
            <a:srgbClr val="1F497D">
              <a:lumMod val="60000"/>
              <a:lumOff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Parallelogramm 14"/>
          <p:cNvSpPr/>
          <p:nvPr>
            <p:custDataLst>
              <p:tags r:id="rId5"/>
            </p:custDataLst>
          </p:nvPr>
        </p:nvSpPr>
        <p:spPr>
          <a:xfrm flipH="1">
            <a:off x="4296668" y="1"/>
            <a:ext cx="648072" cy="1152128"/>
          </a:xfrm>
          <a:prstGeom prst="parallelogram">
            <a:avLst>
              <a:gd name="adj" fmla="val 68305"/>
            </a:avLst>
          </a:prstGeom>
          <a:solidFill>
            <a:srgbClr val="F79646"/>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Parallelogramm 15"/>
          <p:cNvSpPr/>
          <p:nvPr>
            <p:custDataLst>
              <p:tags r:id="rId6"/>
            </p:custDataLst>
          </p:nvPr>
        </p:nvSpPr>
        <p:spPr>
          <a:xfrm>
            <a:off x="2568476" y="1"/>
            <a:ext cx="1008112" cy="1152128"/>
          </a:xfrm>
          <a:prstGeom prst="parallelogram">
            <a:avLst>
              <a:gd name="adj" fmla="val 88390"/>
            </a:avLst>
          </a:prstGeom>
          <a:solidFill>
            <a:srgbClr val="4F81BD">
              <a:lumMod val="20000"/>
              <a:lumOff val="8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Freihandform 16"/>
          <p:cNvSpPr/>
          <p:nvPr>
            <p:custDataLst>
              <p:tags r:id="rId7"/>
            </p:custDataLst>
          </p:nvPr>
        </p:nvSpPr>
        <p:spPr>
          <a:xfrm>
            <a:off x="0" y="0"/>
            <a:ext cx="195580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485900"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Freihandform 17"/>
          <p:cNvSpPr/>
          <p:nvPr>
            <p:custDataLst>
              <p:tags r:id="rId8"/>
            </p:custDataLst>
          </p:nvPr>
        </p:nvSpPr>
        <p:spPr>
          <a:xfrm>
            <a:off x="2580060" y="1"/>
            <a:ext cx="92452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0 w 2880320"/>
              <a:gd name="connsiteY4" fmla="*/ 0 h 1143000"/>
              <a:gd name="connsiteX0" fmla="*/ 216024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2160240 w 28803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132432 w 924520"/>
              <a:gd name="connsiteY3" fmla="*/ 643436 h 1143000"/>
              <a:gd name="connsiteX4" fmla="*/ 204440 w 9245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204440 w 924520"/>
              <a:gd name="connsiteY4" fmla="*/ 0 h 1143000"/>
              <a:gd name="connsiteX0" fmla="*/ 348456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348456 w 924520"/>
              <a:gd name="connsiteY4" fmla="*/ 0 h 1143000"/>
              <a:gd name="connsiteX0" fmla="*/ 348456 w 924520"/>
              <a:gd name="connsiteY0" fmla="*/ 571943 h 1143000"/>
              <a:gd name="connsiteX1" fmla="*/ 924520 w 924520"/>
              <a:gd name="connsiteY1" fmla="*/ 0 h 1143000"/>
              <a:gd name="connsiteX2" fmla="*/ 0 w 924520"/>
              <a:gd name="connsiteY2" fmla="*/ 1143000 h 1143000"/>
              <a:gd name="connsiteX3" fmla="*/ 348456 w 924520"/>
              <a:gd name="connsiteY3" fmla="*/ 571943 h 1143000"/>
              <a:gd name="connsiteX0" fmla="*/ 420464 w 924520"/>
              <a:gd name="connsiteY0" fmla="*/ 0 h 1143000"/>
              <a:gd name="connsiteX1" fmla="*/ 924520 w 924520"/>
              <a:gd name="connsiteY1" fmla="*/ 0 h 1143000"/>
              <a:gd name="connsiteX2" fmla="*/ 0 w 924520"/>
              <a:gd name="connsiteY2" fmla="*/ 1143000 h 1143000"/>
              <a:gd name="connsiteX3" fmla="*/ 420464 w 924520"/>
              <a:gd name="connsiteY3" fmla="*/ 0 h 1143000"/>
            </a:gdLst>
            <a:ahLst/>
            <a:cxnLst>
              <a:cxn ang="0">
                <a:pos x="connsiteX0" y="connsiteY0"/>
              </a:cxn>
              <a:cxn ang="0">
                <a:pos x="connsiteX1" y="connsiteY1"/>
              </a:cxn>
              <a:cxn ang="0">
                <a:pos x="connsiteX2" y="connsiteY2"/>
              </a:cxn>
              <a:cxn ang="0">
                <a:pos x="connsiteX3" y="connsiteY3"/>
              </a:cxn>
            </a:cxnLst>
            <a:rect l="l" t="t" r="r" b="b"/>
            <a:pathLst>
              <a:path w="924520" h="1143000">
                <a:moveTo>
                  <a:pt x="420464" y="0"/>
                </a:moveTo>
                <a:lnTo>
                  <a:pt x="924520" y="0"/>
                </a:lnTo>
                <a:lnTo>
                  <a:pt x="0" y="1143000"/>
                </a:lnTo>
                <a:lnTo>
                  <a:pt x="420464" y="0"/>
                </a:lnTo>
                <a:close/>
              </a:path>
            </a:pathLst>
          </a:cu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Rechteck 18"/>
          <p:cNvSpPr/>
          <p:nvPr>
            <p:custDataLst>
              <p:tags r:id="rId9"/>
            </p:custDataLst>
          </p:nvPr>
        </p:nvSpPr>
        <p:spPr>
          <a:xfrm>
            <a:off x="795" y="648072"/>
            <a:ext cx="9155906" cy="504056"/>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Titel 1"/>
          <p:cNvSpPr>
            <a:spLocks noGrp="1"/>
          </p:cNvSpPr>
          <p:nvPr userDrawn="1">
            <p:ph type="ctrTitle"/>
          </p:nvPr>
        </p:nvSpPr>
        <p:spPr>
          <a:xfrm>
            <a:off x="3851920" y="1275606"/>
            <a:ext cx="5112568" cy="86409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lgn="ctr">
              <a:defRPr/>
            </a:lvl1pPr>
          </a:lstStyle>
          <a:p>
            <a:r>
              <a:rPr lang="de-DE" dirty="0" smtClean="0"/>
              <a:t>Titelmasterformat durch Klicken bearbeiten</a:t>
            </a:r>
            <a:endParaRPr lang="de-DE" dirty="0"/>
          </a:p>
        </p:txBody>
      </p:sp>
      <p:sp>
        <p:nvSpPr>
          <p:cNvPr id="23" name="Rectangle 5"/>
          <p:cNvSpPr>
            <a:spLocks noChangeArrowheads="1"/>
          </p:cNvSpPr>
          <p:nvPr userDrawn="1">
            <p:custDataLst>
              <p:tags r:id="rId10"/>
            </p:custDataLst>
          </p:nvPr>
        </p:nvSpPr>
        <p:spPr bwMode="auto">
          <a:xfrm>
            <a:off x="4752020" y="4299942"/>
            <a:ext cx="3240360" cy="720080"/>
          </a:xfrm>
          <a:prstGeom prst="rect">
            <a:avLst/>
          </a:prstGeom>
          <a:noFill/>
          <a:ln w="9525">
            <a:noFill/>
            <a:miter lim="800000"/>
            <a:headEnd/>
            <a:tailEnd/>
          </a:ln>
        </p:spPr>
        <p:txBody>
          <a:bodyPr anchor="b"/>
          <a:lstStyle/>
          <a:p>
            <a:pPr algn="ctr">
              <a:spcBef>
                <a:spcPct val="20000"/>
              </a:spcBef>
            </a:pPr>
            <a:endParaRPr lang="en-US" sz="1400" dirty="0" smtClean="0"/>
          </a:p>
        </p:txBody>
      </p:sp>
      <p:sp>
        <p:nvSpPr>
          <p:cNvPr id="25" name="Textfeld 24"/>
          <p:cNvSpPr txBox="1"/>
          <p:nvPr userDrawn="1"/>
        </p:nvSpPr>
        <p:spPr>
          <a:xfrm>
            <a:off x="3851920" y="2355726"/>
            <a:ext cx="5040560" cy="1631216"/>
          </a:xfrm>
          <a:prstGeom prst="rect">
            <a:avLst/>
          </a:prstGeom>
          <a:noFill/>
        </p:spPr>
        <p:txBody>
          <a:bodyPr wrap="square" rtlCol="0">
            <a:spAutoFit/>
          </a:bodyPr>
          <a:lstStyle/>
          <a:p>
            <a:pPr algn="ctr"/>
            <a:r>
              <a:rPr lang="en-US" sz="2000" dirty="0" smtClean="0"/>
              <a:t>Questions &amp; Remarks?</a:t>
            </a:r>
          </a:p>
          <a:p>
            <a:pPr algn="ctr"/>
            <a:endParaRPr lang="en-US" sz="2000" dirty="0" smtClean="0"/>
          </a:p>
          <a:p>
            <a:pPr algn="ctr"/>
            <a:endParaRPr lang="en-US" sz="2000" dirty="0" smtClean="0"/>
          </a:p>
          <a:p>
            <a:pPr algn="ctr"/>
            <a:endParaRPr lang="en-US" sz="2000" dirty="0" smtClean="0"/>
          </a:p>
          <a:p>
            <a:pPr algn="ctr"/>
            <a:r>
              <a:rPr lang="en-US" sz="2000" dirty="0" smtClean="0"/>
              <a:t>Thank You Very Much</a:t>
            </a:r>
            <a:endParaRPr lang="en-US" sz="2000" dirty="0"/>
          </a:p>
        </p:txBody>
      </p:sp>
      <p:pic>
        <p:nvPicPr>
          <p:cNvPr id="22" name="Grafik 21" descr="index.png"/>
          <p:cNvPicPr>
            <a:picLocks noChangeAspect="1"/>
          </p:cNvPicPr>
          <p:nvPr userDrawn="1"/>
        </p:nvPicPr>
        <p:blipFill>
          <a:blip r:embed="rId17" cstate="print"/>
          <a:stretch>
            <a:fillRect/>
          </a:stretch>
        </p:blipFill>
        <p:spPr>
          <a:xfrm>
            <a:off x="3798963" y="4578133"/>
            <a:ext cx="1421109" cy="441887"/>
          </a:xfrm>
          <a:prstGeom prst="rect">
            <a:avLst/>
          </a:prstGeom>
        </p:spPr>
      </p:pic>
      <p:pic>
        <p:nvPicPr>
          <p:cNvPr id="1026" name="Picture 2"/>
          <p:cNvPicPr>
            <a:picLocks noChangeAspect="1" noChangeArrowheads="1"/>
          </p:cNvPicPr>
          <p:nvPr userDrawn="1"/>
        </p:nvPicPr>
        <p:blipFill>
          <a:blip r:embed="rId18" cstate="print"/>
          <a:srcRect/>
          <a:stretch>
            <a:fillRect/>
          </a:stretch>
        </p:blipFill>
        <p:spPr bwMode="auto">
          <a:xfrm>
            <a:off x="179512" y="1678889"/>
            <a:ext cx="3240360" cy="2937850"/>
          </a:xfrm>
          <a:prstGeom prst="rect">
            <a:avLst/>
          </a:prstGeom>
          <a:ln>
            <a:noFill/>
          </a:ln>
          <a:effectLst>
            <a:softEdge rad="112500"/>
          </a:effec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Line 12"/>
          <p:cNvSpPr>
            <a:spLocks noChangeShapeType="1"/>
          </p:cNvSpPr>
          <p:nvPr userDrawn="1"/>
        </p:nvSpPr>
        <p:spPr bwMode="auto">
          <a:xfrm>
            <a:off x="0" y="824640"/>
            <a:ext cx="9144000" cy="0"/>
          </a:xfrm>
          <a:prstGeom prst="line">
            <a:avLst/>
          </a:prstGeom>
          <a:noFill/>
          <a:ln w="38100">
            <a:solidFill>
              <a:schemeClr val="tx2">
                <a:lumMod val="20000"/>
                <a:lumOff val="80000"/>
              </a:schemeClr>
            </a:solidFill>
            <a:round/>
            <a:headEnd/>
            <a:tailEnd/>
          </a:ln>
          <a:effectLst/>
        </p:spPr>
        <p:txBody>
          <a:bodyPr/>
          <a:lstStyle/>
          <a:p>
            <a:pPr>
              <a:defRPr/>
            </a:pPr>
            <a:endParaRPr lang="de-DE"/>
          </a:p>
        </p:txBody>
      </p:sp>
      <p:sp>
        <p:nvSpPr>
          <p:cNvPr id="7" name="Rectangle 7"/>
          <p:cNvSpPr>
            <a:spLocks noChangeArrowheads="1"/>
          </p:cNvSpPr>
          <p:nvPr userDrawn="1"/>
        </p:nvSpPr>
        <p:spPr bwMode="invGray">
          <a:xfrm>
            <a:off x="0" y="1"/>
            <a:ext cx="9144000" cy="815024"/>
          </a:xfrm>
          <a:prstGeom prst="rect">
            <a:avLst/>
          </a:prstGeom>
          <a:solidFill>
            <a:schemeClr val="tx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wrap="none" anchor="ctr"/>
          <a:lstStyle/>
          <a:p>
            <a:pPr>
              <a:defRPr/>
            </a:pPr>
            <a:endParaRPr lang="de-DE"/>
          </a:p>
        </p:txBody>
      </p:sp>
      <p:sp>
        <p:nvSpPr>
          <p:cNvPr id="9" name="Abgerundetes Rechteck 8"/>
          <p:cNvSpPr/>
          <p:nvPr userDrawn="1"/>
        </p:nvSpPr>
        <p:spPr>
          <a:xfrm>
            <a:off x="118693" y="105507"/>
            <a:ext cx="667317" cy="598738"/>
          </a:xfrm>
          <a:prstGeom prst="roundRect">
            <a:avLst>
              <a:gd name="adj" fmla="val 91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
          <p:cNvSpPr>
            <a:spLocks noGrp="1" noChangeArrowheads="1"/>
          </p:cNvSpPr>
          <p:nvPr userDrawn="1">
            <p:ph type="title"/>
          </p:nvPr>
        </p:nvSpPr>
        <p:spPr bwMode="auto">
          <a:xfrm>
            <a:off x="971600" y="52707"/>
            <a:ext cx="8064896" cy="709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pic>
        <p:nvPicPr>
          <p:cNvPr id="12" name="Grafik 11" descr="index.png"/>
          <p:cNvPicPr>
            <a:picLocks noChangeAspect="1"/>
          </p:cNvPicPr>
          <p:nvPr userDrawn="1"/>
        </p:nvPicPr>
        <p:blipFill>
          <a:blip r:embed="rId6" cstate="print"/>
          <a:srcRect r="69566"/>
          <a:stretch>
            <a:fillRect/>
          </a:stretch>
        </p:blipFill>
        <p:spPr>
          <a:xfrm>
            <a:off x="166812" y="110777"/>
            <a:ext cx="576064" cy="58856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Lst>
  <p:txStyles>
    <p:titleStyle>
      <a:lvl1pPr algn="l" defTabSz="914400" rtl="0" eaLnBrk="1" latinLnBrk="0" hangingPunct="1">
        <a:spcBef>
          <a:spcPct val="0"/>
        </a:spcBef>
        <a:buNone/>
        <a:defRPr sz="2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3.png"/><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32.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31.png"/><Relationship Id="rId5" Type="http://schemas.openxmlformats.org/officeDocument/2006/relationships/tags" Target="../tags/tag51.xml"/><Relationship Id="rId1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tags" Target="../tags/tag50.xml"/><Relationship Id="rId9" Type="http://schemas.openxmlformats.org/officeDocument/2006/relationships/image" Target="../media/image29.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36.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8.png"/><Relationship Id="rId5" Type="http://schemas.openxmlformats.org/officeDocument/2006/relationships/image" Target="../media/image35.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8.pn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image" Target="../media/image32.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31.png"/><Relationship Id="rId5" Type="http://schemas.openxmlformats.org/officeDocument/2006/relationships/tags" Target="../tags/tag61.xml"/><Relationship Id="rId1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tags" Target="../tags/tag60.xml"/><Relationship Id="rId9" Type="http://schemas.openxmlformats.org/officeDocument/2006/relationships/image" Target="../media/image37.png"/><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41.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8.png"/><Relationship Id="rId5" Type="http://schemas.openxmlformats.org/officeDocument/2006/relationships/image" Target="../media/image40.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8.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45.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47.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81.xml"/><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2.xml"/><Relationship Id="rId11" Type="http://schemas.openxmlformats.org/officeDocument/2006/relationships/image" Target="../media/image58.png"/><Relationship Id="rId5" Type="http://schemas.openxmlformats.org/officeDocument/2006/relationships/tags" Target="../tags/tag83.xml"/><Relationship Id="rId10" Type="http://schemas.openxmlformats.org/officeDocument/2006/relationships/image" Target="../media/image57.png"/><Relationship Id="rId4" Type="http://schemas.openxmlformats.org/officeDocument/2006/relationships/tags" Target="../tags/tag82.xml"/><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2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90.xml"/><Relationship Id="rId7" Type="http://schemas.openxmlformats.org/officeDocument/2006/relationships/image" Target="../media/image18.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64.png"/><Relationship Id="rId5" Type="http://schemas.openxmlformats.org/officeDocument/2006/relationships/slideLayout" Target="../slideLayouts/slideLayout2.xml"/><Relationship Id="rId4" Type="http://schemas.openxmlformats.org/officeDocument/2006/relationships/tags" Target="../tags/tag91.xml"/><Relationship Id="rId9" Type="http://schemas.openxmlformats.org/officeDocument/2006/relationships/image" Target="../media/image6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68.pn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71.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tags" Target="../tags/tag97.xml"/><Relationship Id="rId5" Type="http://schemas.openxmlformats.org/officeDocument/2006/relationships/image" Target="../media/image74.png"/><Relationship Id="rId4" Type="http://schemas.openxmlformats.org/officeDocument/2006/relationships/image" Target="../media/image73.jpeg"/></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tags" Target="../tags/tag98.xml"/><Relationship Id="rId4" Type="http://schemas.openxmlformats.org/officeDocument/2006/relationships/image" Target="../media/image82.png"/></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tags" Target="../tags/tag99.xml"/><Relationship Id="rId4" Type="http://schemas.openxmlformats.org/officeDocument/2006/relationships/image" Target="../media/image82.png"/></Relationships>
</file>

<file path=ppt/slides/_rels/slide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tags" Target="../tags/tag100.xml"/><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tags" Target="../tags/tag104.xml"/><Relationship Id="rId5" Type="http://schemas.openxmlformats.org/officeDocument/2006/relationships/image" Target="../media/image91.jpeg"/><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18.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image" Target="../media/image56.png"/><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image" Target="../media/image55.png"/><Relationship Id="rId17" Type="http://schemas.openxmlformats.org/officeDocument/2006/relationships/image" Target="../media/image99.png"/><Relationship Id="rId2" Type="http://schemas.openxmlformats.org/officeDocument/2006/relationships/tags" Target="../tags/tag109.xml"/><Relationship Id="rId16" Type="http://schemas.openxmlformats.org/officeDocument/2006/relationships/image" Target="../media/image18.png"/><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image" Target="../media/image96.png"/><Relationship Id="rId5" Type="http://schemas.openxmlformats.org/officeDocument/2006/relationships/tags" Target="../tags/tag112.xml"/><Relationship Id="rId15" Type="http://schemas.openxmlformats.org/officeDocument/2006/relationships/image" Target="../media/image98.png"/><Relationship Id="rId10" Type="http://schemas.openxmlformats.org/officeDocument/2006/relationships/image" Target="../media/image95.png"/><Relationship Id="rId4" Type="http://schemas.openxmlformats.org/officeDocument/2006/relationships/tags" Target="../tags/tag111.xml"/><Relationship Id="rId9" Type="http://schemas.openxmlformats.org/officeDocument/2006/relationships/slideLayout" Target="../slideLayouts/slideLayout2.xml"/><Relationship Id="rId14" Type="http://schemas.openxmlformats.org/officeDocument/2006/relationships/image" Target="../media/image97.png"/></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7.png"/><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image" Target="../media/image103.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102.png"/><Relationship Id="rId5" Type="http://schemas.openxmlformats.org/officeDocument/2006/relationships/tags" Target="../tags/tag120.xml"/><Relationship Id="rId15" Type="http://schemas.openxmlformats.org/officeDocument/2006/relationships/image" Target="../media/image105.png"/><Relationship Id="rId10" Type="http://schemas.openxmlformats.org/officeDocument/2006/relationships/image" Target="../media/image101.png"/><Relationship Id="rId4" Type="http://schemas.openxmlformats.org/officeDocument/2006/relationships/tags" Target="../tags/tag119.xml"/><Relationship Id="rId9" Type="http://schemas.openxmlformats.org/officeDocument/2006/relationships/image" Target="../media/image100.png"/><Relationship Id="rId14" Type="http://schemas.openxmlformats.org/officeDocument/2006/relationships/image" Target="../media/image104.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107.png"/><Relationship Id="rId4" Type="http://schemas.openxmlformats.org/officeDocument/2006/relationships/image" Target="../media/image106.png"/></Relationships>
</file>

<file path=ppt/slides/_rels/slide4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50.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image" Target="../media/image57.png"/><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image" Target="../media/image96.png"/><Relationship Id="rId17" Type="http://schemas.openxmlformats.org/officeDocument/2006/relationships/image" Target="../media/image112.png"/><Relationship Id="rId2" Type="http://schemas.openxmlformats.org/officeDocument/2006/relationships/tags" Target="../tags/tag127.xml"/><Relationship Id="rId16" Type="http://schemas.openxmlformats.org/officeDocument/2006/relationships/image" Target="../media/image111.png"/><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image" Target="../media/image18.png"/><Relationship Id="rId5" Type="http://schemas.openxmlformats.org/officeDocument/2006/relationships/tags" Target="../tags/tag130.xml"/><Relationship Id="rId15" Type="http://schemas.openxmlformats.org/officeDocument/2006/relationships/image" Target="../media/image110.png"/><Relationship Id="rId10" Type="http://schemas.openxmlformats.org/officeDocument/2006/relationships/image" Target="../media/image109.png"/><Relationship Id="rId4" Type="http://schemas.openxmlformats.org/officeDocument/2006/relationships/tags" Target="../tags/tag129.xml"/><Relationship Id="rId9" Type="http://schemas.openxmlformats.org/officeDocument/2006/relationships/slideLayout" Target="../slideLayouts/slideLayout2.xml"/><Relationship Id="rId14" Type="http://schemas.openxmlformats.org/officeDocument/2006/relationships/image" Target="../media/image58.png"/></Relationships>
</file>

<file path=ppt/slides/_rels/slide51.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image" Target="../media/image114.png"/><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image" Target="../media/image96.png"/><Relationship Id="rId17" Type="http://schemas.openxmlformats.org/officeDocument/2006/relationships/image" Target="../media/image118.png"/><Relationship Id="rId2" Type="http://schemas.openxmlformats.org/officeDocument/2006/relationships/tags" Target="../tags/tag135.xml"/><Relationship Id="rId16" Type="http://schemas.openxmlformats.org/officeDocument/2006/relationships/image" Target="../media/image117.png"/><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image" Target="../media/image18.png"/><Relationship Id="rId5" Type="http://schemas.openxmlformats.org/officeDocument/2006/relationships/tags" Target="../tags/tag138.xml"/><Relationship Id="rId15" Type="http://schemas.openxmlformats.org/officeDocument/2006/relationships/image" Target="../media/image116.png"/><Relationship Id="rId10" Type="http://schemas.openxmlformats.org/officeDocument/2006/relationships/image" Target="../media/image113.png"/><Relationship Id="rId4" Type="http://schemas.openxmlformats.org/officeDocument/2006/relationships/tags" Target="../tags/tag137.xml"/><Relationship Id="rId9" Type="http://schemas.openxmlformats.org/officeDocument/2006/relationships/slideLayout" Target="../slideLayouts/slideLayout2.xml"/><Relationship Id="rId14" Type="http://schemas.openxmlformats.org/officeDocument/2006/relationships/image" Target="../media/image115.png"/></Relationships>
</file>

<file path=ppt/slides/_rels/slide52.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121.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media/image120.png"/><Relationship Id="rId17" Type="http://schemas.openxmlformats.org/officeDocument/2006/relationships/image" Target="../media/image124.png"/><Relationship Id="rId2" Type="http://schemas.openxmlformats.org/officeDocument/2006/relationships/tags" Target="../tags/tag143.xml"/><Relationship Id="rId16" Type="http://schemas.openxmlformats.org/officeDocument/2006/relationships/image" Target="../media/image123.png"/><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18.png"/><Relationship Id="rId5" Type="http://schemas.openxmlformats.org/officeDocument/2006/relationships/tags" Target="../tags/tag146.xml"/><Relationship Id="rId15" Type="http://schemas.openxmlformats.org/officeDocument/2006/relationships/image" Target="../media/image122.png"/><Relationship Id="rId10" Type="http://schemas.openxmlformats.org/officeDocument/2006/relationships/image" Target="../media/image119.png"/><Relationship Id="rId4" Type="http://schemas.openxmlformats.org/officeDocument/2006/relationships/tags" Target="../tags/tag145.xml"/><Relationship Id="rId9" Type="http://schemas.openxmlformats.org/officeDocument/2006/relationships/slideLayout" Target="../slideLayouts/slideLayout2.xml"/><Relationship Id="rId14" Type="http://schemas.openxmlformats.org/officeDocument/2006/relationships/image" Target="../media/image115.png"/></Relationships>
</file>

<file path=ppt/slides/_rels/slide53.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image" Target="../media/image126.png"/><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image" Target="../media/image120.png"/><Relationship Id="rId17" Type="http://schemas.openxmlformats.org/officeDocument/2006/relationships/image" Target="../media/image130.png"/><Relationship Id="rId2" Type="http://schemas.openxmlformats.org/officeDocument/2006/relationships/tags" Target="../tags/tag151.xml"/><Relationship Id="rId16" Type="http://schemas.openxmlformats.org/officeDocument/2006/relationships/image" Target="../media/image129.png"/><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image" Target="../media/image18.png"/><Relationship Id="rId5" Type="http://schemas.openxmlformats.org/officeDocument/2006/relationships/tags" Target="../tags/tag154.xml"/><Relationship Id="rId15" Type="http://schemas.openxmlformats.org/officeDocument/2006/relationships/image" Target="../media/image128.png"/><Relationship Id="rId10" Type="http://schemas.openxmlformats.org/officeDocument/2006/relationships/image" Target="../media/image125.png"/><Relationship Id="rId4" Type="http://schemas.openxmlformats.org/officeDocument/2006/relationships/tags" Target="../tags/tag153.xml"/><Relationship Id="rId9" Type="http://schemas.openxmlformats.org/officeDocument/2006/relationships/slideLayout" Target="../slideLayouts/slideLayout2.xml"/><Relationship Id="rId14" Type="http://schemas.openxmlformats.org/officeDocument/2006/relationships/image" Target="../media/image127.png"/></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28.png"/><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image" Target="../media/image133.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image" Target="../media/image132.png"/><Relationship Id="rId5" Type="http://schemas.openxmlformats.org/officeDocument/2006/relationships/tags" Target="../tags/tag162.xml"/><Relationship Id="rId15" Type="http://schemas.openxmlformats.org/officeDocument/2006/relationships/image" Target="../media/image134.png"/><Relationship Id="rId10" Type="http://schemas.openxmlformats.org/officeDocument/2006/relationships/image" Target="../media/image131.png"/><Relationship Id="rId4" Type="http://schemas.openxmlformats.org/officeDocument/2006/relationships/tags" Target="../tags/tag161.xml"/><Relationship Id="rId9" Type="http://schemas.openxmlformats.org/officeDocument/2006/relationships/image" Target="../media/image18.png"/><Relationship Id="rId14" Type="http://schemas.openxmlformats.org/officeDocument/2006/relationships/image" Target="../media/image129.png"/></Relationships>
</file>

<file path=ppt/slides/_rels/slide5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20.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tags" Target="../tags/tag34.xml"/><Relationship Id="rId16" Type="http://schemas.openxmlformats.org/officeDocument/2006/relationships/image" Target="../media/image23.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18.png"/><Relationship Id="rId5" Type="http://schemas.openxmlformats.org/officeDocument/2006/relationships/tags" Target="../tags/tag37.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tags" Target="../tags/tag36.xml"/><Relationship Id="rId9" Type="http://schemas.openxmlformats.org/officeDocument/2006/relationships/slideLayout" Target="../slideLayouts/slideLayout2.xml"/><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26.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8.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347614"/>
            <a:ext cx="7772400" cy="864095"/>
          </a:xfrm>
        </p:spPr>
        <p:txBody>
          <a:bodyPr/>
          <a:lstStyle/>
          <a:p>
            <a:r>
              <a:rPr lang="en-US" dirty="0" smtClean="0"/>
              <a:t>Calculus I for Management</a:t>
            </a:r>
            <a:endParaRPr lang="en-US" dirty="0"/>
          </a:p>
        </p:txBody>
      </p:sp>
      <p:sp>
        <p:nvSpPr>
          <p:cNvPr id="3" name="Untertitel 2"/>
          <p:cNvSpPr>
            <a:spLocks noGrp="1"/>
          </p:cNvSpPr>
          <p:nvPr>
            <p:ph type="subTitle" idx="1"/>
          </p:nvPr>
        </p:nvSpPr>
        <p:spPr/>
        <p:txBody>
          <a:bodyPr/>
          <a:lstStyle/>
          <a:p>
            <a:endParaRPr lang="en-US" dirty="0" smtClean="0">
              <a:solidFill>
                <a:schemeClr val="tx1"/>
              </a:solidFill>
            </a:endParaRPr>
          </a:p>
          <a:p>
            <a:r>
              <a:rPr lang="en-US" dirty="0" smtClean="0"/>
              <a:t>Integration by Parts &amp; Integral Tables</a:t>
            </a:r>
          </a:p>
          <a:p>
            <a:r>
              <a:rPr lang="en-US" dirty="0" smtClean="0"/>
              <a:t>week 15</a:t>
            </a:r>
            <a:endParaRPr lang="en-US" dirty="0"/>
          </a:p>
        </p:txBody>
      </p:sp>
      <p:sp>
        <p:nvSpPr>
          <p:cNvPr id="4" name="Rechteck 3"/>
          <p:cNvSpPr/>
          <p:nvPr/>
        </p:nvSpPr>
        <p:spPr>
          <a:xfrm>
            <a:off x="7092280" y="3291830"/>
            <a:ext cx="1800200" cy="17171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lvl="1" indent="-92075">
              <a:spcAft>
                <a:spcPts val="600"/>
              </a:spcAft>
              <a:buFont typeface="Arial" pitchFamily="34" charset="0"/>
              <a:buChar char="•"/>
            </a:pPr>
            <a:r>
              <a:rPr lang="en-US" sz="1200" dirty="0" smtClean="0">
                <a:solidFill>
                  <a:schemeClr val="tx1"/>
                </a:solidFill>
              </a:rPr>
              <a:t>Integration by parts (of indefinite integrals)</a:t>
            </a:r>
          </a:p>
          <a:p>
            <a:pPr marL="92075" lvl="1" indent="-92075">
              <a:spcAft>
                <a:spcPts val="600"/>
              </a:spcAft>
              <a:buFont typeface="Arial" pitchFamily="34" charset="0"/>
              <a:buChar char="•"/>
            </a:pPr>
            <a:r>
              <a:rPr lang="en-US" sz="1200" dirty="0" smtClean="0">
                <a:solidFill>
                  <a:schemeClr val="tx1"/>
                </a:solidFill>
              </a:rPr>
              <a:t>Definite integration by parts</a:t>
            </a:r>
          </a:p>
          <a:p>
            <a:pPr marL="92075" lvl="1" indent="-92075">
              <a:spcAft>
                <a:spcPts val="600"/>
              </a:spcAft>
              <a:buFont typeface="Arial" pitchFamily="34" charset="0"/>
              <a:buChar char="•"/>
            </a:pPr>
            <a:r>
              <a:rPr lang="en-US" sz="1200" dirty="0" smtClean="0">
                <a:solidFill>
                  <a:schemeClr val="tx1"/>
                </a:solidFill>
              </a:rPr>
              <a:t>Repeated application of integration by parts</a:t>
            </a:r>
          </a:p>
          <a:p>
            <a:pPr marL="92075" lvl="1" indent="-92075">
              <a:spcAft>
                <a:spcPts val="600"/>
              </a:spcAft>
              <a:buFont typeface="Arial" pitchFamily="34" charset="0"/>
              <a:buChar char="•"/>
            </a:pPr>
            <a:r>
              <a:rPr lang="en-US" sz="1200" dirty="0" smtClean="0">
                <a:solidFill>
                  <a:schemeClr val="tx1"/>
                </a:solidFill>
              </a:rPr>
              <a:t>Using integral tables</a:t>
            </a:r>
          </a:p>
        </p:txBody>
      </p:sp>
      <p:sp>
        <p:nvSpPr>
          <p:cNvPr id="5" name="Rechteck 4"/>
          <p:cNvSpPr/>
          <p:nvPr/>
        </p:nvSpPr>
        <p:spPr>
          <a:xfrm>
            <a:off x="7092280" y="2931790"/>
            <a:ext cx="1800200" cy="288032"/>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Lecture</a:t>
            </a:r>
            <a:endParaRPr lang="en-US" sz="1400" dirty="0"/>
          </a:p>
        </p:txBody>
      </p:sp>
      <p:sp>
        <p:nvSpPr>
          <p:cNvPr id="6" name="Rechteck 5"/>
          <p:cNvSpPr/>
          <p:nvPr/>
        </p:nvSpPr>
        <p:spPr>
          <a:xfrm>
            <a:off x="251520" y="1347614"/>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sp>
        <p:nvSpPr>
          <p:cNvPr id="7" name="Rechteck 6"/>
          <p:cNvSpPr/>
          <p:nvPr/>
        </p:nvSpPr>
        <p:spPr>
          <a:xfrm>
            <a:off x="8604448" y="1347614"/>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Application of integration by parts</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9" cstate="print"/>
          <a:stretch>
            <a:fillRect/>
          </a:stretch>
        </p:blipFill>
        <p:spPr>
          <a:xfrm>
            <a:off x="1763690" y="1203560"/>
            <a:ext cx="7048995" cy="1668872"/>
          </a:xfrm>
          <a:prstGeom prst="rect">
            <a:avLst/>
          </a:prstGeom>
          <a:noFill/>
          <a:ln/>
          <a:effectLst/>
        </p:spPr>
      </p:pic>
      <p:sp>
        <p:nvSpPr>
          <p:cNvPr id="10" name="Rechteck 9"/>
          <p:cNvSpPr/>
          <p:nvPr/>
        </p:nvSpPr>
        <p:spPr>
          <a:xfrm>
            <a:off x="4427984" y="3442826"/>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p:cNvSpPr/>
          <p:nvPr/>
        </p:nvSpPr>
        <p:spPr>
          <a:xfrm>
            <a:off x="4427984" y="3946882"/>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6372200" y="3442826"/>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6372200" y="3946882"/>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fik 20" descr="IguanaTex_tmp.png"/>
          <p:cNvPicPr>
            <a:picLocks noChangeAspect="1"/>
          </p:cNvPicPr>
          <p:nvPr>
            <p:custDataLst>
              <p:tags r:id="rId2"/>
            </p:custDataLst>
          </p:nvPr>
        </p:nvPicPr>
        <p:blipFill>
          <a:blip r:embed="rId10" cstate="print"/>
          <a:stretch>
            <a:fillRect/>
          </a:stretch>
        </p:blipFill>
        <p:spPr>
          <a:xfrm>
            <a:off x="1763690" y="3052658"/>
            <a:ext cx="4494804" cy="1168489"/>
          </a:xfrm>
          <a:prstGeom prst="rect">
            <a:avLst/>
          </a:prstGeom>
          <a:noFill/>
          <a:ln/>
          <a:effectLst/>
        </p:spPr>
      </p:pic>
      <p:pic>
        <p:nvPicPr>
          <p:cNvPr id="22" name="Grafik 21" descr="IguanaTex_tmp.png"/>
          <p:cNvPicPr>
            <a:picLocks noChangeAspect="1"/>
          </p:cNvPicPr>
          <p:nvPr>
            <p:custDataLst>
              <p:tags r:id="rId3"/>
            </p:custDataLst>
          </p:nvPr>
        </p:nvPicPr>
        <p:blipFill>
          <a:blip r:embed="rId11" cstate="print"/>
          <a:stretch>
            <a:fillRect/>
          </a:stretch>
        </p:blipFill>
        <p:spPr>
          <a:xfrm>
            <a:off x="4881845" y="3574048"/>
            <a:ext cx="100391" cy="97596"/>
          </a:xfrm>
          <a:prstGeom prst="rect">
            <a:avLst/>
          </a:prstGeom>
          <a:noFill/>
          <a:ln/>
          <a:effectLst/>
        </p:spPr>
      </p:pic>
      <p:pic>
        <p:nvPicPr>
          <p:cNvPr id="23" name="Grafik 22" descr="IguanaTex_tmp.png"/>
          <p:cNvPicPr>
            <a:picLocks noChangeAspect="1"/>
          </p:cNvPicPr>
          <p:nvPr>
            <p:custDataLst>
              <p:tags r:id="rId4"/>
            </p:custDataLst>
          </p:nvPr>
        </p:nvPicPr>
        <p:blipFill>
          <a:blip r:embed="rId12" cstate="print"/>
          <a:stretch>
            <a:fillRect/>
          </a:stretch>
        </p:blipFill>
        <p:spPr>
          <a:xfrm>
            <a:off x="4827183" y="4050246"/>
            <a:ext cx="209715" cy="153312"/>
          </a:xfrm>
          <a:prstGeom prst="rect">
            <a:avLst/>
          </a:prstGeom>
          <a:noFill/>
          <a:ln/>
          <a:effectLst/>
        </p:spPr>
      </p:pic>
      <p:pic>
        <p:nvPicPr>
          <p:cNvPr id="25" name="Grafik 24" descr="IguanaTex_tmp.png"/>
          <p:cNvPicPr>
            <a:picLocks noChangeAspect="1"/>
          </p:cNvPicPr>
          <p:nvPr>
            <p:custDataLst>
              <p:tags r:id="rId5"/>
            </p:custDataLst>
          </p:nvPr>
        </p:nvPicPr>
        <p:blipFill>
          <a:blip r:embed="rId13" cstate="print"/>
          <a:stretch>
            <a:fillRect/>
          </a:stretch>
        </p:blipFill>
        <p:spPr>
          <a:xfrm>
            <a:off x="6680056" y="3995793"/>
            <a:ext cx="392401" cy="262218"/>
          </a:xfrm>
          <a:prstGeom prst="rect">
            <a:avLst/>
          </a:prstGeom>
          <a:noFill/>
          <a:ln/>
          <a:effectLst/>
        </p:spPr>
      </p:pic>
      <p:pic>
        <p:nvPicPr>
          <p:cNvPr id="24" name="Grafik 23" descr="IguanaTex_tmp.png"/>
          <p:cNvPicPr>
            <a:picLocks noChangeAspect="1"/>
          </p:cNvPicPr>
          <p:nvPr>
            <p:custDataLst>
              <p:tags r:id="rId6"/>
            </p:custDataLst>
          </p:nvPr>
        </p:nvPicPr>
        <p:blipFill>
          <a:blip r:embed="rId14" cstate="print"/>
          <a:stretch>
            <a:fillRect/>
          </a:stretch>
        </p:blipFill>
        <p:spPr>
          <a:xfrm>
            <a:off x="6618689" y="3530793"/>
            <a:ext cx="515135" cy="184106"/>
          </a:xfrm>
          <a:prstGeom prst="rect">
            <a:avLst/>
          </a:prstGeom>
          <a:noFill/>
          <a:ln/>
          <a:effectLst/>
        </p:spPr>
      </p:pic>
      <p:sp>
        <p:nvSpPr>
          <p:cNvPr id="26" name="Abgerundetes Rechteck 25"/>
          <p:cNvSpPr/>
          <p:nvPr/>
        </p:nvSpPr>
        <p:spPr>
          <a:xfrm>
            <a:off x="6948264" y="987574"/>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fik 26" descr="IguanaTex_tmp.png"/>
          <p:cNvPicPr>
            <a:picLocks noChangeAspect="1"/>
          </p:cNvPicPr>
          <p:nvPr>
            <p:custDataLst>
              <p:tags r:id="rId7"/>
            </p:custDataLst>
          </p:nvPr>
        </p:nvPicPr>
        <p:blipFill>
          <a:blip r:embed="rId15" cstate="print"/>
          <a:stretch>
            <a:fillRect/>
          </a:stretch>
        </p:blipFill>
        <p:spPr>
          <a:xfrm>
            <a:off x="7180156" y="1059582"/>
            <a:ext cx="1620788" cy="360039"/>
          </a:xfrm>
          <a:prstGeom prst="rect">
            <a:avLst/>
          </a:prstGeom>
          <a:noFill/>
          <a:ln/>
          <a:effectLst/>
        </p:spPr>
      </p:pic>
      <p:sp>
        <p:nvSpPr>
          <p:cNvPr id="16" name="Textfeld 15"/>
          <p:cNvSpPr txBox="1"/>
          <p:nvPr/>
        </p:nvSpPr>
        <p:spPr>
          <a:xfrm>
            <a:off x="1921883" y="4587974"/>
            <a:ext cx="979755" cy="369332"/>
          </a:xfrm>
          <a:prstGeom prst="rect">
            <a:avLst/>
          </a:prstGeom>
          <a:noFill/>
        </p:spPr>
        <p:txBody>
          <a:bodyPr wrap="none" rtlCol="0">
            <a:spAutoFit/>
          </a:bodyPr>
          <a:lstStyle/>
          <a:p>
            <a:pPr algn="ctr"/>
            <a:r>
              <a:rPr lang="en-US" dirty="0" smtClean="0"/>
              <a:t>L-I-</a:t>
            </a:r>
            <a:r>
              <a:rPr lang="en-US" b="1" u="sng" dirty="0" smtClean="0"/>
              <a:t>A</a:t>
            </a:r>
            <a:r>
              <a:rPr lang="en-US" dirty="0" smtClean="0"/>
              <a:t>-T-E</a:t>
            </a:r>
            <a:endParaRPr lang="en-US" dirty="0"/>
          </a:p>
        </p:txBody>
      </p:sp>
      <p:sp>
        <p:nvSpPr>
          <p:cNvPr id="17" name="Rechteck 16"/>
          <p:cNvSpPr/>
          <p:nvPr/>
        </p:nvSpPr>
        <p:spPr>
          <a:xfrm>
            <a:off x="1763688" y="4587974"/>
            <a:ext cx="1296144" cy="36004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Application of integration by parts</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fik 24" descr="IguanaTex_tmp.png"/>
          <p:cNvPicPr>
            <a:picLocks noChangeAspect="1"/>
          </p:cNvPicPr>
          <p:nvPr>
            <p:custDataLst>
              <p:tags r:id="rId1"/>
            </p:custDataLst>
          </p:nvPr>
        </p:nvPicPr>
        <p:blipFill>
          <a:blip r:embed="rId5" cstate="print"/>
          <a:stretch>
            <a:fillRect/>
          </a:stretch>
        </p:blipFill>
        <p:spPr>
          <a:xfrm>
            <a:off x="1763691" y="1203562"/>
            <a:ext cx="4998311" cy="1226825"/>
          </a:xfrm>
          <a:prstGeom prst="rect">
            <a:avLst/>
          </a:prstGeom>
          <a:noFill/>
          <a:ln/>
          <a:effectLst/>
        </p:spPr>
      </p:pic>
      <p:sp>
        <p:nvSpPr>
          <p:cNvPr id="5" name="Abgerundetes Rechteck 4"/>
          <p:cNvSpPr/>
          <p:nvPr/>
        </p:nvSpPr>
        <p:spPr>
          <a:xfrm>
            <a:off x="6948264" y="987574"/>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2"/>
            </p:custDataLst>
          </p:nvPr>
        </p:nvPicPr>
        <p:blipFill>
          <a:blip r:embed="rId6" cstate="print"/>
          <a:stretch>
            <a:fillRect/>
          </a:stretch>
        </p:blipFill>
        <p:spPr>
          <a:xfrm>
            <a:off x="7180156" y="1059582"/>
            <a:ext cx="1620788" cy="360039"/>
          </a:xfrm>
          <a:prstGeom prst="rect">
            <a:avLst/>
          </a:prstGeom>
          <a:noFill/>
          <a:ln/>
          <a:effectLst/>
        </p:spPr>
      </p:pic>
      <p:sp>
        <p:nvSpPr>
          <p:cNvPr id="11" name="Geschweifte Klammer rechts 10"/>
          <p:cNvSpPr/>
          <p:nvPr/>
        </p:nvSpPr>
        <p:spPr>
          <a:xfrm rot="5400000">
            <a:off x="3682473" y="2334557"/>
            <a:ext cx="108012" cy="288032"/>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Geschweifte Klammer rechts 11"/>
          <p:cNvSpPr/>
          <p:nvPr/>
        </p:nvSpPr>
        <p:spPr>
          <a:xfrm rot="5400000">
            <a:off x="4141000" y="2226545"/>
            <a:ext cx="108012" cy="504056"/>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Geschweifte Klammer rechts 12"/>
          <p:cNvSpPr/>
          <p:nvPr/>
        </p:nvSpPr>
        <p:spPr>
          <a:xfrm rot="5400000">
            <a:off x="4882428" y="2339902"/>
            <a:ext cx="108012" cy="277341"/>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Geschweifte Klammer rechts 13"/>
          <p:cNvSpPr/>
          <p:nvPr/>
        </p:nvSpPr>
        <p:spPr>
          <a:xfrm rot="5400000">
            <a:off x="5263873" y="2278025"/>
            <a:ext cx="108012" cy="401095"/>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Geschweifte Klammer rechts 14"/>
          <p:cNvSpPr/>
          <p:nvPr/>
        </p:nvSpPr>
        <p:spPr>
          <a:xfrm rot="5400000">
            <a:off x="6619959" y="2323624"/>
            <a:ext cx="108012" cy="309895"/>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feld 15"/>
          <p:cNvSpPr txBox="1"/>
          <p:nvPr/>
        </p:nvSpPr>
        <p:spPr>
          <a:xfrm>
            <a:off x="3596857" y="2552005"/>
            <a:ext cx="279244" cy="307777"/>
          </a:xfrm>
          <a:prstGeom prst="rect">
            <a:avLst/>
          </a:prstGeom>
          <a:noFill/>
        </p:spPr>
        <p:txBody>
          <a:bodyPr wrap="none" rtlCol="0">
            <a:spAutoFit/>
          </a:bodyPr>
          <a:lstStyle/>
          <a:p>
            <a:r>
              <a:rPr lang="en-US" sz="1400" i="1" dirty="0" smtClean="0">
                <a:solidFill>
                  <a:srgbClr val="C00000"/>
                </a:solidFill>
              </a:rPr>
              <a:t>u</a:t>
            </a:r>
            <a:endParaRPr lang="en-US" sz="1400" i="1" dirty="0">
              <a:solidFill>
                <a:srgbClr val="C00000"/>
              </a:solidFill>
            </a:endParaRPr>
          </a:p>
        </p:txBody>
      </p:sp>
      <p:sp>
        <p:nvSpPr>
          <p:cNvPr id="17" name="Textfeld 16"/>
          <p:cNvSpPr txBox="1"/>
          <p:nvPr/>
        </p:nvSpPr>
        <p:spPr>
          <a:xfrm>
            <a:off x="4009699" y="2552005"/>
            <a:ext cx="370614" cy="307777"/>
          </a:xfrm>
          <a:prstGeom prst="rect">
            <a:avLst/>
          </a:prstGeom>
          <a:noFill/>
        </p:spPr>
        <p:txBody>
          <a:bodyPr wrap="none" rtlCol="0">
            <a:spAutoFit/>
          </a:bodyPr>
          <a:lstStyle/>
          <a:p>
            <a:r>
              <a:rPr lang="en-US" sz="1400" dirty="0" err="1" smtClean="0">
                <a:solidFill>
                  <a:srgbClr val="C00000"/>
                </a:solidFill>
              </a:rPr>
              <a:t>d</a:t>
            </a:r>
            <a:r>
              <a:rPr lang="en-US" sz="1400" i="1" dirty="0" err="1" smtClean="0">
                <a:solidFill>
                  <a:srgbClr val="C00000"/>
                </a:solidFill>
              </a:rPr>
              <a:t>v</a:t>
            </a:r>
            <a:endParaRPr lang="en-US" sz="1400" i="1" dirty="0">
              <a:solidFill>
                <a:srgbClr val="C00000"/>
              </a:solidFill>
            </a:endParaRPr>
          </a:p>
        </p:txBody>
      </p:sp>
      <p:sp>
        <p:nvSpPr>
          <p:cNvPr id="18" name="Textfeld 17"/>
          <p:cNvSpPr txBox="1"/>
          <p:nvPr/>
        </p:nvSpPr>
        <p:spPr>
          <a:xfrm>
            <a:off x="5183787" y="2552005"/>
            <a:ext cx="264816" cy="307777"/>
          </a:xfrm>
          <a:prstGeom prst="rect">
            <a:avLst/>
          </a:prstGeom>
          <a:noFill/>
        </p:spPr>
        <p:txBody>
          <a:bodyPr wrap="none" rtlCol="0">
            <a:spAutoFit/>
          </a:bodyPr>
          <a:lstStyle/>
          <a:p>
            <a:r>
              <a:rPr lang="en-US" sz="1400" i="1" dirty="0" smtClean="0">
                <a:solidFill>
                  <a:srgbClr val="C00000"/>
                </a:solidFill>
              </a:rPr>
              <a:t>v</a:t>
            </a:r>
            <a:endParaRPr lang="en-US" sz="1400" i="1" dirty="0">
              <a:solidFill>
                <a:srgbClr val="C00000"/>
              </a:solidFill>
            </a:endParaRPr>
          </a:p>
        </p:txBody>
      </p:sp>
      <p:sp>
        <p:nvSpPr>
          <p:cNvPr id="19" name="Textfeld 18"/>
          <p:cNvSpPr txBox="1"/>
          <p:nvPr/>
        </p:nvSpPr>
        <p:spPr>
          <a:xfrm>
            <a:off x="4796812" y="2552005"/>
            <a:ext cx="279244" cy="307777"/>
          </a:xfrm>
          <a:prstGeom prst="rect">
            <a:avLst/>
          </a:prstGeom>
          <a:noFill/>
        </p:spPr>
        <p:txBody>
          <a:bodyPr wrap="none" rtlCol="0">
            <a:spAutoFit/>
          </a:bodyPr>
          <a:lstStyle/>
          <a:p>
            <a:r>
              <a:rPr lang="en-US" sz="1400" i="1" dirty="0" smtClean="0">
                <a:solidFill>
                  <a:srgbClr val="C00000"/>
                </a:solidFill>
              </a:rPr>
              <a:t>u</a:t>
            </a:r>
            <a:endParaRPr lang="en-US" sz="1400" i="1" dirty="0">
              <a:solidFill>
                <a:srgbClr val="C00000"/>
              </a:solidFill>
            </a:endParaRPr>
          </a:p>
        </p:txBody>
      </p:sp>
      <p:sp>
        <p:nvSpPr>
          <p:cNvPr id="20" name="Textfeld 19"/>
          <p:cNvSpPr txBox="1"/>
          <p:nvPr/>
        </p:nvSpPr>
        <p:spPr>
          <a:xfrm>
            <a:off x="6169087" y="2552005"/>
            <a:ext cx="264816" cy="307777"/>
          </a:xfrm>
          <a:prstGeom prst="rect">
            <a:avLst/>
          </a:prstGeom>
          <a:noFill/>
        </p:spPr>
        <p:txBody>
          <a:bodyPr wrap="none" rtlCol="0">
            <a:spAutoFit/>
          </a:bodyPr>
          <a:lstStyle/>
          <a:p>
            <a:r>
              <a:rPr lang="en-US" sz="1400" i="1" dirty="0" smtClean="0">
                <a:solidFill>
                  <a:srgbClr val="C00000"/>
                </a:solidFill>
              </a:rPr>
              <a:t>v</a:t>
            </a:r>
            <a:endParaRPr lang="en-US" sz="1400" i="1" dirty="0">
              <a:solidFill>
                <a:srgbClr val="C00000"/>
              </a:solidFill>
            </a:endParaRPr>
          </a:p>
        </p:txBody>
      </p:sp>
      <p:sp>
        <p:nvSpPr>
          <p:cNvPr id="21" name="Textfeld 20"/>
          <p:cNvSpPr txBox="1"/>
          <p:nvPr/>
        </p:nvSpPr>
        <p:spPr>
          <a:xfrm>
            <a:off x="6488658" y="2552005"/>
            <a:ext cx="370614" cy="307777"/>
          </a:xfrm>
          <a:prstGeom prst="rect">
            <a:avLst/>
          </a:prstGeom>
          <a:noFill/>
        </p:spPr>
        <p:txBody>
          <a:bodyPr wrap="none" rtlCol="0">
            <a:spAutoFit/>
          </a:bodyPr>
          <a:lstStyle/>
          <a:p>
            <a:r>
              <a:rPr lang="en-US" sz="1400" dirty="0" smtClean="0">
                <a:solidFill>
                  <a:srgbClr val="C00000"/>
                </a:solidFill>
              </a:rPr>
              <a:t>d</a:t>
            </a:r>
            <a:r>
              <a:rPr lang="en-US" sz="1400" i="1" dirty="0" smtClean="0">
                <a:solidFill>
                  <a:srgbClr val="C00000"/>
                </a:solidFill>
              </a:rPr>
              <a:t>u</a:t>
            </a:r>
            <a:endParaRPr lang="en-US" sz="1400" i="1" dirty="0">
              <a:solidFill>
                <a:srgbClr val="C00000"/>
              </a:solidFill>
            </a:endParaRPr>
          </a:p>
        </p:txBody>
      </p:sp>
      <p:sp>
        <p:nvSpPr>
          <p:cNvPr id="22" name="Geschweifte Klammer rechts 21"/>
          <p:cNvSpPr/>
          <p:nvPr/>
        </p:nvSpPr>
        <p:spPr>
          <a:xfrm rot="5400000">
            <a:off x="6247489" y="2305696"/>
            <a:ext cx="108012" cy="345754"/>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Grafik 25" descr="IguanaTex_tmp.png"/>
          <p:cNvPicPr>
            <a:picLocks noChangeAspect="1"/>
          </p:cNvPicPr>
          <p:nvPr>
            <p:custDataLst>
              <p:tags r:id="rId3"/>
            </p:custDataLst>
          </p:nvPr>
        </p:nvPicPr>
        <p:blipFill>
          <a:blip r:embed="rId7" cstate="print"/>
          <a:stretch>
            <a:fillRect/>
          </a:stretch>
        </p:blipFill>
        <p:spPr>
          <a:xfrm>
            <a:off x="4612258" y="3075806"/>
            <a:ext cx="2305964" cy="778646"/>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Application of integration by parts</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5" descr="IguanaTex_tmp.png"/>
          <p:cNvPicPr>
            <a:picLocks noChangeAspect="1"/>
          </p:cNvPicPr>
          <p:nvPr>
            <p:custDataLst>
              <p:tags r:id="rId1"/>
            </p:custDataLst>
          </p:nvPr>
        </p:nvPicPr>
        <p:blipFill>
          <a:blip r:embed="rId9" cstate="print"/>
          <a:stretch>
            <a:fillRect/>
          </a:stretch>
        </p:blipFill>
        <p:spPr>
          <a:xfrm>
            <a:off x="1763690" y="1203559"/>
            <a:ext cx="7063003" cy="1944783"/>
          </a:xfrm>
          <a:prstGeom prst="rect">
            <a:avLst/>
          </a:prstGeom>
          <a:noFill/>
          <a:ln/>
          <a:effectLst/>
        </p:spPr>
      </p:pic>
      <p:sp>
        <p:nvSpPr>
          <p:cNvPr id="10" name="Rechteck 9"/>
          <p:cNvSpPr/>
          <p:nvPr/>
        </p:nvSpPr>
        <p:spPr>
          <a:xfrm>
            <a:off x="4427984" y="3723878"/>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p:cNvSpPr/>
          <p:nvPr/>
        </p:nvSpPr>
        <p:spPr>
          <a:xfrm>
            <a:off x="4427984" y="4227934"/>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6372200" y="3723878"/>
            <a:ext cx="136815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6372200" y="4227934"/>
            <a:ext cx="136815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fik 20" descr="IguanaTex_tmp.png"/>
          <p:cNvPicPr>
            <a:picLocks noChangeAspect="1"/>
          </p:cNvPicPr>
          <p:nvPr>
            <p:custDataLst>
              <p:tags r:id="rId2"/>
            </p:custDataLst>
          </p:nvPr>
        </p:nvPicPr>
        <p:blipFill>
          <a:blip r:embed="rId10" cstate="print"/>
          <a:stretch>
            <a:fillRect/>
          </a:stretch>
        </p:blipFill>
        <p:spPr>
          <a:xfrm>
            <a:off x="1763690" y="3333710"/>
            <a:ext cx="4494804" cy="1168489"/>
          </a:xfrm>
          <a:prstGeom prst="rect">
            <a:avLst/>
          </a:prstGeom>
          <a:noFill/>
          <a:ln/>
          <a:effectLst/>
        </p:spPr>
      </p:pic>
      <p:pic>
        <p:nvPicPr>
          <p:cNvPr id="22" name="Grafik 21" descr="IguanaTex_tmp.png"/>
          <p:cNvPicPr>
            <a:picLocks noChangeAspect="1"/>
          </p:cNvPicPr>
          <p:nvPr>
            <p:custDataLst>
              <p:tags r:id="rId3"/>
            </p:custDataLst>
          </p:nvPr>
        </p:nvPicPr>
        <p:blipFill>
          <a:blip r:embed="rId11" cstate="print"/>
          <a:stretch>
            <a:fillRect/>
          </a:stretch>
        </p:blipFill>
        <p:spPr>
          <a:xfrm>
            <a:off x="4881845" y="3855100"/>
            <a:ext cx="100391" cy="97596"/>
          </a:xfrm>
          <a:prstGeom prst="rect">
            <a:avLst/>
          </a:prstGeom>
          <a:noFill/>
          <a:ln/>
          <a:effectLst/>
        </p:spPr>
      </p:pic>
      <p:pic>
        <p:nvPicPr>
          <p:cNvPr id="23" name="Grafik 22" descr="IguanaTex_tmp.png"/>
          <p:cNvPicPr>
            <a:picLocks noChangeAspect="1"/>
          </p:cNvPicPr>
          <p:nvPr>
            <p:custDataLst>
              <p:tags r:id="rId4"/>
            </p:custDataLst>
          </p:nvPr>
        </p:nvPicPr>
        <p:blipFill>
          <a:blip r:embed="rId12" cstate="print"/>
          <a:stretch>
            <a:fillRect/>
          </a:stretch>
        </p:blipFill>
        <p:spPr>
          <a:xfrm>
            <a:off x="4827183" y="4331298"/>
            <a:ext cx="209715" cy="153312"/>
          </a:xfrm>
          <a:prstGeom prst="rect">
            <a:avLst/>
          </a:prstGeom>
          <a:noFill/>
          <a:ln/>
          <a:effectLst/>
        </p:spPr>
      </p:pic>
      <p:pic>
        <p:nvPicPr>
          <p:cNvPr id="20" name="Grafik 19" descr="IguanaTex_tmp.png"/>
          <p:cNvPicPr>
            <a:picLocks noChangeAspect="1"/>
          </p:cNvPicPr>
          <p:nvPr>
            <p:custDataLst>
              <p:tags r:id="rId5"/>
            </p:custDataLst>
          </p:nvPr>
        </p:nvPicPr>
        <p:blipFill>
          <a:blip r:embed="rId13" cstate="print"/>
          <a:stretch>
            <a:fillRect/>
          </a:stretch>
        </p:blipFill>
        <p:spPr>
          <a:xfrm>
            <a:off x="6557493" y="4271363"/>
            <a:ext cx="997567" cy="273183"/>
          </a:xfrm>
          <a:prstGeom prst="rect">
            <a:avLst/>
          </a:prstGeom>
          <a:noFill/>
          <a:ln/>
          <a:effectLst/>
        </p:spPr>
      </p:pic>
      <p:pic>
        <p:nvPicPr>
          <p:cNvPr id="19" name="Grafik 18" descr="IguanaTex_tmp.png"/>
          <p:cNvPicPr>
            <a:picLocks noChangeAspect="1"/>
          </p:cNvPicPr>
          <p:nvPr>
            <p:custDataLst>
              <p:tags r:id="rId6"/>
            </p:custDataLst>
          </p:nvPr>
        </p:nvPicPr>
        <p:blipFill>
          <a:blip r:embed="rId14" cstate="print"/>
          <a:stretch>
            <a:fillRect/>
          </a:stretch>
        </p:blipFill>
        <p:spPr>
          <a:xfrm>
            <a:off x="6624703" y="3793050"/>
            <a:ext cx="863146" cy="221696"/>
          </a:xfrm>
          <a:prstGeom prst="rect">
            <a:avLst/>
          </a:prstGeom>
          <a:noFill/>
          <a:ln/>
          <a:effectLst/>
        </p:spPr>
      </p:pic>
      <p:sp>
        <p:nvSpPr>
          <p:cNvPr id="26" name="Abgerundetes Rechteck 25"/>
          <p:cNvSpPr/>
          <p:nvPr/>
        </p:nvSpPr>
        <p:spPr>
          <a:xfrm>
            <a:off x="6948264" y="987574"/>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fik 26" descr="IguanaTex_tmp.png"/>
          <p:cNvPicPr>
            <a:picLocks noChangeAspect="1"/>
          </p:cNvPicPr>
          <p:nvPr>
            <p:custDataLst>
              <p:tags r:id="rId7"/>
            </p:custDataLst>
          </p:nvPr>
        </p:nvPicPr>
        <p:blipFill>
          <a:blip r:embed="rId15" cstate="print"/>
          <a:stretch>
            <a:fillRect/>
          </a:stretch>
        </p:blipFill>
        <p:spPr>
          <a:xfrm>
            <a:off x="7180156" y="1059582"/>
            <a:ext cx="1620788" cy="360039"/>
          </a:xfrm>
          <a:prstGeom prst="rect">
            <a:avLst/>
          </a:prstGeom>
          <a:noFill/>
          <a:ln/>
          <a:effectLst/>
        </p:spPr>
      </p:pic>
      <p:sp>
        <p:nvSpPr>
          <p:cNvPr id="17" name="Textfeld 16"/>
          <p:cNvSpPr txBox="1"/>
          <p:nvPr/>
        </p:nvSpPr>
        <p:spPr>
          <a:xfrm>
            <a:off x="1921883" y="4587974"/>
            <a:ext cx="979755" cy="369332"/>
          </a:xfrm>
          <a:prstGeom prst="rect">
            <a:avLst/>
          </a:prstGeom>
          <a:noFill/>
        </p:spPr>
        <p:txBody>
          <a:bodyPr wrap="none" rtlCol="0">
            <a:spAutoFit/>
          </a:bodyPr>
          <a:lstStyle/>
          <a:p>
            <a:pPr algn="ctr"/>
            <a:r>
              <a:rPr lang="en-US" dirty="0" smtClean="0"/>
              <a:t>L-I-</a:t>
            </a:r>
            <a:r>
              <a:rPr lang="en-US" b="1" u="sng" dirty="0" smtClean="0"/>
              <a:t>A</a:t>
            </a:r>
            <a:r>
              <a:rPr lang="en-US" dirty="0" smtClean="0"/>
              <a:t>-T-E</a:t>
            </a:r>
            <a:endParaRPr lang="en-US" dirty="0"/>
          </a:p>
        </p:txBody>
      </p:sp>
      <p:sp>
        <p:nvSpPr>
          <p:cNvPr id="18" name="Rechteck 17"/>
          <p:cNvSpPr/>
          <p:nvPr/>
        </p:nvSpPr>
        <p:spPr>
          <a:xfrm>
            <a:off x="1763688" y="4587974"/>
            <a:ext cx="1296144" cy="36004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Application of integration by parts</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fik 23" descr="IguanaTex_tmp.png"/>
          <p:cNvPicPr>
            <a:picLocks noChangeAspect="1"/>
          </p:cNvPicPr>
          <p:nvPr>
            <p:custDataLst>
              <p:tags r:id="rId1"/>
            </p:custDataLst>
          </p:nvPr>
        </p:nvPicPr>
        <p:blipFill>
          <a:blip r:embed="rId5" cstate="print"/>
          <a:stretch>
            <a:fillRect/>
          </a:stretch>
        </p:blipFill>
        <p:spPr>
          <a:xfrm>
            <a:off x="1763691" y="1203562"/>
            <a:ext cx="5776411" cy="1227131"/>
          </a:xfrm>
          <a:prstGeom prst="rect">
            <a:avLst/>
          </a:prstGeom>
          <a:noFill/>
          <a:ln/>
          <a:effectLst/>
        </p:spPr>
      </p:pic>
      <p:sp>
        <p:nvSpPr>
          <p:cNvPr id="5" name="Abgerundetes Rechteck 4"/>
          <p:cNvSpPr/>
          <p:nvPr/>
        </p:nvSpPr>
        <p:spPr>
          <a:xfrm>
            <a:off x="6948264" y="987574"/>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2"/>
            </p:custDataLst>
          </p:nvPr>
        </p:nvPicPr>
        <p:blipFill>
          <a:blip r:embed="rId6" cstate="print"/>
          <a:stretch>
            <a:fillRect/>
          </a:stretch>
        </p:blipFill>
        <p:spPr>
          <a:xfrm>
            <a:off x="7180156" y="1059582"/>
            <a:ext cx="1620788" cy="360039"/>
          </a:xfrm>
          <a:prstGeom prst="rect">
            <a:avLst/>
          </a:prstGeom>
          <a:noFill/>
          <a:ln/>
          <a:effectLst/>
        </p:spPr>
      </p:pic>
      <p:sp>
        <p:nvSpPr>
          <p:cNvPr id="11" name="Geschweifte Klammer rechts 10"/>
          <p:cNvSpPr/>
          <p:nvPr/>
        </p:nvSpPr>
        <p:spPr>
          <a:xfrm rot="5400000">
            <a:off x="2924036" y="2334557"/>
            <a:ext cx="108012" cy="288032"/>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Geschweifte Klammer rechts 11"/>
          <p:cNvSpPr/>
          <p:nvPr/>
        </p:nvSpPr>
        <p:spPr>
          <a:xfrm rot="5400000">
            <a:off x="3572236" y="2036871"/>
            <a:ext cx="108012" cy="883403"/>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Geschweifte Klammer rechts 12"/>
          <p:cNvSpPr/>
          <p:nvPr/>
        </p:nvSpPr>
        <p:spPr>
          <a:xfrm rot="5400000">
            <a:off x="4467364" y="2339902"/>
            <a:ext cx="108012" cy="277341"/>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Geschweifte Klammer rechts 13"/>
          <p:cNvSpPr/>
          <p:nvPr/>
        </p:nvSpPr>
        <p:spPr>
          <a:xfrm rot="5400000">
            <a:off x="5159191" y="1967643"/>
            <a:ext cx="108012" cy="1021860"/>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Geschweifte Klammer rechts 14"/>
          <p:cNvSpPr/>
          <p:nvPr/>
        </p:nvSpPr>
        <p:spPr>
          <a:xfrm rot="5400000">
            <a:off x="7402840" y="2323624"/>
            <a:ext cx="108012" cy="309895"/>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feld 15"/>
          <p:cNvSpPr txBox="1"/>
          <p:nvPr/>
        </p:nvSpPr>
        <p:spPr>
          <a:xfrm>
            <a:off x="2838420" y="2552005"/>
            <a:ext cx="279244" cy="307777"/>
          </a:xfrm>
          <a:prstGeom prst="rect">
            <a:avLst/>
          </a:prstGeom>
          <a:noFill/>
        </p:spPr>
        <p:txBody>
          <a:bodyPr wrap="none" rtlCol="0">
            <a:spAutoFit/>
          </a:bodyPr>
          <a:lstStyle/>
          <a:p>
            <a:r>
              <a:rPr lang="en-US" sz="1400" i="1" dirty="0" smtClean="0">
                <a:solidFill>
                  <a:srgbClr val="C00000"/>
                </a:solidFill>
              </a:rPr>
              <a:t>u</a:t>
            </a:r>
            <a:endParaRPr lang="en-US" sz="1400" i="1" dirty="0">
              <a:solidFill>
                <a:srgbClr val="C00000"/>
              </a:solidFill>
            </a:endParaRPr>
          </a:p>
        </p:txBody>
      </p:sp>
      <p:sp>
        <p:nvSpPr>
          <p:cNvPr id="17" name="Textfeld 16"/>
          <p:cNvSpPr txBox="1"/>
          <p:nvPr/>
        </p:nvSpPr>
        <p:spPr>
          <a:xfrm>
            <a:off x="3440935" y="2552005"/>
            <a:ext cx="370614" cy="307777"/>
          </a:xfrm>
          <a:prstGeom prst="rect">
            <a:avLst/>
          </a:prstGeom>
          <a:noFill/>
        </p:spPr>
        <p:txBody>
          <a:bodyPr wrap="none" rtlCol="0">
            <a:spAutoFit/>
          </a:bodyPr>
          <a:lstStyle/>
          <a:p>
            <a:r>
              <a:rPr lang="en-US" sz="1400" dirty="0" err="1" smtClean="0">
                <a:solidFill>
                  <a:srgbClr val="C00000"/>
                </a:solidFill>
              </a:rPr>
              <a:t>d</a:t>
            </a:r>
            <a:r>
              <a:rPr lang="en-US" sz="1400" i="1" dirty="0" err="1" smtClean="0">
                <a:solidFill>
                  <a:srgbClr val="C00000"/>
                </a:solidFill>
              </a:rPr>
              <a:t>v</a:t>
            </a:r>
            <a:endParaRPr lang="en-US" sz="1400" i="1" dirty="0">
              <a:solidFill>
                <a:srgbClr val="C00000"/>
              </a:solidFill>
            </a:endParaRPr>
          </a:p>
        </p:txBody>
      </p:sp>
      <p:sp>
        <p:nvSpPr>
          <p:cNvPr id="18" name="Textfeld 17"/>
          <p:cNvSpPr txBox="1"/>
          <p:nvPr/>
        </p:nvSpPr>
        <p:spPr>
          <a:xfrm>
            <a:off x="5080789" y="2552005"/>
            <a:ext cx="264816" cy="307777"/>
          </a:xfrm>
          <a:prstGeom prst="rect">
            <a:avLst/>
          </a:prstGeom>
          <a:noFill/>
        </p:spPr>
        <p:txBody>
          <a:bodyPr wrap="none" rtlCol="0">
            <a:spAutoFit/>
          </a:bodyPr>
          <a:lstStyle/>
          <a:p>
            <a:r>
              <a:rPr lang="en-US" sz="1400" i="1" dirty="0" smtClean="0">
                <a:solidFill>
                  <a:srgbClr val="C00000"/>
                </a:solidFill>
              </a:rPr>
              <a:t>v</a:t>
            </a:r>
            <a:endParaRPr lang="en-US" sz="1400" i="1" dirty="0">
              <a:solidFill>
                <a:srgbClr val="C00000"/>
              </a:solidFill>
            </a:endParaRPr>
          </a:p>
        </p:txBody>
      </p:sp>
      <p:sp>
        <p:nvSpPr>
          <p:cNvPr id="19" name="Textfeld 18"/>
          <p:cNvSpPr txBox="1"/>
          <p:nvPr/>
        </p:nvSpPr>
        <p:spPr>
          <a:xfrm>
            <a:off x="4381748" y="2552005"/>
            <a:ext cx="279244" cy="307777"/>
          </a:xfrm>
          <a:prstGeom prst="rect">
            <a:avLst/>
          </a:prstGeom>
          <a:noFill/>
        </p:spPr>
        <p:txBody>
          <a:bodyPr wrap="none" rtlCol="0">
            <a:spAutoFit/>
          </a:bodyPr>
          <a:lstStyle/>
          <a:p>
            <a:r>
              <a:rPr lang="en-US" sz="1400" i="1" dirty="0" smtClean="0">
                <a:solidFill>
                  <a:srgbClr val="C00000"/>
                </a:solidFill>
              </a:rPr>
              <a:t>u</a:t>
            </a:r>
            <a:endParaRPr lang="en-US" sz="1400" i="1" dirty="0">
              <a:solidFill>
                <a:srgbClr val="C00000"/>
              </a:solidFill>
            </a:endParaRPr>
          </a:p>
        </p:txBody>
      </p:sp>
      <p:sp>
        <p:nvSpPr>
          <p:cNvPr id="20" name="Textfeld 19"/>
          <p:cNvSpPr txBox="1"/>
          <p:nvPr/>
        </p:nvSpPr>
        <p:spPr>
          <a:xfrm>
            <a:off x="6628037" y="2552005"/>
            <a:ext cx="264816" cy="307777"/>
          </a:xfrm>
          <a:prstGeom prst="rect">
            <a:avLst/>
          </a:prstGeom>
          <a:noFill/>
        </p:spPr>
        <p:txBody>
          <a:bodyPr wrap="none" rtlCol="0">
            <a:spAutoFit/>
          </a:bodyPr>
          <a:lstStyle/>
          <a:p>
            <a:r>
              <a:rPr lang="en-US" sz="1400" i="1" dirty="0" smtClean="0">
                <a:solidFill>
                  <a:srgbClr val="C00000"/>
                </a:solidFill>
              </a:rPr>
              <a:t>v</a:t>
            </a:r>
            <a:endParaRPr lang="en-US" sz="1400" i="1" dirty="0">
              <a:solidFill>
                <a:srgbClr val="C00000"/>
              </a:solidFill>
            </a:endParaRPr>
          </a:p>
        </p:txBody>
      </p:sp>
      <p:sp>
        <p:nvSpPr>
          <p:cNvPr id="21" name="Textfeld 20"/>
          <p:cNvSpPr txBox="1"/>
          <p:nvPr/>
        </p:nvSpPr>
        <p:spPr>
          <a:xfrm>
            <a:off x="7271539" y="2552005"/>
            <a:ext cx="370614" cy="307777"/>
          </a:xfrm>
          <a:prstGeom prst="rect">
            <a:avLst/>
          </a:prstGeom>
          <a:noFill/>
        </p:spPr>
        <p:txBody>
          <a:bodyPr wrap="none" rtlCol="0">
            <a:spAutoFit/>
          </a:bodyPr>
          <a:lstStyle/>
          <a:p>
            <a:r>
              <a:rPr lang="en-US" sz="1400" dirty="0" smtClean="0">
                <a:solidFill>
                  <a:srgbClr val="C00000"/>
                </a:solidFill>
              </a:rPr>
              <a:t>d</a:t>
            </a:r>
            <a:r>
              <a:rPr lang="en-US" sz="1400" i="1" dirty="0" smtClean="0">
                <a:solidFill>
                  <a:srgbClr val="C00000"/>
                </a:solidFill>
              </a:rPr>
              <a:t>u</a:t>
            </a:r>
            <a:endParaRPr lang="en-US" sz="1400" i="1" dirty="0">
              <a:solidFill>
                <a:srgbClr val="C00000"/>
              </a:solidFill>
            </a:endParaRPr>
          </a:p>
        </p:txBody>
      </p:sp>
      <p:sp>
        <p:nvSpPr>
          <p:cNvPr id="22" name="Geschweifte Klammer rechts 21"/>
          <p:cNvSpPr/>
          <p:nvPr/>
        </p:nvSpPr>
        <p:spPr>
          <a:xfrm rot="5400000">
            <a:off x="6706439" y="1979701"/>
            <a:ext cx="108012" cy="997744"/>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7" name="Grafik 26" descr="IguanaTex_tmp.png"/>
          <p:cNvPicPr>
            <a:picLocks noChangeAspect="1"/>
          </p:cNvPicPr>
          <p:nvPr>
            <p:custDataLst>
              <p:tags r:id="rId3"/>
            </p:custDataLst>
          </p:nvPr>
        </p:nvPicPr>
        <p:blipFill>
          <a:blip r:embed="rId7" cstate="print"/>
          <a:stretch>
            <a:fillRect/>
          </a:stretch>
        </p:blipFill>
        <p:spPr>
          <a:xfrm>
            <a:off x="4192367" y="2931790"/>
            <a:ext cx="3503226" cy="813059"/>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Now it’s your turn:</a:t>
            </a:r>
            <a:br>
              <a:rPr lang="en-US" dirty="0" smtClean="0"/>
            </a:br>
            <a:r>
              <a:rPr lang="en-US" dirty="0" smtClean="0"/>
              <a:t>Please, try to solve these two questions on your own</a:t>
            </a:r>
            <a:endParaRPr lang="en-US" dirty="0"/>
          </a:p>
        </p:txBody>
      </p:sp>
      <p:sp>
        <p:nvSpPr>
          <p:cNvPr id="4" name="Rechteck 3"/>
          <p:cNvSpPr/>
          <p:nvPr/>
        </p:nvSpPr>
        <p:spPr>
          <a:xfrm>
            <a:off x="1691680" y="1131590"/>
            <a:ext cx="7200800" cy="11521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1"/>
            </p:custDataLst>
          </p:nvPr>
        </p:nvPicPr>
        <p:blipFill>
          <a:blip r:embed="rId4" cstate="print"/>
          <a:stretch>
            <a:fillRect/>
          </a:stretch>
        </p:blipFill>
        <p:spPr>
          <a:xfrm>
            <a:off x="1763690" y="1203584"/>
            <a:ext cx="5225293" cy="894122"/>
          </a:xfrm>
          <a:prstGeom prst="rect">
            <a:avLst/>
          </a:prstGeom>
          <a:noFill/>
          <a:ln/>
          <a:effectLst/>
        </p:spPr>
      </p:pic>
      <p:grpSp>
        <p:nvGrpSpPr>
          <p:cNvPr id="6" name="Gruppieren 24"/>
          <p:cNvGrpSpPr/>
          <p:nvPr/>
        </p:nvGrpSpPr>
        <p:grpSpPr>
          <a:xfrm rot="20172303">
            <a:off x="117564" y="1131366"/>
            <a:ext cx="1130424" cy="288032"/>
            <a:chOff x="251520" y="2067694"/>
            <a:chExt cx="1130424" cy="288032"/>
          </a:xfrm>
        </p:grpSpPr>
        <p:sp>
          <p:nvSpPr>
            <p:cNvPr id="7" name="Rechteck 6"/>
            <p:cNvSpPr/>
            <p:nvPr/>
          </p:nvSpPr>
          <p:spPr>
            <a:xfrm>
              <a:off x="251520" y="2067694"/>
              <a:ext cx="113042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Discussion</a:t>
              </a:r>
              <a:endParaRPr lang="en-US" sz="1400" dirty="0">
                <a:solidFill>
                  <a:schemeClr val="tx1"/>
                </a:solidFill>
              </a:endParaRPr>
            </a:p>
          </p:txBody>
        </p:sp>
        <p:cxnSp>
          <p:nvCxnSpPr>
            <p:cNvPr id="8" name="Gerade Verbindung 7"/>
            <p:cNvCxnSpPr/>
            <p:nvPr/>
          </p:nvCxnSpPr>
          <p:spPr>
            <a:xfrm>
              <a:off x="251520" y="2067694"/>
              <a:ext cx="1130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251520" y="2355726"/>
              <a:ext cx="1130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Abgerundetes Rechteck 11"/>
          <p:cNvSpPr/>
          <p:nvPr/>
        </p:nvSpPr>
        <p:spPr>
          <a:xfrm>
            <a:off x="6948264" y="987574"/>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12" descr="IguanaTex_tmp.png"/>
          <p:cNvPicPr>
            <a:picLocks noChangeAspect="1"/>
          </p:cNvPicPr>
          <p:nvPr>
            <p:custDataLst>
              <p:tags r:id="rId2"/>
            </p:custDataLst>
          </p:nvPr>
        </p:nvPicPr>
        <p:blipFill>
          <a:blip r:embed="rId5" cstate="print"/>
          <a:stretch>
            <a:fillRect/>
          </a:stretch>
        </p:blipFill>
        <p:spPr>
          <a:xfrm>
            <a:off x="7180156" y="1059582"/>
            <a:ext cx="1620788" cy="360039"/>
          </a:xfrm>
          <a:prstGeom prst="rect">
            <a:avLst/>
          </a:prstGeom>
          <a:noFill/>
          <a:ln/>
          <a:effectLst/>
        </p:spPr>
      </p:pic>
      <p:sp>
        <p:nvSpPr>
          <p:cNvPr id="15" name="Rechteck 14"/>
          <p:cNvSpPr/>
          <p:nvPr/>
        </p:nvSpPr>
        <p:spPr>
          <a:xfrm>
            <a:off x="251520" y="4299942"/>
            <a:ext cx="1296144" cy="72008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please, upload your solutions to the chat</a:t>
            </a:r>
            <a:endParaRPr lang="en-US" sz="1400" dirty="0">
              <a:solidFill>
                <a:schemeClr val="tx1"/>
              </a:solidFill>
            </a:endParaRPr>
          </a:p>
        </p:txBody>
      </p:sp>
      <p:sp>
        <p:nvSpPr>
          <p:cNvPr id="16" name="Rechteck 15"/>
          <p:cNvSpPr/>
          <p:nvPr/>
        </p:nvSpPr>
        <p:spPr>
          <a:xfrm>
            <a:off x="251520" y="3507854"/>
            <a:ext cx="1296144" cy="72008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7 minutes</a:t>
            </a:r>
          </a:p>
          <a:p>
            <a:pPr algn="ctr"/>
            <a:r>
              <a:rPr lang="en-US" sz="1400" dirty="0" smtClean="0">
                <a:solidFill>
                  <a:schemeClr val="tx1"/>
                </a:solidFill>
              </a:rPr>
              <a:t>self/ group work</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Now it’s your turn:</a:t>
            </a:r>
            <a:br>
              <a:rPr lang="en-US" dirty="0" smtClean="0"/>
            </a:br>
            <a:r>
              <a:rPr lang="en-US" dirty="0" smtClean="0"/>
              <a:t>Solution</a:t>
            </a:r>
            <a:endParaRPr lang="en-US" dirty="0"/>
          </a:p>
        </p:txBody>
      </p:sp>
      <p:sp>
        <p:nvSpPr>
          <p:cNvPr id="4" name="Rechteck 3"/>
          <p:cNvSpPr/>
          <p:nvPr/>
        </p:nvSpPr>
        <p:spPr>
          <a:xfrm>
            <a:off x="1691680" y="1923678"/>
            <a:ext cx="7200800" cy="309634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IguanaTex_tmp.png"/>
          <p:cNvPicPr>
            <a:picLocks noChangeAspect="1"/>
          </p:cNvPicPr>
          <p:nvPr>
            <p:custDataLst>
              <p:tags r:id="rId1"/>
            </p:custDataLst>
          </p:nvPr>
        </p:nvPicPr>
        <p:blipFill>
          <a:blip r:embed="rId5" cstate="print"/>
          <a:stretch>
            <a:fillRect/>
          </a:stretch>
        </p:blipFill>
        <p:spPr>
          <a:xfrm>
            <a:off x="1763690" y="1995664"/>
            <a:ext cx="7036422" cy="2881356"/>
          </a:xfrm>
          <a:prstGeom prst="rect">
            <a:avLst/>
          </a:prstGeom>
          <a:noFill/>
          <a:ln/>
          <a:effectLst/>
        </p:spPr>
      </p:pic>
      <p:sp>
        <p:nvSpPr>
          <p:cNvPr id="6" name="Rechteck 5"/>
          <p:cNvSpPr/>
          <p:nvPr/>
        </p:nvSpPr>
        <p:spPr>
          <a:xfrm>
            <a:off x="1331640" y="1923678"/>
            <a:ext cx="360040" cy="360040"/>
          </a:xfrm>
          <a:prstGeom prst="rect">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a:t>
            </a:r>
            <a:endParaRPr lang="en-US" sz="1400" b="1" dirty="0">
              <a:solidFill>
                <a:schemeClr val="tx1"/>
              </a:solidFill>
            </a:endParaRPr>
          </a:p>
        </p:txBody>
      </p:sp>
      <p:sp>
        <p:nvSpPr>
          <p:cNvPr id="7" name="Rechteck 6"/>
          <p:cNvSpPr/>
          <p:nvPr/>
        </p:nvSpPr>
        <p:spPr>
          <a:xfrm>
            <a:off x="1691680" y="1131590"/>
            <a:ext cx="7200800" cy="64807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2"/>
            </p:custDataLst>
          </p:nvPr>
        </p:nvPicPr>
        <p:blipFill>
          <a:blip r:embed="rId6" cstate="print"/>
          <a:stretch>
            <a:fillRect/>
          </a:stretch>
        </p:blipFill>
        <p:spPr>
          <a:xfrm>
            <a:off x="3382895" y="1203584"/>
            <a:ext cx="3818370" cy="462686"/>
          </a:xfrm>
          <a:prstGeom prst="rect">
            <a:avLst/>
          </a:prstGeom>
          <a:noFill/>
          <a:ln/>
          <a:effectLst/>
        </p:spPr>
      </p:pic>
      <p:sp>
        <p:nvSpPr>
          <p:cNvPr id="13" name="Rechteck 12"/>
          <p:cNvSpPr/>
          <p:nvPr/>
        </p:nvSpPr>
        <p:spPr>
          <a:xfrm>
            <a:off x="251520" y="4227934"/>
            <a:ext cx="2376264" cy="72008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3"/>
            </p:custDataLst>
          </p:nvPr>
        </p:nvPicPr>
        <p:blipFill>
          <a:blip r:embed="rId7" cstate="print"/>
          <a:stretch>
            <a:fillRect/>
          </a:stretch>
        </p:blipFill>
        <p:spPr>
          <a:xfrm>
            <a:off x="430805" y="4319930"/>
            <a:ext cx="2017695" cy="537175"/>
          </a:xfrm>
          <a:prstGeom prst="rect">
            <a:avLst/>
          </a:prstGeom>
          <a:noFill/>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Now it’s your turn:</a:t>
            </a:r>
            <a:br>
              <a:rPr lang="en-US" dirty="0" smtClean="0"/>
            </a:br>
            <a:r>
              <a:rPr lang="en-US" dirty="0" smtClean="0"/>
              <a:t>Solution</a:t>
            </a:r>
            <a:endParaRPr lang="en-US" dirty="0"/>
          </a:p>
        </p:txBody>
      </p:sp>
      <p:sp>
        <p:nvSpPr>
          <p:cNvPr id="7" name="Rechteck 6"/>
          <p:cNvSpPr/>
          <p:nvPr/>
        </p:nvSpPr>
        <p:spPr>
          <a:xfrm>
            <a:off x="1691680" y="1131590"/>
            <a:ext cx="7200800" cy="64807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1"/>
            </p:custDataLst>
          </p:nvPr>
        </p:nvPicPr>
        <p:blipFill>
          <a:blip r:embed="rId5" cstate="print"/>
          <a:stretch>
            <a:fillRect/>
          </a:stretch>
        </p:blipFill>
        <p:spPr>
          <a:xfrm>
            <a:off x="3382895" y="1203584"/>
            <a:ext cx="3818370" cy="462686"/>
          </a:xfrm>
          <a:prstGeom prst="rect">
            <a:avLst/>
          </a:prstGeom>
          <a:noFill/>
          <a:ln/>
          <a:effectLst/>
        </p:spPr>
      </p:pic>
      <p:sp>
        <p:nvSpPr>
          <p:cNvPr id="8" name="Rechteck 7"/>
          <p:cNvSpPr/>
          <p:nvPr/>
        </p:nvSpPr>
        <p:spPr>
          <a:xfrm>
            <a:off x="1691680" y="1923678"/>
            <a:ext cx="7200800" cy="309634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2"/>
            </p:custDataLst>
          </p:nvPr>
        </p:nvPicPr>
        <p:blipFill>
          <a:blip r:embed="rId6" cstate="print"/>
          <a:stretch>
            <a:fillRect/>
          </a:stretch>
        </p:blipFill>
        <p:spPr>
          <a:xfrm>
            <a:off x="1763690" y="1995665"/>
            <a:ext cx="7036701" cy="2915586"/>
          </a:xfrm>
          <a:prstGeom prst="rect">
            <a:avLst/>
          </a:prstGeom>
          <a:noFill/>
          <a:ln/>
          <a:effectLst/>
        </p:spPr>
      </p:pic>
      <p:sp>
        <p:nvSpPr>
          <p:cNvPr id="11" name="Rechteck 10"/>
          <p:cNvSpPr/>
          <p:nvPr/>
        </p:nvSpPr>
        <p:spPr>
          <a:xfrm>
            <a:off x="1331640" y="1923678"/>
            <a:ext cx="360040" cy="360040"/>
          </a:xfrm>
          <a:prstGeom prst="rect">
            <a:avLst/>
          </a:prstGeom>
          <a:solidFill>
            <a:schemeClr val="accent3">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b)</a:t>
            </a:r>
            <a:endParaRPr lang="en-US" sz="1400" b="1" dirty="0">
              <a:solidFill>
                <a:schemeClr val="tx1"/>
              </a:solidFill>
            </a:endParaRPr>
          </a:p>
        </p:txBody>
      </p:sp>
      <p:sp>
        <p:nvSpPr>
          <p:cNvPr id="14" name="Rechteck 13"/>
          <p:cNvSpPr/>
          <p:nvPr/>
        </p:nvSpPr>
        <p:spPr>
          <a:xfrm>
            <a:off x="251520" y="4227934"/>
            <a:ext cx="2376264" cy="72008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3"/>
            </p:custDataLst>
          </p:nvPr>
        </p:nvPicPr>
        <p:blipFill>
          <a:blip r:embed="rId7" cstate="print"/>
          <a:stretch>
            <a:fillRect/>
          </a:stretch>
        </p:blipFill>
        <p:spPr>
          <a:xfrm>
            <a:off x="325421" y="4319930"/>
            <a:ext cx="2228462" cy="556276"/>
          </a:xfrm>
          <a:prstGeom prst="rect">
            <a:avLst/>
          </a:prstGeom>
          <a:noFill/>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Note: some integrals can be evaluated by either substitution or integration by parts (1/ 2)</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1"/>
            </p:custDataLst>
          </p:nvPr>
        </p:nvPicPr>
        <p:blipFill>
          <a:blip r:embed="rId3" cstate="print"/>
          <a:stretch>
            <a:fillRect/>
          </a:stretch>
        </p:blipFill>
        <p:spPr>
          <a:xfrm>
            <a:off x="1763690" y="1203561"/>
            <a:ext cx="7047966" cy="3099947"/>
          </a:xfrm>
          <a:prstGeom prst="rect">
            <a:avLst/>
          </a:prstGeom>
          <a:noFill/>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Note: some integrals can be evaluated by either substitution or integration by parts (2/ 2)</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1"/>
            </p:custDataLst>
          </p:nvPr>
        </p:nvPicPr>
        <p:blipFill>
          <a:blip r:embed="rId3" cstate="print"/>
          <a:stretch>
            <a:fillRect/>
          </a:stretch>
        </p:blipFill>
        <p:spPr>
          <a:xfrm>
            <a:off x="1763690" y="1203561"/>
            <a:ext cx="7058678" cy="3727942"/>
          </a:xfrm>
          <a:prstGeom prst="rect">
            <a:avLst/>
          </a:prstGeom>
          <a:noFill/>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971600" y="2113411"/>
            <a:ext cx="7920880" cy="36004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p:cNvSpPr txBox="1"/>
          <p:nvPr/>
        </p:nvSpPr>
        <p:spPr>
          <a:xfrm>
            <a:off x="971600" y="1131590"/>
            <a:ext cx="4787080" cy="2462213"/>
          </a:xfrm>
          <a:prstGeom prst="rect">
            <a:avLst/>
          </a:prstGeom>
          <a:noFill/>
        </p:spPr>
        <p:txBody>
          <a:bodyPr wrap="none" rtlCol="0">
            <a:spAutoFit/>
          </a:bodyPr>
          <a:lstStyle/>
          <a:p>
            <a:r>
              <a:rPr lang="en-US" b="1" dirty="0" smtClean="0"/>
              <a:t>Topics</a:t>
            </a:r>
          </a:p>
          <a:p>
            <a:endParaRPr lang="en-US" sz="1000" dirty="0" smtClean="0"/>
          </a:p>
          <a:p>
            <a:pPr lvl="1"/>
            <a:r>
              <a:rPr lang="en-US" dirty="0" smtClean="0"/>
              <a:t>Integration by Parts (of indefinite integrals)</a:t>
            </a:r>
          </a:p>
          <a:p>
            <a:pPr lvl="1"/>
            <a:endParaRPr lang="en-US" dirty="0" smtClean="0"/>
          </a:p>
          <a:p>
            <a:pPr lvl="1"/>
            <a:r>
              <a:rPr lang="en-US" b="1" dirty="0" smtClean="0"/>
              <a:t>Definite Integration by Parts</a:t>
            </a:r>
          </a:p>
          <a:p>
            <a:pPr lvl="1"/>
            <a:endParaRPr lang="en-US" dirty="0" smtClean="0"/>
          </a:p>
          <a:p>
            <a:pPr lvl="1"/>
            <a:r>
              <a:rPr lang="en-US" dirty="0" smtClean="0"/>
              <a:t>Repeated Application of Integration by Parts</a:t>
            </a:r>
          </a:p>
          <a:p>
            <a:pPr lvl="1"/>
            <a:endParaRPr lang="en-US" dirty="0" smtClean="0"/>
          </a:p>
          <a:p>
            <a:pPr lvl="1"/>
            <a:r>
              <a:rPr lang="en-US" dirty="0" smtClean="0"/>
              <a:t>Using Integral Tables</a:t>
            </a:r>
          </a:p>
        </p:txBody>
      </p:sp>
      <p:pic>
        <p:nvPicPr>
          <p:cNvPr id="17410" name="Picture 2" descr="Bildergebnis für integration by parts"/>
          <p:cNvPicPr>
            <a:picLocks noChangeAspect="1" noChangeArrowheads="1"/>
          </p:cNvPicPr>
          <p:nvPr/>
        </p:nvPicPr>
        <p:blipFill>
          <a:blip r:embed="rId2" cstate="print"/>
          <a:srcRect/>
          <a:stretch>
            <a:fillRect/>
          </a:stretch>
        </p:blipFill>
        <p:spPr bwMode="auto">
          <a:xfrm>
            <a:off x="6372200" y="2638624"/>
            <a:ext cx="2664296" cy="241685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971600" y="1550576"/>
            <a:ext cx="7200800" cy="36004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p:cNvSpPr txBox="1"/>
          <p:nvPr/>
        </p:nvSpPr>
        <p:spPr>
          <a:xfrm>
            <a:off x="971600" y="1131590"/>
            <a:ext cx="4787080" cy="2462213"/>
          </a:xfrm>
          <a:prstGeom prst="rect">
            <a:avLst/>
          </a:prstGeom>
          <a:noFill/>
        </p:spPr>
        <p:txBody>
          <a:bodyPr wrap="none" rtlCol="0">
            <a:spAutoFit/>
          </a:bodyPr>
          <a:lstStyle/>
          <a:p>
            <a:r>
              <a:rPr lang="en-US" b="1" dirty="0" smtClean="0"/>
              <a:t>Topics</a:t>
            </a:r>
          </a:p>
          <a:p>
            <a:endParaRPr lang="en-US" sz="1000" dirty="0" smtClean="0"/>
          </a:p>
          <a:p>
            <a:pPr lvl="1"/>
            <a:r>
              <a:rPr lang="en-US" b="1" dirty="0" smtClean="0"/>
              <a:t>Integration by Parts (of indefinite integrals)</a:t>
            </a:r>
          </a:p>
          <a:p>
            <a:pPr lvl="1"/>
            <a:endParaRPr lang="en-US" dirty="0" smtClean="0"/>
          </a:p>
          <a:p>
            <a:pPr lvl="1"/>
            <a:r>
              <a:rPr lang="en-US" dirty="0" smtClean="0"/>
              <a:t>Definite Integration by Parts</a:t>
            </a:r>
          </a:p>
          <a:p>
            <a:pPr lvl="1"/>
            <a:endParaRPr lang="en-US" dirty="0" smtClean="0"/>
          </a:p>
          <a:p>
            <a:pPr lvl="1"/>
            <a:r>
              <a:rPr lang="en-US" dirty="0" smtClean="0"/>
              <a:t>Repeated Application of Integration by Parts</a:t>
            </a:r>
          </a:p>
          <a:p>
            <a:pPr lvl="1"/>
            <a:endParaRPr lang="en-US" dirty="0" smtClean="0"/>
          </a:p>
          <a:p>
            <a:pPr lvl="1"/>
            <a:r>
              <a:rPr lang="en-US" dirty="0" smtClean="0"/>
              <a:t>Using Integral Tables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Definite integration by parts is used, for instance, to find an area</a:t>
            </a:r>
            <a:endParaRPr lang="en-US" dirty="0"/>
          </a:p>
        </p:txBody>
      </p:sp>
      <p:sp>
        <p:nvSpPr>
          <p:cNvPr id="3" name="Rechteck 2"/>
          <p:cNvSpPr/>
          <p:nvPr/>
        </p:nvSpPr>
        <p:spPr>
          <a:xfrm>
            <a:off x="1691680" y="1131590"/>
            <a:ext cx="7200800" cy="216024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IguanaTex_tmp.png"/>
          <p:cNvPicPr>
            <a:picLocks noChangeAspect="1"/>
          </p:cNvPicPr>
          <p:nvPr>
            <p:custDataLst>
              <p:tags r:id="rId1"/>
            </p:custDataLst>
          </p:nvPr>
        </p:nvPicPr>
        <p:blipFill>
          <a:blip r:embed="rId4" cstate="print"/>
          <a:stretch>
            <a:fillRect/>
          </a:stretch>
        </p:blipFill>
        <p:spPr>
          <a:xfrm>
            <a:off x="1763691" y="1203561"/>
            <a:ext cx="7055785" cy="1759993"/>
          </a:xfrm>
          <a:prstGeom prst="rect">
            <a:avLst/>
          </a:prstGeom>
          <a:noFill/>
          <a:ln/>
          <a:effectLst/>
        </p:spPr>
      </p:pic>
      <p:sp>
        <p:nvSpPr>
          <p:cNvPr id="6" name="Rechteck 5"/>
          <p:cNvSpPr/>
          <p:nvPr/>
        </p:nvSpPr>
        <p:spPr>
          <a:xfrm>
            <a:off x="1691680" y="3723878"/>
            <a:ext cx="7200800" cy="12961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2"/>
            </p:custDataLst>
          </p:nvPr>
        </p:nvPicPr>
        <p:blipFill>
          <a:blip r:embed="rId5" cstate="print"/>
          <a:stretch>
            <a:fillRect/>
          </a:stretch>
        </p:blipFill>
        <p:spPr>
          <a:xfrm>
            <a:off x="3421884" y="3795845"/>
            <a:ext cx="5300456" cy="817370"/>
          </a:xfrm>
          <a:prstGeom prst="rect">
            <a:avLst/>
          </a:prstGeom>
          <a:noFill/>
          <a:ln/>
          <a:effectLst/>
        </p:spPr>
      </p:pic>
      <p:pic>
        <p:nvPicPr>
          <p:cNvPr id="16385" name="Picture 1"/>
          <p:cNvPicPr>
            <a:picLocks noChangeAspect="1" noChangeArrowheads="1"/>
          </p:cNvPicPr>
          <p:nvPr/>
        </p:nvPicPr>
        <p:blipFill>
          <a:blip r:embed="rId6" cstate="print"/>
          <a:srcRect/>
          <a:stretch>
            <a:fillRect/>
          </a:stretch>
        </p:blipFill>
        <p:spPr bwMode="auto">
          <a:xfrm>
            <a:off x="1763688" y="3795886"/>
            <a:ext cx="1501281"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Application of definite integration by parts</a:t>
            </a:r>
            <a:endParaRPr lang="en-US" dirty="0"/>
          </a:p>
        </p:txBody>
      </p:sp>
      <p:sp>
        <p:nvSpPr>
          <p:cNvPr id="4" name="Rechteck 3"/>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1"/>
            </p:custDataLst>
          </p:nvPr>
        </p:nvPicPr>
        <p:blipFill>
          <a:blip r:embed="rId7" cstate="print"/>
          <a:stretch>
            <a:fillRect/>
          </a:stretch>
        </p:blipFill>
        <p:spPr>
          <a:xfrm>
            <a:off x="1763691" y="1203561"/>
            <a:ext cx="7062023" cy="2792702"/>
          </a:xfrm>
          <a:prstGeom prst="rect">
            <a:avLst/>
          </a:prstGeom>
          <a:noFill/>
          <a:ln/>
          <a:effectLst/>
        </p:spPr>
      </p:pic>
      <p:sp>
        <p:nvSpPr>
          <p:cNvPr id="9" name="Rechteck 8"/>
          <p:cNvSpPr/>
          <p:nvPr/>
        </p:nvSpPr>
        <p:spPr>
          <a:xfrm>
            <a:off x="4427984" y="3219989"/>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4427984" y="3724045"/>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p:cNvSpPr/>
          <p:nvPr/>
        </p:nvSpPr>
        <p:spPr>
          <a:xfrm>
            <a:off x="6372200" y="3219989"/>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6372200" y="3724045"/>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descr="IguanaTex_tmp.png"/>
          <p:cNvPicPr>
            <a:picLocks noChangeAspect="1"/>
          </p:cNvPicPr>
          <p:nvPr>
            <p:custDataLst>
              <p:tags r:id="rId2"/>
            </p:custDataLst>
          </p:nvPr>
        </p:nvPicPr>
        <p:blipFill>
          <a:blip r:embed="rId8" cstate="print"/>
          <a:stretch>
            <a:fillRect/>
          </a:stretch>
        </p:blipFill>
        <p:spPr>
          <a:xfrm>
            <a:off x="4724403" y="3290881"/>
            <a:ext cx="415275" cy="218257"/>
          </a:xfrm>
          <a:prstGeom prst="rect">
            <a:avLst/>
          </a:prstGeom>
          <a:noFill/>
          <a:ln/>
          <a:effectLst/>
        </p:spPr>
      </p:pic>
      <p:pic>
        <p:nvPicPr>
          <p:cNvPr id="20" name="Grafik 19" descr="IguanaTex_tmp.png"/>
          <p:cNvPicPr>
            <a:picLocks noChangeAspect="1"/>
          </p:cNvPicPr>
          <p:nvPr>
            <p:custDataLst>
              <p:tags r:id="rId3"/>
            </p:custDataLst>
          </p:nvPr>
        </p:nvPicPr>
        <p:blipFill>
          <a:blip r:embed="rId9" cstate="print"/>
          <a:stretch>
            <a:fillRect/>
          </a:stretch>
        </p:blipFill>
        <p:spPr>
          <a:xfrm>
            <a:off x="4750163" y="3771255"/>
            <a:ext cx="363754" cy="265620"/>
          </a:xfrm>
          <a:prstGeom prst="rect">
            <a:avLst/>
          </a:prstGeom>
          <a:noFill/>
          <a:ln/>
          <a:effectLst/>
        </p:spPr>
      </p:pic>
      <p:pic>
        <p:nvPicPr>
          <p:cNvPr id="22" name="Grafik 21" descr="IguanaTex_tmp.png"/>
          <p:cNvPicPr>
            <a:picLocks noChangeAspect="1"/>
          </p:cNvPicPr>
          <p:nvPr>
            <p:custDataLst>
              <p:tags r:id="rId4"/>
            </p:custDataLst>
          </p:nvPr>
        </p:nvPicPr>
        <p:blipFill>
          <a:blip r:embed="rId10" cstate="print"/>
          <a:stretch>
            <a:fillRect/>
          </a:stretch>
        </p:blipFill>
        <p:spPr>
          <a:xfrm>
            <a:off x="6824974" y="3854576"/>
            <a:ext cx="102565" cy="98979"/>
          </a:xfrm>
          <a:prstGeom prst="rect">
            <a:avLst/>
          </a:prstGeom>
          <a:noFill/>
          <a:ln/>
          <a:effectLst/>
        </p:spPr>
      </p:pic>
      <p:pic>
        <p:nvPicPr>
          <p:cNvPr id="21" name="Grafik 20" descr="IguanaTex_tmp.png"/>
          <p:cNvPicPr>
            <a:picLocks noChangeAspect="1"/>
          </p:cNvPicPr>
          <p:nvPr>
            <p:custDataLst>
              <p:tags r:id="rId5"/>
            </p:custDataLst>
          </p:nvPr>
        </p:nvPicPr>
        <p:blipFill>
          <a:blip r:embed="rId11" cstate="print"/>
          <a:stretch>
            <a:fillRect/>
          </a:stretch>
        </p:blipFill>
        <p:spPr>
          <a:xfrm>
            <a:off x="6709060" y="3322349"/>
            <a:ext cx="334393" cy="155320"/>
          </a:xfrm>
          <a:prstGeom prst="rect">
            <a:avLst/>
          </a:prstGeom>
          <a:noFill/>
          <a:ln/>
          <a:effectLst/>
        </p:spPr>
      </p:pic>
      <p:sp>
        <p:nvSpPr>
          <p:cNvPr id="17" name="Textfeld 16"/>
          <p:cNvSpPr txBox="1"/>
          <p:nvPr/>
        </p:nvSpPr>
        <p:spPr>
          <a:xfrm>
            <a:off x="1921883" y="4587974"/>
            <a:ext cx="979755" cy="369332"/>
          </a:xfrm>
          <a:prstGeom prst="rect">
            <a:avLst/>
          </a:prstGeom>
          <a:noFill/>
        </p:spPr>
        <p:txBody>
          <a:bodyPr wrap="none" rtlCol="0">
            <a:spAutoFit/>
          </a:bodyPr>
          <a:lstStyle/>
          <a:p>
            <a:pPr algn="ctr"/>
            <a:r>
              <a:rPr lang="en-US" b="1" u="sng" dirty="0" smtClean="0"/>
              <a:t>L</a:t>
            </a:r>
            <a:r>
              <a:rPr lang="en-US" dirty="0" smtClean="0"/>
              <a:t>-I-A-T-E</a:t>
            </a:r>
            <a:endParaRPr lang="en-US" dirty="0"/>
          </a:p>
        </p:txBody>
      </p:sp>
      <p:sp>
        <p:nvSpPr>
          <p:cNvPr id="18" name="Rechteck 17"/>
          <p:cNvSpPr/>
          <p:nvPr/>
        </p:nvSpPr>
        <p:spPr>
          <a:xfrm>
            <a:off x="1763688" y="4587974"/>
            <a:ext cx="1296144" cy="36004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
          <p:cNvPicPr>
            <a:picLocks noChangeAspect="1" noChangeArrowheads="1"/>
          </p:cNvPicPr>
          <p:nvPr/>
        </p:nvPicPr>
        <p:blipFill>
          <a:blip r:embed="rId12" cstate="print"/>
          <a:srcRect/>
          <a:stretch>
            <a:fillRect/>
          </a:stretch>
        </p:blipFill>
        <p:spPr bwMode="auto">
          <a:xfrm>
            <a:off x="251521" y="1131590"/>
            <a:ext cx="1224136" cy="8807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Application of definite integration by parts</a:t>
            </a:r>
            <a:endParaRPr lang="en-US" dirty="0"/>
          </a:p>
        </p:txBody>
      </p:sp>
      <p:sp>
        <p:nvSpPr>
          <p:cNvPr id="4" name="Rechteck 3"/>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fik 24" descr="IguanaTex_tmp.png"/>
          <p:cNvPicPr>
            <a:picLocks noChangeAspect="1"/>
          </p:cNvPicPr>
          <p:nvPr>
            <p:custDataLst>
              <p:tags r:id="rId1"/>
            </p:custDataLst>
          </p:nvPr>
        </p:nvPicPr>
        <p:blipFill>
          <a:blip r:embed="rId3" cstate="print"/>
          <a:stretch>
            <a:fillRect/>
          </a:stretch>
        </p:blipFill>
        <p:spPr>
          <a:xfrm>
            <a:off x="1763690" y="1203562"/>
            <a:ext cx="5763715" cy="2673430"/>
          </a:xfrm>
          <a:prstGeom prst="rect">
            <a:avLst/>
          </a:prstGeom>
          <a:noFill/>
          <a:ln/>
          <a:effectLst/>
        </p:spPr>
      </p:pic>
      <p:pic>
        <p:nvPicPr>
          <p:cNvPr id="16" name="Picture 1"/>
          <p:cNvPicPr>
            <a:picLocks noChangeAspect="1" noChangeArrowheads="1"/>
          </p:cNvPicPr>
          <p:nvPr/>
        </p:nvPicPr>
        <p:blipFill>
          <a:blip r:embed="rId4" cstate="print"/>
          <a:srcRect/>
          <a:stretch>
            <a:fillRect/>
          </a:stretch>
        </p:blipFill>
        <p:spPr bwMode="auto">
          <a:xfrm>
            <a:off x="251521" y="1131590"/>
            <a:ext cx="1224136" cy="8807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Calculating the future vale of an investment</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IguanaTex_tmp.png"/>
          <p:cNvPicPr>
            <a:picLocks noChangeAspect="1"/>
          </p:cNvPicPr>
          <p:nvPr>
            <p:custDataLst>
              <p:tags r:id="rId1"/>
            </p:custDataLst>
          </p:nvPr>
        </p:nvPicPr>
        <p:blipFill>
          <a:blip r:embed="rId3" cstate="print"/>
          <a:stretch>
            <a:fillRect/>
          </a:stretch>
        </p:blipFill>
        <p:spPr>
          <a:xfrm>
            <a:off x="1763690" y="1203558"/>
            <a:ext cx="7086613" cy="3587929"/>
          </a:xfrm>
          <a:prstGeom prst="rect">
            <a:avLst/>
          </a:prstGeom>
          <a:noFill/>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Calculating the future vale of an investment</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12" descr="IguanaTex_tmp.png"/>
          <p:cNvPicPr>
            <a:picLocks noChangeAspect="1"/>
          </p:cNvPicPr>
          <p:nvPr>
            <p:custDataLst>
              <p:tags r:id="rId1"/>
            </p:custDataLst>
          </p:nvPr>
        </p:nvPicPr>
        <p:blipFill>
          <a:blip r:embed="rId3" cstate="print"/>
          <a:stretch>
            <a:fillRect/>
          </a:stretch>
        </p:blipFill>
        <p:spPr>
          <a:xfrm>
            <a:off x="1763690" y="1203557"/>
            <a:ext cx="7080184" cy="2858590"/>
          </a:xfrm>
          <a:prstGeom prst="rect">
            <a:avLst/>
          </a:prstGeom>
          <a:noFill/>
          <a:ln/>
          <a:effectLst/>
        </p:spPr>
      </p:pic>
      <p:sp>
        <p:nvSpPr>
          <p:cNvPr id="10" name="Textfeld 9"/>
          <p:cNvSpPr txBox="1"/>
          <p:nvPr/>
        </p:nvSpPr>
        <p:spPr>
          <a:xfrm>
            <a:off x="1921883" y="4587974"/>
            <a:ext cx="979755" cy="369332"/>
          </a:xfrm>
          <a:prstGeom prst="rect">
            <a:avLst/>
          </a:prstGeom>
          <a:noFill/>
        </p:spPr>
        <p:txBody>
          <a:bodyPr wrap="none" rtlCol="0">
            <a:spAutoFit/>
          </a:bodyPr>
          <a:lstStyle/>
          <a:p>
            <a:pPr algn="ctr"/>
            <a:r>
              <a:rPr lang="en-US" dirty="0" smtClean="0"/>
              <a:t>L-I-</a:t>
            </a:r>
            <a:r>
              <a:rPr lang="en-US" b="1" u="sng" dirty="0" smtClean="0"/>
              <a:t>A</a:t>
            </a:r>
            <a:r>
              <a:rPr lang="en-US" dirty="0" smtClean="0"/>
              <a:t>-T-E</a:t>
            </a:r>
            <a:endParaRPr lang="en-US" dirty="0"/>
          </a:p>
        </p:txBody>
      </p:sp>
      <p:sp>
        <p:nvSpPr>
          <p:cNvPr id="11" name="Rechteck 10"/>
          <p:cNvSpPr/>
          <p:nvPr/>
        </p:nvSpPr>
        <p:spPr>
          <a:xfrm>
            <a:off x="1763688" y="4587974"/>
            <a:ext cx="1296144" cy="36004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Calculating the future vale of an investment</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IguanaTex_tmp.png"/>
          <p:cNvPicPr>
            <a:picLocks noChangeAspect="1"/>
          </p:cNvPicPr>
          <p:nvPr>
            <p:custDataLst>
              <p:tags r:id="rId1"/>
            </p:custDataLst>
          </p:nvPr>
        </p:nvPicPr>
        <p:blipFill>
          <a:blip r:embed="rId3" cstate="print"/>
          <a:stretch>
            <a:fillRect/>
          </a:stretch>
        </p:blipFill>
        <p:spPr>
          <a:xfrm>
            <a:off x="1763690" y="1203555"/>
            <a:ext cx="6681628" cy="1923422"/>
          </a:xfrm>
          <a:prstGeom prst="rect">
            <a:avLst/>
          </a:prstGeom>
          <a:noFill/>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Now it’s your turn:</a:t>
            </a:r>
            <a:br>
              <a:rPr lang="en-US" dirty="0" smtClean="0"/>
            </a:br>
            <a:r>
              <a:rPr lang="en-US" dirty="0" smtClean="0"/>
              <a:t>Please, try to solve this question on your own</a:t>
            </a:r>
            <a:endParaRPr lang="en-US" dirty="0"/>
          </a:p>
        </p:txBody>
      </p:sp>
      <p:sp>
        <p:nvSpPr>
          <p:cNvPr id="4" name="Rechteck 3"/>
          <p:cNvSpPr/>
          <p:nvPr/>
        </p:nvSpPr>
        <p:spPr>
          <a:xfrm>
            <a:off x="1691680" y="1131590"/>
            <a:ext cx="7200800" cy="11521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fik 19" descr="IguanaTex_tmp.png"/>
          <p:cNvPicPr>
            <a:picLocks noChangeAspect="1"/>
          </p:cNvPicPr>
          <p:nvPr>
            <p:custDataLst>
              <p:tags r:id="rId1"/>
            </p:custDataLst>
          </p:nvPr>
        </p:nvPicPr>
        <p:blipFill>
          <a:blip r:embed="rId6" cstate="print"/>
          <a:stretch>
            <a:fillRect/>
          </a:stretch>
        </p:blipFill>
        <p:spPr>
          <a:xfrm>
            <a:off x="1763690" y="1203581"/>
            <a:ext cx="4941121" cy="927652"/>
          </a:xfrm>
          <a:prstGeom prst="rect">
            <a:avLst/>
          </a:prstGeom>
          <a:noFill/>
          <a:ln/>
          <a:effectLst/>
        </p:spPr>
      </p:pic>
      <p:grpSp>
        <p:nvGrpSpPr>
          <p:cNvPr id="3" name="Gruppieren 24"/>
          <p:cNvGrpSpPr/>
          <p:nvPr/>
        </p:nvGrpSpPr>
        <p:grpSpPr>
          <a:xfrm rot="20172303">
            <a:off x="117564" y="1131366"/>
            <a:ext cx="1130424" cy="288032"/>
            <a:chOff x="251520" y="2067694"/>
            <a:chExt cx="1130424" cy="288032"/>
          </a:xfrm>
        </p:grpSpPr>
        <p:sp>
          <p:nvSpPr>
            <p:cNvPr id="7" name="Rechteck 6"/>
            <p:cNvSpPr/>
            <p:nvPr/>
          </p:nvSpPr>
          <p:spPr>
            <a:xfrm>
              <a:off x="251520" y="2067694"/>
              <a:ext cx="113042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Discussion</a:t>
              </a:r>
              <a:endParaRPr lang="en-US" sz="1400" dirty="0">
                <a:solidFill>
                  <a:schemeClr val="tx1"/>
                </a:solidFill>
              </a:endParaRPr>
            </a:p>
          </p:txBody>
        </p:sp>
        <p:cxnSp>
          <p:nvCxnSpPr>
            <p:cNvPr id="8" name="Gerade Verbindung 7"/>
            <p:cNvCxnSpPr/>
            <p:nvPr/>
          </p:nvCxnSpPr>
          <p:spPr>
            <a:xfrm>
              <a:off x="251520" y="2067694"/>
              <a:ext cx="1130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251520" y="2355726"/>
              <a:ext cx="1130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Abgerundetes Rechteck 11"/>
          <p:cNvSpPr/>
          <p:nvPr/>
        </p:nvSpPr>
        <p:spPr>
          <a:xfrm>
            <a:off x="6948264" y="987574"/>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12" descr="IguanaTex_tmp.png"/>
          <p:cNvPicPr>
            <a:picLocks noChangeAspect="1"/>
          </p:cNvPicPr>
          <p:nvPr>
            <p:custDataLst>
              <p:tags r:id="rId2"/>
            </p:custDataLst>
          </p:nvPr>
        </p:nvPicPr>
        <p:blipFill>
          <a:blip r:embed="rId7" cstate="print"/>
          <a:stretch>
            <a:fillRect/>
          </a:stretch>
        </p:blipFill>
        <p:spPr>
          <a:xfrm>
            <a:off x="7180156" y="1059582"/>
            <a:ext cx="1620788" cy="360039"/>
          </a:xfrm>
          <a:prstGeom prst="rect">
            <a:avLst/>
          </a:prstGeom>
          <a:noFill/>
          <a:ln/>
          <a:effectLst/>
        </p:spPr>
      </p:pic>
      <p:sp>
        <p:nvSpPr>
          <p:cNvPr id="15" name="Rechteck 14"/>
          <p:cNvSpPr/>
          <p:nvPr/>
        </p:nvSpPr>
        <p:spPr>
          <a:xfrm>
            <a:off x="1691680" y="2427734"/>
            <a:ext cx="7200800" cy="259228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descr="IguanaTex_tmp.png"/>
          <p:cNvPicPr>
            <a:picLocks noChangeAspect="1"/>
          </p:cNvPicPr>
          <p:nvPr>
            <p:custDataLst>
              <p:tags r:id="rId3"/>
            </p:custDataLst>
          </p:nvPr>
        </p:nvPicPr>
        <p:blipFill>
          <a:blip r:embed="rId8" cstate="print"/>
          <a:stretch>
            <a:fillRect/>
          </a:stretch>
        </p:blipFill>
        <p:spPr>
          <a:xfrm>
            <a:off x="1763691" y="2499722"/>
            <a:ext cx="5626997" cy="2158752"/>
          </a:xfrm>
          <a:prstGeom prst="rect">
            <a:avLst/>
          </a:prstGeom>
          <a:noFill/>
          <a:ln/>
          <a:effectLst/>
        </p:spPr>
      </p:pic>
      <p:sp>
        <p:nvSpPr>
          <p:cNvPr id="22" name="Rechteck 21"/>
          <p:cNvSpPr/>
          <p:nvPr/>
        </p:nvSpPr>
        <p:spPr>
          <a:xfrm>
            <a:off x="1763688" y="4227934"/>
            <a:ext cx="2232248" cy="72008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fik 17" descr="IguanaTex_tmp.png"/>
          <p:cNvPicPr>
            <a:picLocks noChangeAspect="1"/>
          </p:cNvPicPr>
          <p:nvPr>
            <p:custDataLst>
              <p:tags r:id="rId4"/>
            </p:custDataLst>
          </p:nvPr>
        </p:nvPicPr>
        <p:blipFill>
          <a:blip r:embed="rId9" cstate="print"/>
          <a:stretch>
            <a:fillRect/>
          </a:stretch>
        </p:blipFill>
        <p:spPr>
          <a:xfrm>
            <a:off x="1840831" y="4319930"/>
            <a:ext cx="2077962" cy="535956"/>
          </a:xfrm>
          <a:prstGeom prst="rect">
            <a:avLst/>
          </a:prstGeom>
          <a:noFill/>
          <a:ln/>
          <a:effectLst/>
        </p:spPr>
      </p:pic>
      <p:sp>
        <p:nvSpPr>
          <p:cNvPr id="16" name="Rechteck 15"/>
          <p:cNvSpPr/>
          <p:nvPr/>
        </p:nvSpPr>
        <p:spPr>
          <a:xfrm>
            <a:off x="251520" y="4299942"/>
            <a:ext cx="1296144" cy="72008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please, upload your solutions to the chat</a:t>
            </a:r>
            <a:endParaRPr lang="en-US" sz="1400" dirty="0">
              <a:solidFill>
                <a:schemeClr val="tx1"/>
              </a:solidFill>
            </a:endParaRPr>
          </a:p>
        </p:txBody>
      </p:sp>
      <p:sp>
        <p:nvSpPr>
          <p:cNvPr id="17" name="Rechteck 16"/>
          <p:cNvSpPr/>
          <p:nvPr/>
        </p:nvSpPr>
        <p:spPr>
          <a:xfrm>
            <a:off x="251520" y="3507854"/>
            <a:ext cx="1296144" cy="72008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5 minutes</a:t>
            </a:r>
          </a:p>
          <a:p>
            <a:pPr algn="ctr"/>
            <a:r>
              <a:rPr lang="en-US" sz="1400" dirty="0" smtClean="0">
                <a:solidFill>
                  <a:schemeClr val="tx1"/>
                </a:solidFill>
              </a:rPr>
              <a:t>self/ group work</a:t>
            </a:r>
            <a:endParaRPr lang="en-US"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971600" y="2669882"/>
            <a:ext cx="7200800" cy="36004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p:cNvSpPr txBox="1"/>
          <p:nvPr/>
        </p:nvSpPr>
        <p:spPr>
          <a:xfrm>
            <a:off x="971600" y="1131590"/>
            <a:ext cx="4877489" cy="2462213"/>
          </a:xfrm>
          <a:prstGeom prst="rect">
            <a:avLst/>
          </a:prstGeom>
          <a:noFill/>
        </p:spPr>
        <p:txBody>
          <a:bodyPr wrap="none" rtlCol="0">
            <a:spAutoFit/>
          </a:bodyPr>
          <a:lstStyle/>
          <a:p>
            <a:r>
              <a:rPr lang="en-US" b="1" dirty="0" smtClean="0"/>
              <a:t>Topics</a:t>
            </a:r>
          </a:p>
          <a:p>
            <a:endParaRPr lang="en-US" sz="1000" dirty="0" smtClean="0"/>
          </a:p>
          <a:p>
            <a:pPr lvl="1"/>
            <a:r>
              <a:rPr lang="en-US" dirty="0" smtClean="0"/>
              <a:t>Integration by Parts (of indefinite integrals)</a:t>
            </a:r>
          </a:p>
          <a:p>
            <a:pPr lvl="1"/>
            <a:endParaRPr lang="en-US" dirty="0" smtClean="0"/>
          </a:p>
          <a:p>
            <a:pPr lvl="1"/>
            <a:r>
              <a:rPr lang="en-US" dirty="0" smtClean="0"/>
              <a:t>Definite Integration by Parts</a:t>
            </a:r>
          </a:p>
          <a:p>
            <a:pPr lvl="1"/>
            <a:endParaRPr lang="en-US" dirty="0" smtClean="0"/>
          </a:p>
          <a:p>
            <a:pPr lvl="1"/>
            <a:r>
              <a:rPr lang="en-US" b="1" dirty="0" smtClean="0"/>
              <a:t>Repeated Application of Integration by Parts</a:t>
            </a:r>
          </a:p>
          <a:p>
            <a:pPr lvl="1"/>
            <a:endParaRPr lang="en-US" dirty="0" smtClean="0"/>
          </a:p>
          <a:p>
            <a:pPr lvl="1"/>
            <a:r>
              <a:rPr lang="en-US" dirty="0" smtClean="0"/>
              <a:t>Using Integral Tables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Integrating by parts twice</a:t>
            </a:r>
            <a:endParaRPr lang="en-US" dirty="0"/>
          </a:p>
        </p:txBody>
      </p:sp>
      <p:sp>
        <p:nvSpPr>
          <p:cNvPr id="3" name="Rechteck 2"/>
          <p:cNvSpPr/>
          <p:nvPr/>
        </p:nvSpPr>
        <p:spPr>
          <a:xfrm>
            <a:off x="1691680" y="1131590"/>
            <a:ext cx="7200800" cy="64807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IguanaTex_tmp.png"/>
          <p:cNvPicPr>
            <a:picLocks noChangeAspect="1"/>
          </p:cNvPicPr>
          <p:nvPr>
            <p:custDataLst>
              <p:tags r:id="rId1"/>
            </p:custDataLst>
          </p:nvPr>
        </p:nvPicPr>
        <p:blipFill>
          <a:blip r:embed="rId4" cstate="print"/>
          <a:stretch>
            <a:fillRect/>
          </a:stretch>
        </p:blipFill>
        <p:spPr>
          <a:xfrm>
            <a:off x="1763691" y="1203561"/>
            <a:ext cx="7041633" cy="484948"/>
          </a:xfrm>
          <a:prstGeom prst="rect">
            <a:avLst/>
          </a:prstGeom>
          <a:noFill/>
          <a:ln/>
          <a:effectLst/>
        </p:spPr>
      </p:pic>
      <p:sp>
        <p:nvSpPr>
          <p:cNvPr id="6" name="Rechteck 5"/>
          <p:cNvSpPr/>
          <p:nvPr/>
        </p:nvSpPr>
        <p:spPr>
          <a:xfrm>
            <a:off x="1691680" y="1923678"/>
            <a:ext cx="7200800" cy="30963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2"/>
            </p:custDataLst>
          </p:nvPr>
        </p:nvPicPr>
        <p:blipFill>
          <a:blip r:embed="rId5" cstate="print"/>
          <a:stretch>
            <a:fillRect/>
          </a:stretch>
        </p:blipFill>
        <p:spPr>
          <a:xfrm>
            <a:off x="1763690" y="1995645"/>
            <a:ext cx="7072762" cy="2507989"/>
          </a:xfrm>
          <a:prstGeom prst="rect">
            <a:avLst/>
          </a:prstGeom>
          <a:noFill/>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Integrating by parts twice</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k 16" descr="IguanaTex_tmp.png"/>
          <p:cNvPicPr>
            <a:picLocks noChangeAspect="1"/>
          </p:cNvPicPr>
          <p:nvPr>
            <p:custDataLst>
              <p:tags r:id="rId1"/>
            </p:custDataLst>
          </p:nvPr>
        </p:nvPicPr>
        <p:blipFill>
          <a:blip r:embed="rId5" cstate="print"/>
          <a:stretch>
            <a:fillRect/>
          </a:stretch>
        </p:blipFill>
        <p:spPr>
          <a:xfrm>
            <a:off x="1763690" y="1203549"/>
            <a:ext cx="6592894" cy="976205"/>
          </a:xfrm>
          <a:prstGeom prst="rect">
            <a:avLst/>
          </a:prstGeom>
          <a:noFill/>
          <a:ln/>
          <a:effectLst/>
        </p:spPr>
      </p:pic>
      <p:pic>
        <p:nvPicPr>
          <p:cNvPr id="16" name="Grafik 15" descr="IguanaTex_tmp.png"/>
          <p:cNvPicPr>
            <a:picLocks noChangeAspect="1"/>
          </p:cNvPicPr>
          <p:nvPr>
            <p:custDataLst>
              <p:tags r:id="rId2"/>
            </p:custDataLst>
          </p:nvPr>
        </p:nvPicPr>
        <p:blipFill>
          <a:blip r:embed="rId6" cstate="print"/>
          <a:stretch>
            <a:fillRect/>
          </a:stretch>
        </p:blipFill>
        <p:spPr>
          <a:xfrm>
            <a:off x="1763690" y="2427734"/>
            <a:ext cx="6192883" cy="976205"/>
          </a:xfrm>
          <a:prstGeom prst="rect">
            <a:avLst/>
          </a:prstGeom>
          <a:noFill/>
          <a:ln/>
          <a:effectLst/>
        </p:spPr>
      </p:pic>
      <p:pic>
        <p:nvPicPr>
          <p:cNvPr id="15" name="Grafik 14" descr="IguanaTex_tmp.png"/>
          <p:cNvPicPr>
            <a:picLocks noChangeAspect="1"/>
          </p:cNvPicPr>
          <p:nvPr>
            <p:custDataLst>
              <p:tags r:id="rId3"/>
            </p:custDataLst>
          </p:nvPr>
        </p:nvPicPr>
        <p:blipFill>
          <a:blip r:embed="rId7" cstate="print"/>
          <a:stretch>
            <a:fillRect/>
          </a:stretch>
        </p:blipFill>
        <p:spPr>
          <a:xfrm>
            <a:off x="1763690" y="3548647"/>
            <a:ext cx="7009874" cy="1399367"/>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Integration by parts is a technique of integration based on the product rule for differentiation (1/ 3)</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fik 28" descr="IguanaTex_tmp.png"/>
          <p:cNvPicPr>
            <a:picLocks noChangeAspect="1"/>
          </p:cNvPicPr>
          <p:nvPr>
            <p:custDataLst>
              <p:tags r:id="rId1"/>
            </p:custDataLst>
          </p:nvPr>
        </p:nvPicPr>
        <p:blipFill>
          <a:blip r:embed="rId4" cstate="print"/>
          <a:stretch>
            <a:fillRect/>
          </a:stretch>
        </p:blipFill>
        <p:spPr>
          <a:xfrm>
            <a:off x="1763690" y="1203561"/>
            <a:ext cx="5523984" cy="1521505"/>
          </a:xfrm>
          <a:prstGeom prst="rect">
            <a:avLst/>
          </a:prstGeom>
          <a:noFill/>
          <a:ln/>
          <a:effectLst/>
        </p:spPr>
      </p:pic>
      <p:pic>
        <p:nvPicPr>
          <p:cNvPr id="28" name="Grafik 27" descr="IguanaTex_tmp.png"/>
          <p:cNvPicPr>
            <a:picLocks noChangeAspect="1"/>
          </p:cNvPicPr>
          <p:nvPr>
            <p:custDataLst>
              <p:tags r:id="rId2"/>
            </p:custDataLst>
          </p:nvPr>
        </p:nvPicPr>
        <p:blipFill>
          <a:blip r:embed="rId5" cstate="print"/>
          <a:stretch>
            <a:fillRect/>
          </a:stretch>
        </p:blipFill>
        <p:spPr>
          <a:xfrm>
            <a:off x="1763690" y="2892437"/>
            <a:ext cx="6458701" cy="2081988"/>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971600" y="3213124"/>
            <a:ext cx="7200800" cy="36004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p:cNvSpPr txBox="1"/>
          <p:nvPr/>
        </p:nvSpPr>
        <p:spPr>
          <a:xfrm>
            <a:off x="971600" y="1131590"/>
            <a:ext cx="4787080" cy="2462213"/>
          </a:xfrm>
          <a:prstGeom prst="rect">
            <a:avLst/>
          </a:prstGeom>
          <a:noFill/>
        </p:spPr>
        <p:txBody>
          <a:bodyPr wrap="none" rtlCol="0">
            <a:spAutoFit/>
          </a:bodyPr>
          <a:lstStyle/>
          <a:p>
            <a:r>
              <a:rPr lang="en-US" b="1" dirty="0" smtClean="0"/>
              <a:t>Topics</a:t>
            </a:r>
          </a:p>
          <a:p>
            <a:endParaRPr lang="en-US" sz="1000" dirty="0" smtClean="0"/>
          </a:p>
          <a:p>
            <a:pPr lvl="1"/>
            <a:r>
              <a:rPr lang="en-US" dirty="0" smtClean="0"/>
              <a:t>Integration by Parts (of indefinite integrals)</a:t>
            </a:r>
          </a:p>
          <a:p>
            <a:pPr lvl="1"/>
            <a:endParaRPr lang="en-US" dirty="0" smtClean="0"/>
          </a:p>
          <a:p>
            <a:pPr lvl="1"/>
            <a:r>
              <a:rPr lang="en-US" dirty="0" smtClean="0"/>
              <a:t>Definite Integration by Parts</a:t>
            </a:r>
          </a:p>
          <a:p>
            <a:pPr lvl="1"/>
            <a:endParaRPr lang="en-US" dirty="0" smtClean="0"/>
          </a:p>
          <a:p>
            <a:pPr lvl="1"/>
            <a:r>
              <a:rPr lang="en-US" dirty="0" smtClean="0"/>
              <a:t>Repeated Application of Integration by Parts</a:t>
            </a:r>
          </a:p>
          <a:p>
            <a:pPr lvl="1"/>
            <a:endParaRPr lang="en-US" dirty="0" smtClean="0"/>
          </a:p>
          <a:p>
            <a:pPr lvl="1"/>
            <a:r>
              <a:rPr lang="en-US" b="1" dirty="0" smtClean="0"/>
              <a:t>Using Integral Tables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Using a table of integrals are often of great help to find the indefinite integrals of uncommon or complicated functions</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3" cstate="print"/>
          <a:stretch>
            <a:fillRect/>
          </a:stretch>
        </p:blipFill>
        <p:spPr>
          <a:xfrm>
            <a:off x="1763690" y="1203561"/>
            <a:ext cx="7075860" cy="3194110"/>
          </a:xfrm>
          <a:prstGeom prst="rect">
            <a:avLst/>
          </a:prstGeom>
          <a:noFill/>
          <a:ln/>
          <a:effectLst/>
        </p:spPr>
      </p:pic>
      <p:pic>
        <p:nvPicPr>
          <p:cNvPr id="8" name="Picture 10" descr="https://images-na.ssl-images-amazon.com/images/I/51AKuT8vfBL._SX379_BO1,204,203,200_.jpg"/>
          <p:cNvPicPr>
            <a:picLocks noChangeAspect="1" noChangeArrowheads="1"/>
          </p:cNvPicPr>
          <p:nvPr/>
        </p:nvPicPr>
        <p:blipFill>
          <a:blip r:embed="rId4" cstate="print"/>
          <a:srcRect/>
          <a:stretch>
            <a:fillRect/>
          </a:stretch>
        </p:blipFill>
        <p:spPr bwMode="auto">
          <a:xfrm>
            <a:off x="251519" y="1131590"/>
            <a:ext cx="1264541" cy="1656184"/>
          </a:xfrm>
          <a:prstGeom prst="rect">
            <a:avLst/>
          </a:prstGeom>
          <a:noFill/>
        </p:spPr>
      </p:pic>
      <p:pic>
        <p:nvPicPr>
          <p:cNvPr id="7170" name="Picture 2" descr="Bildergebnis für wolfram alpha"/>
          <p:cNvPicPr>
            <a:picLocks noChangeAspect="1" noChangeArrowheads="1"/>
          </p:cNvPicPr>
          <p:nvPr/>
        </p:nvPicPr>
        <p:blipFill>
          <a:blip r:embed="rId5" cstate="print"/>
          <a:srcRect/>
          <a:stretch>
            <a:fillRect/>
          </a:stretch>
        </p:blipFill>
        <p:spPr bwMode="auto">
          <a:xfrm>
            <a:off x="251520" y="3714439"/>
            <a:ext cx="1263600" cy="1022546"/>
          </a:xfrm>
          <a:prstGeom prst="rect">
            <a:avLst/>
          </a:prstGeom>
          <a:noFill/>
        </p:spPr>
      </p:pic>
      <p:sp>
        <p:nvSpPr>
          <p:cNvPr id="9" name="Textfeld 8"/>
          <p:cNvSpPr txBox="1"/>
          <p:nvPr/>
        </p:nvSpPr>
        <p:spPr>
          <a:xfrm>
            <a:off x="251520" y="4736199"/>
            <a:ext cx="1263600" cy="276999"/>
          </a:xfrm>
          <a:prstGeom prst="rect">
            <a:avLst/>
          </a:prstGeom>
          <a:noFill/>
        </p:spPr>
        <p:txBody>
          <a:bodyPr wrap="square" rtlCol="0">
            <a:spAutoFit/>
          </a:bodyPr>
          <a:lstStyle/>
          <a:p>
            <a:pPr algn="ctr"/>
            <a:r>
              <a:rPr lang="en-US" sz="1200" dirty="0" smtClean="0"/>
              <a:t>online “tables”</a:t>
            </a:r>
            <a:endParaRPr lang="en-US"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Important integral tables (1/ 2)</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51519" y="1131590"/>
            <a:ext cx="4248473" cy="291346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44008" y="1131590"/>
            <a:ext cx="4235892" cy="194421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571999" y="3291830"/>
            <a:ext cx="4311697" cy="16347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Important integral tables (2/ 2)</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51519" y="1131590"/>
            <a:ext cx="4248473" cy="167268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51519" y="3056900"/>
            <a:ext cx="4248473" cy="1628907"/>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644008" y="1124916"/>
            <a:ext cx="4243347" cy="12565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Using a table of integrals</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1"/>
            </p:custDataLst>
          </p:nvPr>
        </p:nvPicPr>
        <p:blipFill>
          <a:blip r:embed="rId3" cstate="print"/>
          <a:stretch>
            <a:fillRect/>
          </a:stretch>
        </p:blipFill>
        <p:spPr>
          <a:xfrm>
            <a:off x="1763691" y="1203549"/>
            <a:ext cx="7076135" cy="3698685"/>
          </a:xfrm>
          <a:prstGeom prst="rect">
            <a:avLst/>
          </a:prstGeom>
          <a:noFill/>
          <a:ln/>
          <a:effectLst/>
        </p:spPr>
      </p:pic>
      <p:sp>
        <p:nvSpPr>
          <p:cNvPr id="7" name="Abgerundetes Rechteck 6"/>
          <p:cNvSpPr/>
          <p:nvPr/>
        </p:nvSpPr>
        <p:spPr>
          <a:xfrm>
            <a:off x="6228184" y="987574"/>
            <a:ext cx="280831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p:cNvPicPr>
            <a:picLocks noChangeAspect="1" noChangeArrowheads="1"/>
          </p:cNvPicPr>
          <p:nvPr/>
        </p:nvPicPr>
        <p:blipFill>
          <a:blip r:embed="rId4" cstate="print"/>
          <a:srcRect/>
          <a:stretch>
            <a:fillRect/>
          </a:stretch>
        </p:blipFill>
        <p:spPr bwMode="auto">
          <a:xfrm>
            <a:off x="6393909" y="1023515"/>
            <a:ext cx="2476862" cy="432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An integral not in the table</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1"/>
            </p:custDataLst>
          </p:nvPr>
        </p:nvPicPr>
        <p:blipFill>
          <a:blip r:embed="rId3" cstate="print"/>
          <a:stretch>
            <a:fillRect/>
          </a:stretch>
        </p:blipFill>
        <p:spPr>
          <a:xfrm>
            <a:off x="1763691" y="1203549"/>
            <a:ext cx="7080021" cy="3516832"/>
          </a:xfrm>
          <a:prstGeom prst="rect">
            <a:avLst/>
          </a:prstGeom>
          <a:noFill/>
          <a:ln/>
          <a:effectLst/>
        </p:spPr>
      </p:pic>
      <p:sp>
        <p:nvSpPr>
          <p:cNvPr id="7" name="Abgerundetes Rechteck 6"/>
          <p:cNvSpPr/>
          <p:nvPr/>
        </p:nvSpPr>
        <p:spPr>
          <a:xfrm>
            <a:off x="6228184" y="987574"/>
            <a:ext cx="280831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p:cNvPicPr>
            <a:picLocks noChangeAspect="1" noChangeArrowheads="1"/>
          </p:cNvPicPr>
          <p:nvPr/>
        </p:nvPicPr>
        <p:blipFill>
          <a:blip r:embed="rId4" cstate="print"/>
          <a:srcRect/>
          <a:stretch>
            <a:fillRect/>
          </a:stretch>
        </p:blipFill>
        <p:spPr bwMode="auto">
          <a:xfrm>
            <a:off x="6393909" y="1023515"/>
            <a:ext cx="2476862" cy="432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Using a table of integrals</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5" descr="IguanaTex_tmp.png"/>
          <p:cNvPicPr>
            <a:picLocks noChangeAspect="1"/>
          </p:cNvPicPr>
          <p:nvPr>
            <p:custDataLst>
              <p:tags r:id="rId1"/>
            </p:custDataLst>
          </p:nvPr>
        </p:nvPicPr>
        <p:blipFill>
          <a:blip r:embed="rId3" cstate="print"/>
          <a:stretch>
            <a:fillRect/>
          </a:stretch>
        </p:blipFill>
        <p:spPr>
          <a:xfrm>
            <a:off x="1763690" y="1203549"/>
            <a:ext cx="7002433" cy="3728774"/>
          </a:xfrm>
          <a:prstGeom prst="rect">
            <a:avLst/>
          </a:prstGeom>
          <a:noFill/>
          <a:ln/>
          <a:effectLst/>
        </p:spPr>
      </p:pic>
      <p:sp>
        <p:nvSpPr>
          <p:cNvPr id="7" name="Abgerundetes Rechteck 6"/>
          <p:cNvSpPr/>
          <p:nvPr/>
        </p:nvSpPr>
        <p:spPr>
          <a:xfrm>
            <a:off x="6228184" y="987574"/>
            <a:ext cx="280831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4" cstate="print"/>
          <a:srcRect/>
          <a:stretch>
            <a:fillRect/>
          </a:stretch>
        </p:blipFill>
        <p:spPr bwMode="auto">
          <a:xfrm>
            <a:off x="6422047" y="1030775"/>
            <a:ext cx="2420587" cy="4176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Evaluating integrals with the aid of an integral table</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1"/>
            </p:custDataLst>
          </p:nvPr>
        </p:nvPicPr>
        <p:blipFill>
          <a:blip r:embed="rId3" cstate="print"/>
          <a:stretch>
            <a:fillRect/>
          </a:stretch>
        </p:blipFill>
        <p:spPr>
          <a:xfrm>
            <a:off x="1763690" y="1203583"/>
            <a:ext cx="7052440" cy="3012115"/>
          </a:xfrm>
          <a:prstGeom prst="rect">
            <a:avLst/>
          </a:prstGeom>
          <a:noFill/>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Evaluating integrals with the aid of an integral table</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1"/>
            </p:custDataLst>
          </p:nvPr>
        </p:nvPicPr>
        <p:blipFill>
          <a:blip r:embed="rId3" cstate="print"/>
          <a:stretch>
            <a:fillRect/>
          </a:stretch>
        </p:blipFill>
        <p:spPr>
          <a:xfrm>
            <a:off x="1763690" y="1203584"/>
            <a:ext cx="7057380" cy="3526365"/>
          </a:xfrm>
          <a:prstGeom prst="rect">
            <a:avLst/>
          </a:prstGeom>
          <a:noFill/>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Evaluating integrals with the aid of an integral table</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1"/>
            </p:custDataLst>
          </p:nvPr>
        </p:nvPicPr>
        <p:blipFill>
          <a:blip r:embed="rId3" cstate="print"/>
          <a:stretch>
            <a:fillRect/>
          </a:stretch>
        </p:blipFill>
        <p:spPr>
          <a:xfrm>
            <a:off x="1763690" y="1203584"/>
            <a:ext cx="7062527" cy="3729711"/>
          </a:xfrm>
          <a:prstGeom prst="rect">
            <a:avLst/>
          </a:prstGeom>
          <a:noFill/>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Integration by parts is a technique of integration based on the product rule for differentiation (2/ 3)</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3" cstate="print"/>
          <a:stretch>
            <a:fillRect/>
          </a:stretch>
        </p:blipFill>
        <p:spPr>
          <a:xfrm>
            <a:off x="1763690" y="1203561"/>
            <a:ext cx="6065034" cy="2844358"/>
          </a:xfrm>
          <a:prstGeom prst="rect">
            <a:avLst/>
          </a:prstGeom>
          <a:noFill/>
          <a:ln/>
          <a:effectLst/>
        </p:spPr>
      </p:pic>
      <p:sp>
        <p:nvSpPr>
          <p:cNvPr id="6" name="Abgerundetes Rechteck 5"/>
          <p:cNvSpPr/>
          <p:nvPr/>
        </p:nvSpPr>
        <p:spPr>
          <a:xfrm>
            <a:off x="3131840" y="2787774"/>
            <a:ext cx="4320480" cy="6480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Additionally, Computer Algebra Systems (CAS) can help to evaluate a given integral (though the result needs to be validated, e.g. by differentiation)</a:t>
            </a:r>
            <a:endParaRPr lang="en-US" dirty="0"/>
          </a:p>
        </p:txBody>
      </p:sp>
      <p:pic>
        <p:nvPicPr>
          <p:cNvPr id="12289" name="Picture 1"/>
          <p:cNvPicPr>
            <a:picLocks noChangeAspect="1" noChangeArrowheads="1"/>
          </p:cNvPicPr>
          <p:nvPr/>
        </p:nvPicPr>
        <p:blipFill>
          <a:blip r:embed="rId3" cstate="print"/>
          <a:srcRect/>
          <a:stretch>
            <a:fillRect/>
          </a:stretch>
        </p:blipFill>
        <p:spPr bwMode="auto">
          <a:xfrm>
            <a:off x="251520" y="1272525"/>
            <a:ext cx="8640961" cy="2955409"/>
          </a:xfrm>
          <a:prstGeom prst="rect">
            <a:avLst/>
          </a:prstGeom>
          <a:solidFill>
            <a:schemeClr val="bg1"/>
          </a:solidFill>
          <a:ln w="9525">
            <a:noFill/>
            <a:miter lim="800000"/>
            <a:headEnd/>
            <a:tailEnd/>
          </a:ln>
        </p:spPr>
      </p:pic>
      <p:grpSp>
        <p:nvGrpSpPr>
          <p:cNvPr id="3" name="Gruppieren 11"/>
          <p:cNvGrpSpPr/>
          <p:nvPr/>
        </p:nvGrpSpPr>
        <p:grpSpPr>
          <a:xfrm>
            <a:off x="4355976" y="979954"/>
            <a:ext cx="3331036" cy="2023844"/>
            <a:chOff x="4355976" y="979954"/>
            <a:chExt cx="3331036" cy="2023844"/>
          </a:xfrm>
        </p:grpSpPr>
        <p:sp>
          <p:nvSpPr>
            <p:cNvPr id="4" name="Rechteck 3"/>
            <p:cNvSpPr/>
            <p:nvPr/>
          </p:nvSpPr>
          <p:spPr>
            <a:xfrm>
              <a:off x="4355976" y="2427734"/>
              <a:ext cx="115212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Gerade Verbindung 5"/>
            <p:cNvCxnSpPr>
              <a:stCxn id="4" idx="3"/>
            </p:cNvCxnSpPr>
            <p:nvPr/>
          </p:nvCxnSpPr>
          <p:spPr>
            <a:xfrm>
              <a:off x="5508104" y="2715766"/>
              <a:ext cx="216024"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Gerade Verbindung 7"/>
            <p:cNvCxnSpPr/>
            <p:nvPr/>
          </p:nvCxnSpPr>
          <p:spPr>
            <a:xfrm flipV="1">
              <a:off x="5724128" y="979954"/>
              <a:ext cx="0" cy="1728192"/>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1" name="Textfeld 10"/>
            <p:cNvSpPr txBox="1"/>
            <p:nvPr/>
          </p:nvSpPr>
          <p:spPr>
            <a:xfrm>
              <a:off x="5795463" y="987574"/>
              <a:ext cx="1891549" cy="5232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dirty="0" smtClean="0">
                  <a:solidFill>
                    <a:schemeClr val="tx1"/>
                  </a:solidFill>
                </a:rPr>
                <a:t>here, we need to finally multiply to obtain </a:t>
              </a:r>
              <a:r>
                <a:rPr lang="en-US" sz="1400" dirty="0" smtClean="0">
                  <a:solidFill>
                    <a:schemeClr val="tx1"/>
                  </a:solidFill>
                  <a:sym typeface="Symbol"/>
                </a:rPr>
                <a:t></a:t>
              </a:r>
              <a:r>
                <a:rPr lang="en-US" sz="1400" baseline="30000" dirty="0" smtClean="0">
                  <a:solidFill>
                    <a:schemeClr val="tx1"/>
                  </a:solidFill>
                </a:rPr>
                <a:t>2</a:t>
              </a:r>
              <a:r>
                <a:rPr lang="en-US" sz="1400" dirty="0" smtClean="0">
                  <a:solidFill>
                    <a:schemeClr val="tx1"/>
                  </a:solidFill>
                </a:rPr>
                <a:t> </a:t>
              </a:r>
              <a:endParaRPr lang="en-US" sz="1400" dirty="0">
                <a:solidFill>
                  <a:schemeClr val="tx1"/>
                </a:solidFill>
              </a:endParaRPr>
            </a:p>
          </p:txBody>
        </p:sp>
      </p:grpSp>
      <p:grpSp>
        <p:nvGrpSpPr>
          <p:cNvPr id="5" name="Gruppieren 21"/>
          <p:cNvGrpSpPr/>
          <p:nvPr/>
        </p:nvGrpSpPr>
        <p:grpSpPr>
          <a:xfrm>
            <a:off x="4340736" y="3132574"/>
            <a:ext cx="3543632" cy="1887448"/>
            <a:chOff x="4340736" y="3132574"/>
            <a:chExt cx="3543632" cy="1887448"/>
          </a:xfrm>
        </p:grpSpPr>
        <p:sp>
          <p:nvSpPr>
            <p:cNvPr id="13" name="Rechteck 12"/>
            <p:cNvSpPr/>
            <p:nvPr/>
          </p:nvSpPr>
          <p:spPr>
            <a:xfrm>
              <a:off x="5940152" y="3132574"/>
              <a:ext cx="172819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 Verbindung 13"/>
            <p:cNvCxnSpPr/>
            <p:nvPr/>
          </p:nvCxnSpPr>
          <p:spPr>
            <a:xfrm>
              <a:off x="7668344" y="3435846"/>
              <a:ext cx="216024"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Gerade Verbindung 14"/>
            <p:cNvCxnSpPr/>
            <p:nvPr/>
          </p:nvCxnSpPr>
          <p:spPr>
            <a:xfrm flipV="1">
              <a:off x="7884368" y="3451086"/>
              <a:ext cx="0" cy="1568936"/>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18" name="Textfeld 17"/>
            <p:cNvSpPr txBox="1"/>
            <p:nvPr/>
          </p:nvSpPr>
          <p:spPr>
            <a:xfrm>
              <a:off x="4340736" y="4281358"/>
              <a:ext cx="3475725" cy="73866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smtClean="0">
                  <a:solidFill>
                    <a:schemeClr val="tx1"/>
                  </a:solidFill>
                </a:rPr>
                <a:t>here, we need the following identity:</a:t>
              </a:r>
            </a:p>
            <a:p>
              <a:endParaRPr lang="en-US" sz="1400" dirty="0" smtClean="0">
                <a:solidFill>
                  <a:schemeClr val="tx1"/>
                </a:solidFill>
              </a:endParaRPr>
            </a:p>
            <a:p>
              <a:endParaRPr lang="en-US" sz="1400" dirty="0">
                <a:solidFill>
                  <a:schemeClr val="tx1"/>
                </a:solidFill>
              </a:endParaRPr>
            </a:p>
          </p:txBody>
        </p:sp>
        <p:pic>
          <p:nvPicPr>
            <p:cNvPr id="21" name="Grafik 20" descr="IguanaTex_tmp.png"/>
            <p:cNvPicPr>
              <a:picLocks noChangeAspect="1"/>
            </p:cNvPicPr>
            <p:nvPr>
              <p:custDataLst>
                <p:tags r:id="rId1"/>
              </p:custDataLst>
            </p:nvPr>
          </p:nvPicPr>
          <p:blipFill>
            <a:blip r:embed="rId4" cstate="print"/>
            <a:stretch>
              <a:fillRect/>
            </a:stretch>
          </p:blipFill>
          <p:spPr>
            <a:xfrm>
              <a:off x="4890466" y="4618454"/>
              <a:ext cx="2376264" cy="341700"/>
            </a:xfrm>
            <a:prstGeom prst="rect">
              <a:avLst/>
            </a:prstGeom>
            <a:noFill/>
            <a:ln/>
            <a:effectLst/>
          </p:spPr>
        </p:pic>
      </p:grpSp>
      <p:pic>
        <p:nvPicPr>
          <p:cNvPr id="12291" name="Picture 3" descr="https://www.it-services.ruhr-uni-bochum.de/mam/images/logos/software/maple_.jpg"/>
          <p:cNvPicPr>
            <a:picLocks noChangeAspect="1" noChangeArrowheads="1"/>
          </p:cNvPicPr>
          <p:nvPr/>
        </p:nvPicPr>
        <p:blipFill>
          <a:blip r:embed="rId5" cstate="print"/>
          <a:srcRect/>
          <a:stretch>
            <a:fillRect/>
          </a:stretch>
        </p:blipFill>
        <p:spPr bwMode="auto">
          <a:xfrm>
            <a:off x="251520" y="4354160"/>
            <a:ext cx="1800200" cy="680466"/>
          </a:xfrm>
          <a:prstGeom prst="rect">
            <a:avLst/>
          </a:prstGeom>
          <a:noFill/>
        </p:spPr>
      </p:pic>
      <p:grpSp>
        <p:nvGrpSpPr>
          <p:cNvPr id="7" name="Gruppieren 28"/>
          <p:cNvGrpSpPr/>
          <p:nvPr/>
        </p:nvGrpSpPr>
        <p:grpSpPr>
          <a:xfrm rot="19972265">
            <a:off x="116451" y="1207184"/>
            <a:ext cx="1368152" cy="369332"/>
            <a:chOff x="-248344" y="1054936"/>
            <a:chExt cx="1368152" cy="369332"/>
          </a:xfrm>
        </p:grpSpPr>
        <p:sp>
          <p:nvSpPr>
            <p:cNvPr id="24" name="Textfeld 23"/>
            <p:cNvSpPr txBox="1"/>
            <p:nvPr/>
          </p:nvSpPr>
          <p:spPr>
            <a:xfrm>
              <a:off x="-248344" y="1054936"/>
              <a:ext cx="1368152" cy="369332"/>
            </a:xfrm>
            <a:prstGeom prst="rect">
              <a:avLst/>
            </a:prstGeom>
            <a:solidFill>
              <a:srgbClr val="FFC000"/>
            </a:solidFill>
          </p:spPr>
          <p:txBody>
            <a:bodyPr wrap="square" rtlCol="0">
              <a:spAutoFit/>
            </a:bodyPr>
            <a:lstStyle/>
            <a:p>
              <a:pPr algn="ctr"/>
              <a:r>
                <a:rPr lang="en-US" dirty="0" smtClean="0"/>
                <a:t>Example</a:t>
              </a:r>
              <a:endParaRPr lang="en-US" dirty="0"/>
            </a:p>
          </p:txBody>
        </p:sp>
        <p:cxnSp>
          <p:nvCxnSpPr>
            <p:cNvPr id="26" name="Gerade Verbindung 25"/>
            <p:cNvCxnSpPr/>
            <p:nvPr/>
          </p:nvCxnSpPr>
          <p:spPr>
            <a:xfrm>
              <a:off x="-248344" y="1059582"/>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248344" y="1419622"/>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There is a huge list of free/ commercial and/ or specially targeted Computer Algebra Systems</a:t>
            </a:r>
            <a:endParaRPr lang="en-US" dirty="0"/>
          </a:p>
        </p:txBody>
      </p:sp>
      <p:pic>
        <p:nvPicPr>
          <p:cNvPr id="54274" name="Picture 2"/>
          <p:cNvPicPr>
            <a:picLocks noChangeAspect="1" noChangeArrowheads="1"/>
          </p:cNvPicPr>
          <p:nvPr/>
        </p:nvPicPr>
        <p:blipFill>
          <a:blip r:embed="rId2" cstate="print"/>
          <a:srcRect/>
          <a:stretch>
            <a:fillRect/>
          </a:stretch>
        </p:blipFill>
        <p:spPr bwMode="auto">
          <a:xfrm>
            <a:off x="5292080" y="915566"/>
            <a:ext cx="3744416" cy="1519978"/>
          </a:xfrm>
          <a:prstGeom prst="rect">
            <a:avLst/>
          </a:prstGeom>
          <a:noFill/>
          <a:ln w="9525">
            <a:solidFill>
              <a:schemeClr val="tx2"/>
            </a:solidFill>
            <a:miter lim="800000"/>
            <a:headEnd/>
            <a:tailEnd/>
          </a:ln>
        </p:spPr>
      </p:pic>
      <p:sp>
        <p:nvSpPr>
          <p:cNvPr id="4" name="Textfeld 3"/>
          <p:cNvSpPr txBox="1"/>
          <p:nvPr/>
        </p:nvSpPr>
        <p:spPr>
          <a:xfrm>
            <a:off x="5292080" y="2499742"/>
            <a:ext cx="3613490" cy="246221"/>
          </a:xfrm>
          <a:prstGeom prst="rect">
            <a:avLst/>
          </a:prstGeom>
          <a:noFill/>
        </p:spPr>
        <p:txBody>
          <a:bodyPr wrap="none" rtlCol="0">
            <a:spAutoFit/>
          </a:bodyPr>
          <a:lstStyle/>
          <a:p>
            <a:r>
              <a:rPr lang="en-US" sz="1000" dirty="0" smtClean="0"/>
              <a:t>https://en.wikipedia.org/wiki/List_of_computer_algebra_systems</a:t>
            </a:r>
            <a:endParaRPr lang="en-US" sz="1000" dirty="0"/>
          </a:p>
        </p:txBody>
      </p:sp>
      <p:sp>
        <p:nvSpPr>
          <p:cNvPr id="5" name="Textfeld 4"/>
          <p:cNvSpPr txBox="1"/>
          <p:nvPr/>
        </p:nvSpPr>
        <p:spPr>
          <a:xfrm>
            <a:off x="251520" y="1131590"/>
            <a:ext cx="4752528" cy="276999"/>
          </a:xfrm>
          <a:prstGeom prst="rect">
            <a:avLst/>
          </a:prstGeom>
          <a:noFill/>
        </p:spPr>
        <p:txBody>
          <a:bodyPr wrap="square" numCol="2" rtlCol="0">
            <a:spAutoFit/>
          </a:bodyPr>
          <a:lstStyle/>
          <a:p>
            <a:r>
              <a:rPr lang="en-US" sz="1200" b="1" dirty="0" smtClean="0"/>
              <a:t>Some Computer Algebra Systems:</a:t>
            </a:r>
          </a:p>
        </p:txBody>
      </p:sp>
      <p:sp>
        <p:nvSpPr>
          <p:cNvPr id="6" name="Textfeld 5"/>
          <p:cNvSpPr txBox="1"/>
          <p:nvPr/>
        </p:nvSpPr>
        <p:spPr>
          <a:xfrm>
            <a:off x="251520" y="1419622"/>
            <a:ext cx="4320480" cy="3600986"/>
          </a:xfrm>
          <a:prstGeom prst="rect">
            <a:avLst/>
          </a:prstGeom>
          <a:noFill/>
        </p:spPr>
        <p:txBody>
          <a:bodyPr wrap="square" numCol="2" rtlCol="0">
            <a:spAutoFit/>
          </a:bodyPr>
          <a:lstStyle/>
          <a:p>
            <a:pPr marL="179388" indent="-179388">
              <a:buFont typeface="Arial" pitchFamily="34" charset="0"/>
              <a:buChar char="•"/>
            </a:pPr>
            <a:r>
              <a:rPr lang="en-US" sz="1200" dirty="0" smtClean="0"/>
              <a:t>Axiom</a:t>
            </a:r>
          </a:p>
          <a:p>
            <a:pPr marL="179388" indent="-179388">
              <a:buFont typeface="Arial" pitchFamily="34" charset="0"/>
              <a:buChar char="•"/>
            </a:pPr>
            <a:r>
              <a:rPr lang="en-US" sz="1200" dirty="0" err="1" smtClean="0"/>
              <a:t>Cadabra</a:t>
            </a:r>
            <a:endParaRPr lang="en-US" sz="1200" dirty="0" smtClean="0"/>
          </a:p>
          <a:p>
            <a:pPr marL="179388" indent="-179388">
              <a:buFont typeface="Arial" pitchFamily="34" charset="0"/>
              <a:buChar char="•"/>
            </a:pPr>
            <a:r>
              <a:rPr lang="en-US" sz="1200" dirty="0" err="1" smtClean="0"/>
              <a:t>CoCoA</a:t>
            </a:r>
            <a:endParaRPr lang="en-US" sz="1200" dirty="0" smtClean="0"/>
          </a:p>
          <a:p>
            <a:pPr marL="179388" indent="-179388">
              <a:buFont typeface="Arial" pitchFamily="34" charset="0"/>
              <a:buChar char="•"/>
            </a:pPr>
            <a:r>
              <a:rPr lang="en-US" sz="1200" dirty="0" smtClean="0"/>
              <a:t>Derive</a:t>
            </a:r>
          </a:p>
          <a:p>
            <a:pPr marL="179388" indent="-179388">
              <a:buFont typeface="Arial" pitchFamily="34" charset="0"/>
              <a:buChar char="•"/>
            </a:pPr>
            <a:r>
              <a:rPr lang="en-US" sz="1200" dirty="0" err="1" smtClean="0"/>
              <a:t>Erable</a:t>
            </a:r>
            <a:r>
              <a:rPr lang="en-US" sz="1200" dirty="0" smtClean="0"/>
              <a:t> (aka ALGB)</a:t>
            </a:r>
          </a:p>
          <a:p>
            <a:pPr marL="179388" indent="-179388">
              <a:buFont typeface="Arial" pitchFamily="34" charset="0"/>
              <a:buChar char="•"/>
            </a:pPr>
            <a:r>
              <a:rPr lang="en-US" sz="1200" dirty="0" smtClean="0"/>
              <a:t>Fermat</a:t>
            </a:r>
          </a:p>
          <a:p>
            <a:pPr marL="179388" indent="-179388">
              <a:buFont typeface="Arial" pitchFamily="34" charset="0"/>
              <a:buChar char="•"/>
            </a:pPr>
            <a:r>
              <a:rPr lang="en-US" sz="1200" dirty="0" smtClean="0"/>
              <a:t>FORM</a:t>
            </a:r>
          </a:p>
          <a:p>
            <a:pPr marL="179388" indent="-179388">
              <a:buFont typeface="Arial" pitchFamily="34" charset="0"/>
              <a:buChar char="•"/>
            </a:pPr>
            <a:r>
              <a:rPr lang="en-US" sz="1200" dirty="0" err="1" smtClean="0"/>
              <a:t>FriCAS</a:t>
            </a:r>
            <a:endParaRPr lang="en-US" sz="1200" dirty="0" smtClean="0"/>
          </a:p>
          <a:p>
            <a:pPr marL="179388" indent="-179388">
              <a:buFont typeface="Arial" pitchFamily="34" charset="0"/>
              <a:buChar char="•"/>
            </a:pPr>
            <a:r>
              <a:rPr lang="en-US" sz="1200" dirty="0" smtClean="0"/>
              <a:t>GAP</a:t>
            </a:r>
          </a:p>
          <a:p>
            <a:pPr marL="179388" indent="-179388">
              <a:buFont typeface="Arial" pitchFamily="34" charset="0"/>
              <a:buChar char="•"/>
            </a:pPr>
            <a:r>
              <a:rPr lang="en-US" sz="1200" dirty="0" err="1" smtClean="0"/>
              <a:t>GiNaC</a:t>
            </a:r>
            <a:endParaRPr lang="en-US" sz="1200" dirty="0" smtClean="0"/>
          </a:p>
          <a:p>
            <a:pPr marL="179388" indent="-179388">
              <a:buFont typeface="Arial" pitchFamily="34" charset="0"/>
              <a:buChar char="•"/>
            </a:pPr>
            <a:r>
              <a:rPr lang="en-US" sz="1200" dirty="0" smtClean="0"/>
              <a:t>KANT/ KASH</a:t>
            </a:r>
          </a:p>
          <a:p>
            <a:pPr marL="179388" indent="-179388">
              <a:buFont typeface="Arial" pitchFamily="34" charset="0"/>
              <a:buChar char="•"/>
            </a:pPr>
            <a:r>
              <a:rPr lang="en-US" sz="1200" dirty="0" err="1" smtClean="0"/>
              <a:t>LiveMath</a:t>
            </a:r>
            <a:endParaRPr lang="en-US" sz="1200" dirty="0" smtClean="0"/>
          </a:p>
          <a:p>
            <a:pPr marL="179388" indent="-179388">
              <a:buFont typeface="Arial" pitchFamily="34" charset="0"/>
              <a:buChar char="•"/>
            </a:pPr>
            <a:r>
              <a:rPr lang="en-US" sz="1200" dirty="0" smtClean="0"/>
              <a:t>Macaulay2</a:t>
            </a:r>
          </a:p>
          <a:p>
            <a:pPr marL="179388" indent="-179388">
              <a:buFont typeface="Arial" pitchFamily="34" charset="0"/>
              <a:buChar char="•"/>
            </a:pPr>
            <a:r>
              <a:rPr lang="en-US" sz="1200" dirty="0" err="1" smtClean="0"/>
              <a:t>Macsyma</a:t>
            </a:r>
            <a:endParaRPr lang="en-US" sz="1200" dirty="0" smtClean="0"/>
          </a:p>
          <a:p>
            <a:pPr marL="179388" indent="-179388">
              <a:buFont typeface="Arial" pitchFamily="34" charset="0"/>
              <a:buChar char="•"/>
            </a:pPr>
            <a:r>
              <a:rPr lang="en-US" sz="1200" dirty="0" smtClean="0"/>
              <a:t>Magma</a:t>
            </a:r>
          </a:p>
          <a:p>
            <a:pPr marL="179388" indent="-179388">
              <a:buFont typeface="Arial" pitchFamily="34" charset="0"/>
              <a:buChar char="•"/>
            </a:pPr>
            <a:r>
              <a:rPr lang="en-US" sz="1200" dirty="0" smtClean="0"/>
              <a:t>Magnus</a:t>
            </a:r>
          </a:p>
          <a:p>
            <a:pPr marL="179388" indent="-179388">
              <a:buFont typeface="Arial" pitchFamily="34" charset="0"/>
              <a:buChar char="•"/>
            </a:pPr>
            <a:r>
              <a:rPr lang="en-US" sz="1200" dirty="0" smtClean="0"/>
              <a:t>Maple</a:t>
            </a:r>
          </a:p>
          <a:p>
            <a:pPr marL="179388" indent="-179388">
              <a:buFont typeface="Arial" pitchFamily="34" charset="0"/>
              <a:buChar char="•"/>
            </a:pPr>
            <a:r>
              <a:rPr lang="en-US" sz="1200" dirty="0" err="1" smtClean="0"/>
              <a:t>Mathcad</a:t>
            </a:r>
            <a:endParaRPr lang="en-US" sz="1200" dirty="0" smtClean="0"/>
          </a:p>
          <a:p>
            <a:pPr marL="179388" indent="-179388">
              <a:buFont typeface="Arial" pitchFamily="34" charset="0"/>
              <a:buChar char="•"/>
            </a:pPr>
            <a:r>
              <a:rPr lang="en-US" sz="1200" dirty="0" err="1" smtClean="0"/>
              <a:t>Mathematica</a:t>
            </a:r>
            <a:endParaRPr lang="en-US" sz="1200" dirty="0" smtClean="0"/>
          </a:p>
          <a:p>
            <a:pPr marL="179388" indent="-179388">
              <a:buFont typeface="Arial" pitchFamily="34" charset="0"/>
              <a:buChar char="•"/>
            </a:pPr>
            <a:r>
              <a:rPr lang="en-US" sz="1200" dirty="0" err="1" smtClean="0"/>
              <a:t>Mathomatic</a:t>
            </a:r>
            <a:endParaRPr lang="en-US" sz="1200" dirty="0" smtClean="0"/>
          </a:p>
          <a:p>
            <a:pPr marL="179388" indent="-179388">
              <a:buFont typeface="Arial" pitchFamily="34" charset="0"/>
              <a:buChar char="•"/>
            </a:pPr>
            <a:r>
              <a:rPr lang="en-US" sz="1200" dirty="0" smtClean="0"/>
              <a:t>Maxima</a:t>
            </a:r>
          </a:p>
          <a:p>
            <a:pPr marL="179388" indent="-179388">
              <a:buFont typeface="Arial" pitchFamily="34" charset="0"/>
              <a:buChar char="•"/>
            </a:pPr>
            <a:r>
              <a:rPr lang="en-US" sz="1200" dirty="0" err="1" smtClean="0"/>
              <a:t>MuMATH</a:t>
            </a:r>
            <a:endParaRPr lang="en-US" sz="1200" dirty="0" smtClean="0"/>
          </a:p>
          <a:p>
            <a:pPr marL="179388" indent="-179388">
              <a:buFont typeface="Arial" pitchFamily="34" charset="0"/>
              <a:buChar char="•"/>
            </a:pPr>
            <a:r>
              <a:rPr lang="en-US" sz="1200" dirty="0" err="1" smtClean="0"/>
              <a:t>MuPAD</a:t>
            </a:r>
            <a:endParaRPr lang="en-US" sz="1200" dirty="0" smtClean="0"/>
          </a:p>
          <a:p>
            <a:pPr marL="179388" indent="-179388">
              <a:buFont typeface="Arial" pitchFamily="34" charset="0"/>
              <a:buChar char="•"/>
            </a:pPr>
            <a:r>
              <a:rPr lang="en-US" sz="1200" dirty="0" err="1" smtClean="0"/>
              <a:t>OpenAxiom</a:t>
            </a:r>
            <a:endParaRPr lang="en-US" sz="1200" dirty="0" smtClean="0"/>
          </a:p>
          <a:p>
            <a:pPr marL="179388" indent="-179388">
              <a:buFont typeface="Arial" pitchFamily="34" charset="0"/>
              <a:buChar char="•"/>
            </a:pPr>
            <a:r>
              <a:rPr lang="en-US" sz="1200" dirty="0" smtClean="0"/>
              <a:t>PARI/ GP</a:t>
            </a:r>
          </a:p>
          <a:p>
            <a:pPr marL="179388" indent="-179388">
              <a:buFont typeface="Arial" pitchFamily="34" charset="0"/>
              <a:buChar char="•"/>
            </a:pPr>
            <a:r>
              <a:rPr lang="en-US" sz="1200" dirty="0" smtClean="0"/>
              <a:t>Reduce</a:t>
            </a:r>
          </a:p>
          <a:p>
            <a:pPr marL="179388" indent="-179388">
              <a:buFont typeface="Arial" pitchFamily="34" charset="0"/>
              <a:buChar char="•"/>
            </a:pPr>
            <a:r>
              <a:rPr lang="en-US" sz="1200" dirty="0" err="1" smtClean="0"/>
              <a:t>Scilab</a:t>
            </a:r>
            <a:endParaRPr lang="en-US" sz="1200" dirty="0" smtClean="0"/>
          </a:p>
          <a:p>
            <a:pPr marL="179388" indent="-179388">
              <a:buFont typeface="Arial" pitchFamily="34" charset="0"/>
              <a:buChar char="•"/>
            </a:pPr>
            <a:r>
              <a:rPr lang="en-US" sz="1200" dirty="0" err="1" smtClean="0"/>
              <a:t>SageMath</a:t>
            </a:r>
            <a:endParaRPr lang="en-US" sz="1200" dirty="0" smtClean="0"/>
          </a:p>
          <a:p>
            <a:pPr marL="179388" indent="-179388">
              <a:buFont typeface="Arial" pitchFamily="34" charset="0"/>
              <a:buChar char="•"/>
            </a:pPr>
            <a:r>
              <a:rPr lang="en-US" sz="1200" dirty="0" smtClean="0"/>
              <a:t>SINGULAR</a:t>
            </a:r>
          </a:p>
          <a:p>
            <a:pPr marL="179388" indent="-179388">
              <a:buFont typeface="Arial" pitchFamily="34" charset="0"/>
              <a:buChar char="•"/>
            </a:pPr>
            <a:r>
              <a:rPr lang="en-US" sz="1200" dirty="0" err="1" smtClean="0"/>
              <a:t>Smath</a:t>
            </a:r>
            <a:r>
              <a:rPr lang="en-US" sz="1200" dirty="0" smtClean="0"/>
              <a:t> Studio</a:t>
            </a:r>
          </a:p>
          <a:p>
            <a:pPr marL="179388" indent="-179388">
              <a:buFont typeface="Arial" pitchFamily="34" charset="0"/>
              <a:buChar char="•"/>
            </a:pPr>
            <a:r>
              <a:rPr lang="en-US" sz="1200" dirty="0" smtClean="0"/>
              <a:t>Symbolic Math Toolbox (MATLAB)</a:t>
            </a:r>
          </a:p>
          <a:p>
            <a:pPr marL="179388" indent="-179388">
              <a:buFont typeface="Arial" pitchFamily="34" charset="0"/>
              <a:buChar char="•"/>
            </a:pPr>
            <a:r>
              <a:rPr lang="en-US" sz="1200" dirty="0" err="1" smtClean="0"/>
              <a:t>SymPy</a:t>
            </a:r>
            <a:endParaRPr lang="en-US" sz="1200" dirty="0" smtClean="0"/>
          </a:p>
          <a:p>
            <a:pPr marL="179388" indent="-179388">
              <a:buFont typeface="Arial" pitchFamily="34" charset="0"/>
              <a:buChar char="•"/>
            </a:pPr>
            <a:r>
              <a:rPr lang="en-US" sz="1200" dirty="0" smtClean="0"/>
              <a:t>TI-</a:t>
            </a:r>
            <a:r>
              <a:rPr lang="en-US" sz="1200" dirty="0" err="1" smtClean="0"/>
              <a:t>Nspire</a:t>
            </a:r>
            <a:r>
              <a:rPr lang="en-US" sz="1200" dirty="0" smtClean="0"/>
              <a:t> CAS</a:t>
            </a:r>
          </a:p>
          <a:p>
            <a:pPr marL="179388" indent="-179388">
              <a:buFont typeface="Arial" pitchFamily="34" charset="0"/>
              <a:buChar char="•"/>
            </a:pPr>
            <a:r>
              <a:rPr lang="en-US" sz="1200" dirty="0" smtClean="0"/>
              <a:t>Wolfram Alpha</a:t>
            </a:r>
          </a:p>
          <a:p>
            <a:pPr marL="179388" indent="-179388">
              <a:buFont typeface="Arial" pitchFamily="34" charset="0"/>
              <a:buChar char="•"/>
            </a:pPr>
            <a:r>
              <a:rPr lang="en-US" sz="1200" dirty="0" err="1" smtClean="0"/>
              <a:t>Xcas</a:t>
            </a:r>
            <a:r>
              <a:rPr lang="en-US" sz="1200" dirty="0" smtClean="0"/>
              <a:t>/ </a:t>
            </a:r>
            <a:r>
              <a:rPr lang="en-US" sz="1200" dirty="0" err="1" smtClean="0"/>
              <a:t>Giac</a:t>
            </a:r>
            <a:endParaRPr lang="en-US" sz="1200" dirty="0" smtClean="0"/>
          </a:p>
          <a:p>
            <a:pPr marL="179388" indent="-179388">
              <a:buFont typeface="Arial" pitchFamily="34" charset="0"/>
              <a:buChar char="•"/>
            </a:pPr>
            <a:r>
              <a:rPr lang="en-US" sz="1200" dirty="0" err="1" smtClean="0"/>
              <a:t>Yacas</a:t>
            </a:r>
            <a:endParaRPr lang="en-US" sz="1200" dirty="0" smtClean="0"/>
          </a:p>
          <a:p>
            <a:pPr marL="179388" indent="-179388">
              <a:buFont typeface="Arial" pitchFamily="34" charset="0"/>
              <a:buChar char="•"/>
            </a:pPr>
            <a:r>
              <a:rPr lang="en-US" sz="1200" dirty="0" smtClean="0"/>
              <a:t>…</a:t>
            </a:r>
          </a:p>
        </p:txBody>
      </p:sp>
      <p:sp>
        <p:nvSpPr>
          <p:cNvPr id="7" name="Rechteck 6"/>
          <p:cNvSpPr/>
          <p:nvPr/>
        </p:nvSpPr>
        <p:spPr>
          <a:xfrm>
            <a:off x="251520" y="1131590"/>
            <a:ext cx="432048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dirty="0"/>
          </a:p>
        </p:txBody>
      </p:sp>
      <p:sp>
        <p:nvSpPr>
          <p:cNvPr id="7" name="Rechteck 6"/>
          <p:cNvSpPr/>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s://streamtalk.de/index.php/Attachment/466-Christmas-card-not-raw-FINAL-1-gif/"/>
          <p:cNvPicPr>
            <a:picLocks noChangeAspect="1" noChangeArrowheads="1" noCrop="1"/>
          </p:cNvPicPr>
          <p:nvPr/>
        </p:nvPicPr>
        <p:blipFill>
          <a:blip r:embed="rId2" cstate="print"/>
          <a:srcRect/>
          <a:stretch>
            <a:fillRect/>
          </a:stretch>
        </p:blipFill>
        <p:spPr bwMode="auto">
          <a:xfrm>
            <a:off x="1058010" y="123478"/>
            <a:ext cx="7834470" cy="4896544"/>
          </a:xfrm>
          <a:prstGeom prst="rect">
            <a:avLst/>
          </a:prstGeom>
          <a:noFill/>
          <a:effectLst>
            <a:glow rad="228600">
              <a:schemeClr val="accent2">
                <a:satMod val="175000"/>
                <a:alpha val="40000"/>
              </a:schemeClr>
            </a:glow>
          </a:effectLst>
        </p:spPr>
      </p:pic>
      <p:sp>
        <p:nvSpPr>
          <p:cNvPr id="8" name="Abgerundetes Rechteck 7"/>
          <p:cNvSpPr/>
          <p:nvPr/>
        </p:nvSpPr>
        <p:spPr>
          <a:xfrm>
            <a:off x="118693" y="105507"/>
            <a:ext cx="667317" cy="598738"/>
          </a:xfrm>
          <a:prstGeom prst="roundRect">
            <a:avLst>
              <a:gd name="adj" fmla="val 91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fik 8" descr="index.png"/>
          <p:cNvPicPr>
            <a:picLocks noChangeAspect="1"/>
          </p:cNvPicPr>
          <p:nvPr/>
        </p:nvPicPr>
        <p:blipFill>
          <a:blip r:embed="rId3" cstate="print"/>
          <a:srcRect r="69566"/>
          <a:stretch>
            <a:fillRect/>
          </a:stretch>
        </p:blipFill>
        <p:spPr>
          <a:xfrm>
            <a:off x="166812" y="110777"/>
            <a:ext cx="576064" cy="588567"/>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etz, Netzwerk, Digitalisierung, Transformation"/>
          <p:cNvPicPr>
            <a:picLocks noChangeAspect="1" noChangeArrowheads="1"/>
          </p:cNvPicPr>
          <p:nvPr/>
        </p:nvPicPr>
        <p:blipFill>
          <a:blip r:embed="rId2" cstate="print"/>
          <a:srcRect/>
          <a:stretch>
            <a:fillRect/>
          </a:stretch>
        </p:blipFill>
        <p:spPr bwMode="auto">
          <a:xfrm>
            <a:off x="6012160" y="845100"/>
            <a:ext cx="3131840" cy="4298400"/>
          </a:xfrm>
          <a:prstGeom prst="rect">
            <a:avLst/>
          </a:prstGeom>
          <a:noFill/>
        </p:spPr>
      </p:pic>
      <p:sp>
        <p:nvSpPr>
          <p:cNvPr id="8" name="Titel 1"/>
          <p:cNvSpPr txBox="1">
            <a:spLocks/>
          </p:cNvSpPr>
          <p:nvPr/>
        </p:nvSpPr>
        <p:spPr>
          <a:xfrm>
            <a:off x="683568" y="1131590"/>
            <a:ext cx="4176464" cy="86409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lgn="ct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dirty="0" smtClean="0">
                <a:ln>
                  <a:noFill/>
                </a:ln>
                <a:solidFill>
                  <a:schemeClr val="bg1"/>
                </a:solidFill>
                <a:effectLst/>
                <a:uLnTx/>
                <a:uFillTx/>
                <a:latin typeface="+mj-lt"/>
                <a:ea typeface="+mj-ea"/>
                <a:cs typeface="+mj-cs"/>
              </a:rPr>
              <a:t>Central Exercises: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00" b="0" i="0" u="none" strike="noStrike" kern="1200" cap="none" spc="0" normalizeH="0" baseline="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bg1"/>
                </a:solidFill>
                <a:latin typeface="+mj-lt"/>
                <a:ea typeface="+mj-ea"/>
                <a:cs typeface="+mj-cs"/>
              </a:rPr>
              <a:t>Calculus II for Management</a:t>
            </a:r>
            <a:endParaRPr kumimoji="0" lang="en-US" sz="2000" b="0" i="0" u="none" strike="noStrike" kern="1200" cap="none" spc="0" normalizeH="0" baseline="0" dirty="0">
              <a:ln>
                <a:noFill/>
              </a:ln>
              <a:solidFill>
                <a:schemeClr val="bg1"/>
              </a:solidFill>
              <a:effectLst/>
              <a:uLnTx/>
              <a:uFillTx/>
              <a:latin typeface="+mj-lt"/>
              <a:ea typeface="+mj-ea"/>
              <a:cs typeface="+mj-cs"/>
            </a:endParaRPr>
          </a:p>
        </p:txBody>
      </p:sp>
      <p:sp>
        <p:nvSpPr>
          <p:cNvPr id="11" name="Rechteck 10"/>
          <p:cNvSpPr/>
          <p:nvPr/>
        </p:nvSpPr>
        <p:spPr>
          <a:xfrm>
            <a:off x="251520" y="1131590"/>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sp>
        <p:nvSpPr>
          <p:cNvPr id="12" name="Rechteck 11"/>
          <p:cNvSpPr/>
          <p:nvPr/>
        </p:nvSpPr>
        <p:spPr>
          <a:xfrm>
            <a:off x="5004048" y="1131590"/>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pic>
        <p:nvPicPr>
          <p:cNvPr id="7" name="Grafik 6" descr="index.png"/>
          <p:cNvPicPr>
            <a:picLocks noChangeAspect="1"/>
          </p:cNvPicPr>
          <p:nvPr/>
        </p:nvPicPr>
        <p:blipFill>
          <a:blip r:embed="rId3" cstate="print"/>
          <a:stretch>
            <a:fillRect/>
          </a:stretch>
        </p:blipFill>
        <p:spPr>
          <a:xfrm>
            <a:off x="179512" y="4425290"/>
            <a:ext cx="1872207" cy="582154"/>
          </a:xfrm>
          <a:prstGeom prst="rect">
            <a:avLst/>
          </a:prstGeom>
        </p:spPr>
      </p:pic>
      <p:sp>
        <p:nvSpPr>
          <p:cNvPr id="10" name="Rechteck 9"/>
          <p:cNvSpPr/>
          <p:nvPr/>
        </p:nvSpPr>
        <p:spPr>
          <a:xfrm>
            <a:off x="7092280" y="3291830"/>
            <a:ext cx="1800200" cy="17171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indent="-92075">
              <a:spcAft>
                <a:spcPts val="600"/>
              </a:spcAft>
              <a:buFont typeface="Arial" pitchFamily="34" charset="0"/>
              <a:buChar char="•"/>
            </a:pPr>
            <a:r>
              <a:rPr lang="en-US" sz="1200" dirty="0" smtClean="0">
                <a:solidFill>
                  <a:schemeClr val="tx1"/>
                </a:solidFill>
              </a:rPr>
              <a:t>Integration by parts</a:t>
            </a:r>
          </a:p>
        </p:txBody>
      </p:sp>
      <p:sp>
        <p:nvSpPr>
          <p:cNvPr id="13" name="Rechteck 12"/>
          <p:cNvSpPr/>
          <p:nvPr/>
        </p:nvSpPr>
        <p:spPr>
          <a:xfrm>
            <a:off x="7092280" y="2931790"/>
            <a:ext cx="1800200" cy="288032"/>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Topics</a:t>
            </a:r>
            <a:endParaRPr lang="en-US" sz="1400" dirty="0"/>
          </a:p>
        </p:txBody>
      </p:sp>
      <p:sp>
        <p:nvSpPr>
          <p:cNvPr id="14" name="Rechteck 13"/>
          <p:cNvSpPr/>
          <p:nvPr/>
        </p:nvSpPr>
        <p:spPr>
          <a:xfrm>
            <a:off x="3851920" y="4011910"/>
            <a:ext cx="1440160" cy="10081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50000"/>
                    <a:lumOff val="50000"/>
                  </a:schemeClr>
                </a:solidFill>
              </a:rPr>
              <a:t>the problems are also given in compact form on a separate work sheet</a:t>
            </a:r>
            <a:endParaRPr lang="en-U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Recap:</a:t>
            </a:r>
            <a:br>
              <a:rPr lang="en-US" dirty="0" smtClean="0"/>
            </a:br>
            <a:r>
              <a:rPr lang="en-US" dirty="0" smtClean="0"/>
              <a:t>Integration by parts (1/ 2)</a:t>
            </a:r>
            <a:endParaRPr lang="en-US" dirty="0"/>
          </a:p>
        </p:txBody>
      </p:sp>
      <p:sp>
        <p:nvSpPr>
          <p:cNvPr id="3" name="Rechteck 2"/>
          <p:cNvSpPr/>
          <p:nvPr/>
        </p:nvSpPr>
        <p:spPr>
          <a:xfrm>
            <a:off x="1691680" y="1131590"/>
            <a:ext cx="7200800" cy="38884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1"/>
            </p:custDataLst>
          </p:nvPr>
        </p:nvPicPr>
        <p:blipFill>
          <a:blip r:embed="rId3" cstate="print"/>
          <a:stretch>
            <a:fillRect/>
          </a:stretch>
        </p:blipFill>
        <p:spPr>
          <a:xfrm>
            <a:off x="1763690" y="1203561"/>
            <a:ext cx="7047154" cy="3684119"/>
          </a:xfrm>
          <a:prstGeom prst="rect">
            <a:avLst/>
          </a:prstGeom>
          <a:noFill/>
          <a:ln/>
          <a:effectLst/>
        </p:spPr>
      </p:pic>
      <p:sp>
        <p:nvSpPr>
          <p:cNvPr id="5" name="Rechteck 4"/>
          <p:cNvSpPr/>
          <p:nvPr/>
        </p:nvSpPr>
        <p:spPr>
          <a:xfrm>
            <a:off x="0" y="843558"/>
            <a:ext cx="179512" cy="429994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Recap:</a:t>
            </a:r>
            <a:br>
              <a:rPr lang="en-US" dirty="0" smtClean="0"/>
            </a:br>
            <a:r>
              <a:rPr lang="en-US" dirty="0" smtClean="0"/>
              <a:t>Integration by parts (2/ 2)</a:t>
            </a:r>
            <a:endParaRPr lang="en-US" dirty="0"/>
          </a:p>
        </p:txBody>
      </p:sp>
      <p:sp>
        <p:nvSpPr>
          <p:cNvPr id="3" name="Rechteck 2"/>
          <p:cNvSpPr/>
          <p:nvPr/>
        </p:nvSpPr>
        <p:spPr>
          <a:xfrm>
            <a:off x="1691680" y="1131590"/>
            <a:ext cx="7200800" cy="38884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4" cstate="print"/>
          <a:stretch>
            <a:fillRect/>
          </a:stretch>
        </p:blipFill>
        <p:spPr>
          <a:xfrm>
            <a:off x="1763690" y="1203590"/>
            <a:ext cx="7026813" cy="3513928"/>
          </a:xfrm>
          <a:prstGeom prst="rect">
            <a:avLst/>
          </a:prstGeom>
          <a:noFill/>
          <a:ln/>
          <a:effectLst/>
        </p:spPr>
      </p:pic>
      <p:sp>
        <p:nvSpPr>
          <p:cNvPr id="10" name="Abgerundetes Rechteck 9"/>
          <p:cNvSpPr/>
          <p:nvPr/>
        </p:nvSpPr>
        <p:spPr>
          <a:xfrm>
            <a:off x="6732240" y="4443958"/>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2"/>
            </p:custDataLst>
          </p:nvPr>
        </p:nvPicPr>
        <p:blipFill>
          <a:blip r:embed="rId5" cstate="print"/>
          <a:stretch>
            <a:fillRect/>
          </a:stretch>
        </p:blipFill>
        <p:spPr>
          <a:xfrm>
            <a:off x="6964132" y="4515966"/>
            <a:ext cx="1620788" cy="360039"/>
          </a:xfrm>
          <a:prstGeom prst="rect">
            <a:avLst/>
          </a:prstGeom>
          <a:noFill/>
          <a:ln/>
          <a:effectLst/>
        </p:spPr>
      </p:pic>
      <p:sp>
        <p:nvSpPr>
          <p:cNvPr id="8" name="Rechteck 7"/>
          <p:cNvSpPr/>
          <p:nvPr/>
        </p:nvSpPr>
        <p:spPr>
          <a:xfrm>
            <a:off x="0" y="843558"/>
            <a:ext cx="179512" cy="429994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108012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fik 22" descr="IguanaTex_tmp.png"/>
          <p:cNvPicPr>
            <a:picLocks noChangeAspect="1"/>
          </p:cNvPicPr>
          <p:nvPr>
            <p:custDataLst>
              <p:tags r:id="rId1"/>
            </p:custDataLst>
          </p:nvPr>
        </p:nvPicPr>
        <p:blipFill>
          <a:blip r:embed="rId10" cstate="print"/>
          <a:stretch>
            <a:fillRect/>
          </a:stretch>
        </p:blipFill>
        <p:spPr>
          <a:xfrm>
            <a:off x="1763690" y="1203580"/>
            <a:ext cx="7076313" cy="920129"/>
          </a:xfrm>
          <a:prstGeom prst="rect">
            <a:avLst/>
          </a:prstGeom>
          <a:noFill/>
          <a:ln/>
          <a:effectLst/>
        </p:spPr>
      </p:pic>
      <p:sp>
        <p:nvSpPr>
          <p:cNvPr id="7" name="Rechteck 6"/>
          <p:cNvSpPr/>
          <p:nvPr/>
        </p:nvSpPr>
        <p:spPr>
          <a:xfrm>
            <a:off x="1691680" y="2355726"/>
            <a:ext cx="7200800" cy="266429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fik 39" descr="IguanaTex_tmp.png"/>
          <p:cNvPicPr>
            <a:picLocks noChangeAspect="1"/>
          </p:cNvPicPr>
          <p:nvPr>
            <p:custDataLst>
              <p:tags r:id="rId2"/>
            </p:custDataLst>
          </p:nvPr>
        </p:nvPicPr>
        <p:blipFill>
          <a:blip r:embed="rId11" cstate="print"/>
          <a:stretch>
            <a:fillRect/>
          </a:stretch>
        </p:blipFill>
        <p:spPr>
          <a:xfrm>
            <a:off x="1763690" y="2427713"/>
            <a:ext cx="4488159" cy="1178039"/>
          </a:xfrm>
          <a:prstGeom prst="rect">
            <a:avLst/>
          </a:prstGeom>
          <a:noFill/>
          <a:ln/>
          <a:effectLst/>
        </p:spPr>
      </p:pic>
      <p:sp>
        <p:nvSpPr>
          <p:cNvPr id="13" name="Rechteck 12"/>
          <p:cNvSpPr/>
          <p:nvPr/>
        </p:nvSpPr>
        <p:spPr>
          <a:xfrm>
            <a:off x="4427984" y="2875022"/>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p:cNvSpPr/>
          <p:nvPr/>
        </p:nvSpPr>
        <p:spPr>
          <a:xfrm>
            <a:off x="4427984" y="3379078"/>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p:cNvSpPr/>
          <p:nvPr/>
        </p:nvSpPr>
        <p:spPr>
          <a:xfrm>
            <a:off x="6372200" y="2875022"/>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p:cNvSpPr/>
          <p:nvPr/>
        </p:nvSpPr>
        <p:spPr>
          <a:xfrm>
            <a:off x="6372200" y="3379078"/>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fik 20" descr="IguanaTex_tmp.png"/>
          <p:cNvPicPr>
            <a:picLocks noChangeAspect="1"/>
          </p:cNvPicPr>
          <p:nvPr>
            <p:custDataLst>
              <p:tags r:id="rId3"/>
            </p:custDataLst>
          </p:nvPr>
        </p:nvPicPr>
        <p:blipFill>
          <a:blip r:embed="rId12" cstate="print"/>
          <a:stretch>
            <a:fillRect/>
          </a:stretch>
        </p:blipFill>
        <p:spPr>
          <a:xfrm>
            <a:off x="4724403" y="2945914"/>
            <a:ext cx="415275" cy="218257"/>
          </a:xfrm>
          <a:prstGeom prst="rect">
            <a:avLst/>
          </a:prstGeom>
          <a:noFill/>
          <a:ln/>
          <a:effectLst/>
        </p:spPr>
      </p:pic>
      <p:pic>
        <p:nvPicPr>
          <p:cNvPr id="22" name="Grafik 21" descr="IguanaTex_tmp.png"/>
          <p:cNvPicPr>
            <a:picLocks noChangeAspect="1"/>
          </p:cNvPicPr>
          <p:nvPr>
            <p:custDataLst>
              <p:tags r:id="rId4"/>
            </p:custDataLst>
          </p:nvPr>
        </p:nvPicPr>
        <p:blipFill>
          <a:blip r:embed="rId13" cstate="print"/>
          <a:stretch>
            <a:fillRect/>
          </a:stretch>
        </p:blipFill>
        <p:spPr>
          <a:xfrm>
            <a:off x="4750163" y="3426288"/>
            <a:ext cx="363754" cy="265620"/>
          </a:xfrm>
          <a:prstGeom prst="rect">
            <a:avLst/>
          </a:prstGeom>
          <a:noFill/>
          <a:ln/>
          <a:effectLst/>
        </p:spPr>
      </p:pic>
      <p:pic>
        <p:nvPicPr>
          <p:cNvPr id="25" name="Grafik 24" descr="IguanaTex_tmp.png"/>
          <p:cNvPicPr>
            <a:picLocks noChangeAspect="1"/>
          </p:cNvPicPr>
          <p:nvPr>
            <p:custDataLst>
              <p:tags r:id="rId5"/>
            </p:custDataLst>
          </p:nvPr>
        </p:nvPicPr>
        <p:blipFill>
          <a:blip r:embed="rId14" cstate="print"/>
          <a:stretch>
            <a:fillRect/>
          </a:stretch>
        </p:blipFill>
        <p:spPr>
          <a:xfrm>
            <a:off x="6680056" y="3422507"/>
            <a:ext cx="490847" cy="273183"/>
          </a:xfrm>
          <a:prstGeom prst="rect">
            <a:avLst/>
          </a:prstGeom>
          <a:noFill/>
          <a:ln/>
          <a:effectLst/>
        </p:spPr>
      </p:pic>
      <p:pic>
        <p:nvPicPr>
          <p:cNvPr id="24" name="Grafik 23" descr="IguanaTex_tmp.png"/>
          <p:cNvPicPr>
            <a:picLocks noChangeAspect="1"/>
          </p:cNvPicPr>
          <p:nvPr>
            <p:custDataLst>
              <p:tags r:id="rId6"/>
            </p:custDataLst>
          </p:nvPr>
        </p:nvPicPr>
        <p:blipFill>
          <a:blip r:embed="rId15" cstate="print"/>
          <a:stretch>
            <a:fillRect/>
          </a:stretch>
        </p:blipFill>
        <p:spPr>
          <a:xfrm>
            <a:off x="6618689" y="2944194"/>
            <a:ext cx="517887" cy="221696"/>
          </a:xfrm>
          <a:prstGeom prst="rect">
            <a:avLst/>
          </a:prstGeom>
          <a:noFill/>
          <a:ln/>
          <a:effectLst/>
        </p:spPr>
      </p:pic>
      <p:sp>
        <p:nvSpPr>
          <p:cNvPr id="26" name="Abgerundetes Rechteck 25"/>
          <p:cNvSpPr/>
          <p:nvPr/>
        </p:nvSpPr>
        <p:spPr>
          <a:xfrm>
            <a:off x="6948264" y="2283718"/>
            <a:ext cx="2088232" cy="504056"/>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fik 26" descr="IguanaTex_tmp.png"/>
          <p:cNvPicPr>
            <a:picLocks noChangeAspect="1"/>
          </p:cNvPicPr>
          <p:nvPr>
            <p:custDataLst>
              <p:tags r:id="rId7"/>
            </p:custDataLst>
          </p:nvPr>
        </p:nvPicPr>
        <p:blipFill>
          <a:blip r:embed="rId16" cstate="print"/>
          <a:stretch>
            <a:fillRect/>
          </a:stretch>
        </p:blipFill>
        <p:spPr>
          <a:xfrm>
            <a:off x="7180156" y="2355726"/>
            <a:ext cx="1620788" cy="360039"/>
          </a:xfrm>
          <a:prstGeom prst="rect">
            <a:avLst/>
          </a:prstGeom>
          <a:noFill/>
          <a:ln/>
          <a:effectLst/>
        </p:spPr>
      </p:pic>
      <p:pic>
        <p:nvPicPr>
          <p:cNvPr id="18" name="Grafik 17" descr="IguanaTex_tmp.png"/>
          <p:cNvPicPr>
            <a:picLocks noChangeAspect="1"/>
          </p:cNvPicPr>
          <p:nvPr>
            <p:custDataLst>
              <p:tags r:id="rId8"/>
            </p:custDataLst>
          </p:nvPr>
        </p:nvPicPr>
        <p:blipFill>
          <a:blip r:embed="rId17" cstate="print"/>
          <a:stretch>
            <a:fillRect/>
          </a:stretch>
        </p:blipFill>
        <p:spPr>
          <a:xfrm>
            <a:off x="1763691" y="3692682"/>
            <a:ext cx="7034911" cy="1305153"/>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108012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fik 23" descr="IguanaTex_tmp.png"/>
          <p:cNvPicPr>
            <a:picLocks noChangeAspect="1"/>
          </p:cNvPicPr>
          <p:nvPr>
            <p:custDataLst>
              <p:tags r:id="rId1"/>
            </p:custDataLst>
          </p:nvPr>
        </p:nvPicPr>
        <p:blipFill>
          <a:blip r:embed="rId9" cstate="print"/>
          <a:stretch>
            <a:fillRect/>
          </a:stretch>
        </p:blipFill>
        <p:spPr>
          <a:xfrm>
            <a:off x="1763691" y="1203580"/>
            <a:ext cx="5775635" cy="870381"/>
          </a:xfrm>
          <a:prstGeom prst="rect">
            <a:avLst/>
          </a:prstGeom>
          <a:noFill/>
          <a:ln/>
          <a:effectLst/>
        </p:spPr>
      </p:pic>
      <p:sp>
        <p:nvSpPr>
          <p:cNvPr id="7" name="Rechteck 6"/>
          <p:cNvSpPr/>
          <p:nvPr/>
        </p:nvSpPr>
        <p:spPr>
          <a:xfrm>
            <a:off x="1691680" y="2355726"/>
            <a:ext cx="7200800" cy="266429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fik 28" descr="IguanaTex_tmp.png"/>
          <p:cNvPicPr>
            <a:picLocks noChangeAspect="1"/>
          </p:cNvPicPr>
          <p:nvPr>
            <p:custDataLst>
              <p:tags r:id="rId2"/>
            </p:custDataLst>
          </p:nvPr>
        </p:nvPicPr>
        <p:blipFill>
          <a:blip r:embed="rId10" cstate="print"/>
          <a:stretch>
            <a:fillRect/>
          </a:stretch>
        </p:blipFill>
        <p:spPr>
          <a:xfrm>
            <a:off x="1763690" y="2427715"/>
            <a:ext cx="4679035" cy="1172908"/>
          </a:xfrm>
          <a:prstGeom prst="rect">
            <a:avLst/>
          </a:prstGeom>
          <a:noFill/>
          <a:ln/>
          <a:effectLst/>
        </p:spPr>
      </p:pic>
      <p:grpSp>
        <p:nvGrpSpPr>
          <p:cNvPr id="4" name="Gruppieren 12"/>
          <p:cNvGrpSpPr/>
          <p:nvPr/>
        </p:nvGrpSpPr>
        <p:grpSpPr>
          <a:xfrm>
            <a:off x="251520" y="4650690"/>
            <a:ext cx="1296144" cy="369332"/>
            <a:chOff x="251520" y="4659982"/>
            <a:chExt cx="1296144" cy="369332"/>
          </a:xfrm>
        </p:grpSpPr>
        <p:sp>
          <p:nvSpPr>
            <p:cNvPr id="14" name="Textfeld 13"/>
            <p:cNvSpPr txBox="1"/>
            <p:nvPr/>
          </p:nvSpPr>
          <p:spPr>
            <a:xfrm>
              <a:off x="409715" y="4659982"/>
              <a:ext cx="979755" cy="369332"/>
            </a:xfrm>
            <a:prstGeom prst="rect">
              <a:avLst/>
            </a:prstGeom>
            <a:noFill/>
          </p:spPr>
          <p:txBody>
            <a:bodyPr wrap="none" rtlCol="0">
              <a:spAutoFit/>
            </a:bodyPr>
            <a:lstStyle/>
            <a:p>
              <a:pPr algn="ctr"/>
              <a:r>
                <a:rPr lang="en-US" b="1" u="sng" dirty="0" smtClean="0"/>
                <a:t>L</a:t>
              </a:r>
              <a:r>
                <a:rPr lang="en-US" dirty="0" smtClean="0"/>
                <a:t>-I-A-T-E</a:t>
              </a:r>
              <a:endParaRPr lang="en-US" dirty="0"/>
            </a:p>
          </p:txBody>
        </p:sp>
        <p:sp>
          <p:nvSpPr>
            <p:cNvPr id="15" name="Rechteck 14"/>
            <p:cNvSpPr/>
            <p:nvPr/>
          </p:nvSpPr>
          <p:spPr>
            <a:xfrm>
              <a:off x="251520" y="4659982"/>
              <a:ext cx="1296144" cy="36004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hteck 15"/>
          <p:cNvSpPr/>
          <p:nvPr/>
        </p:nvSpPr>
        <p:spPr>
          <a:xfrm>
            <a:off x="4211960" y="2859782"/>
            <a:ext cx="1512168"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eck 16"/>
          <p:cNvSpPr/>
          <p:nvPr/>
        </p:nvSpPr>
        <p:spPr>
          <a:xfrm>
            <a:off x="4211960" y="3363838"/>
            <a:ext cx="1512168"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 17"/>
          <p:cNvSpPr/>
          <p:nvPr/>
        </p:nvSpPr>
        <p:spPr>
          <a:xfrm>
            <a:off x="6546696" y="2859782"/>
            <a:ext cx="1512168"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eck 18"/>
          <p:cNvSpPr/>
          <p:nvPr/>
        </p:nvSpPr>
        <p:spPr>
          <a:xfrm>
            <a:off x="6546696" y="3363838"/>
            <a:ext cx="1512168"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fik 24" descr="IguanaTex_tmp.png"/>
          <p:cNvPicPr>
            <a:picLocks noChangeAspect="1"/>
          </p:cNvPicPr>
          <p:nvPr>
            <p:custDataLst>
              <p:tags r:id="rId3"/>
            </p:custDataLst>
          </p:nvPr>
        </p:nvPicPr>
        <p:blipFill>
          <a:blip r:embed="rId11" cstate="print"/>
          <a:stretch>
            <a:fillRect/>
          </a:stretch>
        </p:blipFill>
        <p:spPr>
          <a:xfrm>
            <a:off x="4631081" y="2930469"/>
            <a:ext cx="673927" cy="218666"/>
          </a:xfrm>
          <a:prstGeom prst="rect">
            <a:avLst/>
          </a:prstGeom>
          <a:noFill/>
          <a:ln/>
          <a:effectLst/>
        </p:spPr>
      </p:pic>
      <p:pic>
        <p:nvPicPr>
          <p:cNvPr id="26" name="Grafik 25" descr="IguanaTex_tmp.png"/>
          <p:cNvPicPr>
            <a:picLocks noChangeAspect="1"/>
          </p:cNvPicPr>
          <p:nvPr>
            <p:custDataLst>
              <p:tags r:id="rId4"/>
            </p:custDataLst>
          </p:nvPr>
        </p:nvPicPr>
        <p:blipFill>
          <a:blip r:embed="rId12" cstate="print"/>
          <a:stretch>
            <a:fillRect/>
          </a:stretch>
        </p:blipFill>
        <p:spPr>
          <a:xfrm>
            <a:off x="4313729" y="3414385"/>
            <a:ext cx="1308630" cy="258947"/>
          </a:xfrm>
          <a:prstGeom prst="rect">
            <a:avLst/>
          </a:prstGeom>
          <a:noFill/>
          <a:ln/>
          <a:effectLst/>
        </p:spPr>
      </p:pic>
      <p:pic>
        <p:nvPicPr>
          <p:cNvPr id="28" name="Grafik 27" descr="IguanaTex_tmp.png"/>
          <p:cNvPicPr>
            <a:picLocks noChangeAspect="1"/>
          </p:cNvPicPr>
          <p:nvPr>
            <p:custDataLst>
              <p:tags r:id="rId5"/>
            </p:custDataLst>
          </p:nvPr>
        </p:nvPicPr>
        <p:blipFill>
          <a:blip r:embed="rId13" cstate="print"/>
          <a:stretch>
            <a:fillRect/>
          </a:stretch>
        </p:blipFill>
        <p:spPr>
          <a:xfrm>
            <a:off x="7251333" y="3494182"/>
            <a:ext cx="102895" cy="99353"/>
          </a:xfrm>
          <a:prstGeom prst="rect">
            <a:avLst/>
          </a:prstGeom>
          <a:noFill/>
          <a:ln/>
          <a:effectLst/>
        </p:spPr>
      </p:pic>
      <p:pic>
        <p:nvPicPr>
          <p:cNvPr id="27" name="Grafik 26" descr="IguanaTex_tmp.png"/>
          <p:cNvPicPr>
            <a:picLocks noChangeAspect="1"/>
          </p:cNvPicPr>
          <p:nvPr>
            <p:custDataLst>
              <p:tags r:id="rId6"/>
            </p:custDataLst>
          </p:nvPr>
        </p:nvPicPr>
        <p:blipFill>
          <a:blip r:embed="rId14" cstate="print"/>
          <a:stretch>
            <a:fillRect/>
          </a:stretch>
        </p:blipFill>
        <p:spPr>
          <a:xfrm>
            <a:off x="7134883" y="2961820"/>
            <a:ext cx="335795" cy="155965"/>
          </a:xfrm>
          <a:prstGeom prst="rect">
            <a:avLst/>
          </a:prstGeom>
          <a:noFill/>
          <a:ln/>
          <a:effectLst/>
        </p:spPr>
      </p:pic>
      <p:pic>
        <p:nvPicPr>
          <p:cNvPr id="32" name="Grafik 31" descr="IguanaTex_tmp.png"/>
          <p:cNvPicPr>
            <a:picLocks noChangeAspect="1"/>
          </p:cNvPicPr>
          <p:nvPr>
            <p:custDataLst>
              <p:tags r:id="rId7"/>
            </p:custDataLst>
          </p:nvPr>
        </p:nvPicPr>
        <p:blipFill>
          <a:blip r:embed="rId15" cstate="print"/>
          <a:stretch>
            <a:fillRect/>
          </a:stretch>
        </p:blipFill>
        <p:spPr>
          <a:xfrm>
            <a:off x="1763691" y="3867894"/>
            <a:ext cx="6010479" cy="853016"/>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108012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IguanaTex_tmp.png"/>
          <p:cNvPicPr>
            <a:picLocks noChangeAspect="1"/>
          </p:cNvPicPr>
          <p:nvPr>
            <p:custDataLst>
              <p:tags r:id="rId1"/>
            </p:custDataLst>
          </p:nvPr>
        </p:nvPicPr>
        <p:blipFill>
          <a:blip r:embed="rId4" cstate="print"/>
          <a:stretch>
            <a:fillRect/>
          </a:stretch>
        </p:blipFill>
        <p:spPr>
          <a:xfrm>
            <a:off x="1763691" y="1203584"/>
            <a:ext cx="6275515" cy="921357"/>
          </a:xfrm>
          <a:prstGeom prst="rect">
            <a:avLst/>
          </a:prstGeom>
          <a:noFill/>
          <a:ln/>
          <a:effectLst/>
        </p:spPr>
      </p:pic>
      <p:sp>
        <p:nvSpPr>
          <p:cNvPr id="5" name="Rechteck 4"/>
          <p:cNvSpPr/>
          <p:nvPr/>
        </p:nvSpPr>
        <p:spPr>
          <a:xfrm>
            <a:off x="1691680" y="2283718"/>
            <a:ext cx="7200800" cy="273630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2"/>
            </p:custDataLst>
          </p:nvPr>
        </p:nvPicPr>
        <p:blipFill>
          <a:blip r:embed="rId5" cstate="print"/>
          <a:stretch>
            <a:fillRect/>
          </a:stretch>
        </p:blipFill>
        <p:spPr>
          <a:xfrm>
            <a:off x="1763691" y="2355712"/>
            <a:ext cx="6538531" cy="2426834"/>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259228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1"/>
            </p:custDataLst>
          </p:nvPr>
        </p:nvPicPr>
        <p:blipFill>
          <a:blip r:embed="rId3" cstate="print"/>
          <a:stretch>
            <a:fillRect/>
          </a:stretch>
        </p:blipFill>
        <p:spPr>
          <a:xfrm>
            <a:off x="1763690" y="1203573"/>
            <a:ext cx="6698572" cy="2472240"/>
          </a:xfrm>
          <a:prstGeom prst="rect">
            <a:avLst/>
          </a:prstGeom>
          <a:noFill/>
          <a:ln/>
          <a:effectLst/>
        </p:spPr>
      </p:pic>
      <p:sp>
        <p:nvSpPr>
          <p:cNvPr id="10" name="Rechteck 9"/>
          <p:cNvSpPr/>
          <p:nvPr/>
        </p:nvSpPr>
        <p:spPr>
          <a:xfrm>
            <a:off x="251520" y="4299942"/>
            <a:ext cx="1296144" cy="72008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please, upload your solutions to the chat</a:t>
            </a:r>
            <a:endParaRPr lang="en-US" sz="1400" dirty="0">
              <a:solidFill>
                <a:schemeClr val="tx1"/>
              </a:solidFill>
            </a:endParaRPr>
          </a:p>
        </p:txBody>
      </p:sp>
      <p:sp>
        <p:nvSpPr>
          <p:cNvPr id="11" name="Rechteck 10"/>
          <p:cNvSpPr/>
          <p:nvPr/>
        </p:nvSpPr>
        <p:spPr>
          <a:xfrm>
            <a:off x="251520" y="3507854"/>
            <a:ext cx="1296144" cy="72008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10-15 minutes</a:t>
            </a:r>
          </a:p>
          <a:p>
            <a:pPr algn="ctr"/>
            <a:r>
              <a:rPr lang="en-US" sz="1400" dirty="0" smtClean="0">
                <a:solidFill>
                  <a:schemeClr val="tx1"/>
                </a:solidFill>
              </a:rPr>
              <a:t>self/ group work</a:t>
            </a:r>
            <a:endParaRPr lang="en-US" sz="1400" dirty="0">
              <a:solidFill>
                <a:schemeClr val="tx1"/>
              </a:solidFill>
            </a:endParaRPr>
          </a:p>
        </p:txBody>
      </p:sp>
      <p:sp>
        <p:nvSpPr>
          <p:cNvPr id="13" name="Rechteck 12"/>
          <p:cNvSpPr/>
          <p:nvPr/>
        </p:nvSpPr>
        <p:spPr>
          <a:xfrm>
            <a:off x="1691680" y="4299942"/>
            <a:ext cx="7200800" cy="72008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before we start the self/ group work, let us solve part </a:t>
            </a:r>
            <a:r>
              <a:rPr lang="en-US" sz="1400" b="1" dirty="0" smtClean="0">
                <a:solidFill>
                  <a:schemeClr val="tx1"/>
                </a:solidFill>
              </a:rPr>
              <a:t>a)</a:t>
            </a:r>
            <a:r>
              <a:rPr lang="en-US" sz="1400" dirty="0" smtClean="0">
                <a:solidFill>
                  <a:schemeClr val="tx1"/>
                </a:solidFill>
              </a:rPr>
              <a:t> together</a:t>
            </a:r>
          </a:p>
          <a:p>
            <a:pPr algn="ctr"/>
            <a:r>
              <a:rPr lang="en-US" sz="1400" dirty="0" smtClean="0">
                <a:solidFill>
                  <a:schemeClr val="tx1"/>
                </a:solidFill>
              </a:rPr>
              <a:t>to have a blue-print for your self/ group work </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Integration by parts is a technique of integration based on the product rule for differentiation (3/ 3)</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1"/>
            </p:custDataLst>
          </p:nvPr>
        </p:nvPicPr>
        <p:blipFill>
          <a:blip r:embed="rId3" cstate="print"/>
          <a:stretch>
            <a:fillRect/>
          </a:stretch>
        </p:blipFill>
        <p:spPr>
          <a:xfrm>
            <a:off x="1763691" y="1203562"/>
            <a:ext cx="7052805" cy="3091217"/>
          </a:xfrm>
          <a:prstGeom prst="rect">
            <a:avLst/>
          </a:prstGeom>
          <a:noFill/>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251520" y="1131590"/>
            <a:ext cx="2880320" cy="5760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fik 24" descr="IguanaTex_tmp.png"/>
          <p:cNvPicPr>
            <a:picLocks noChangeAspect="1"/>
          </p:cNvPicPr>
          <p:nvPr>
            <p:custDataLst>
              <p:tags r:id="rId1"/>
            </p:custDataLst>
          </p:nvPr>
        </p:nvPicPr>
        <p:blipFill>
          <a:blip r:embed="rId10" cstate="print"/>
          <a:stretch>
            <a:fillRect/>
          </a:stretch>
        </p:blipFill>
        <p:spPr>
          <a:xfrm>
            <a:off x="323531" y="1156885"/>
            <a:ext cx="1091194" cy="525475"/>
          </a:xfrm>
          <a:prstGeom prst="rect">
            <a:avLst/>
          </a:prstGeom>
          <a:noFill/>
          <a:ln/>
          <a:effectLst/>
        </p:spPr>
      </p:pic>
      <p:sp>
        <p:nvSpPr>
          <p:cNvPr id="7" name="Rechteck 6"/>
          <p:cNvSpPr/>
          <p:nvPr/>
        </p:nvSpPr>
        <p:spPr>
          <a:xfrm>
            <a:off x="1691680" y="1851670"/>
            <a:ext cx="7200800" cy="316835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bgerundetes Rechteck 7"/>
          <p:cNvSpPr/>
          <p:nvPr/>
        </p:nvSpPr>
        <p:spPr>
          <a:xfrm>
            <a:off x="6948264" y="1779662"/>
            <a:ext cx="2088232" cy="504056"/>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2"/>
            </p:custDataLst>
          </p:nvPr>
        </p:nvPicPr>
        <p:blipFill>
          <a:blip r:embed="rId11" cstate="print"/>
          <a:stretch>
            <a:fillRect/>
          </a:stretch>
        </p:blipFill>
        <p:spPr>
          <a:xfrm>
            <a:off x="7180156" y="1851670"/>
            <a:ext cx="1620788" cy="360039"/>
          </a:xfrm>
          <a:prstGeom prst="rect">
            <a:avLst/>
          </a:prstGeom>
          <a:noFill/>
          <a:ln/>
          <a:effectLst/>
        </p:spPr>
      </p:pic>
      <p:pic>
        <p:nvPicPr>
          <p:cNvPr id="10" name="Grafik 9" descr="IguanaTex_tmp.png"/>
          <p:cNvPicPr>
            <a:picLocks noChangeAspect="1"/>
          </p:cNvPicPr>
          <p:nvPr>
            <p:custDataLst>
              <p:tags r:id="rId3"/>
            </p:custDataLst>
          </p:nvPr>
        </p:nvPicPr>
        <p:blipFill>
          <a:blip r:embed="rId12" cstate="print"/>
          <a:stretch>
            <a:fillRect/>
          </a:stretch>
        </p:blipFill>
        <p:spPr>
          <a:xfrm>
            <a:off x="1763690" y="1923661"/>
            <a:ext cx="4488159" cy="1178039"/>
          </a:xfrm>
          <a:prstGeom prst="rect">
            <a:avLst/>
          </a:prstGeom>
          <a:noFill/>
          <a:ln/>
          <a:effectLst/>
        </p:spPr>
      </p:pic>
      <p:sp>
        <p:nvSpPr>
          <p:cNvPr id="11" name="Rechteck 10"/>
          <p:cNvSpPr/>
          <p:nvPr/>
        </p:nvSpPr>
        <p:spPr>
          <a:xfrm>
            <a:off x="4427984" y="2370970"/>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4427984" y="2875026"/>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6372200" y="2370970"/>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p:cNvSpPr/>
          <p:nvPr/>
        </p:nvSpPr>
        <p:spPr>
          <a:xfrm>
            <a:off x="6372200" y="2875026"/>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fik 23" descr="IguanaTex_tmp.png"/>
          <p:cNvPicPr>
            <a:picLocks noChangeAspect="1"/>
          </p:cNvPicPr>
          <p:nvPr>
            <p:custDataLst>
              <p:tags r:id="rId4"/>
            </p:custDataLst>
          </p:nvPr>
        </p:nvPicPr>
        <p:blipFill>
          <a:blip r:embed="rId13" cstate="print"/>
          <a:stretch>
            <a:fillRect/>
          </a:stretch>
        </p:blipFill>
        <p:spPr>
          <a:xfrm>
            <a:off x="4880948" y="2501889"/>
            <a:ext cx="102184" cy="98203"/>
          </a:xfrm>
          <a:prstGeom prst="rect">
            <a:avLst/>
          </a:prstGeom>
          <a:noFill/>
          <a:ln/>
          <a:effectLst/>
        </p:spPr>
      </p:pic>
      <p:pic>
        <p:nvPicPr>
          <p:cNvPr id="26" name="Grafik 25" descr="IguanaTex_tmp.png"/>
          <p:cNvPicPr>
            <a:picLocks noChangeAspect="1"/>
          </p:cNvPicPr>
          <p:nvPr>
            <p:custDataLst>
              <p:tags r:id="rId5"/>
            </p:custDataLst>
          </p:nvPr>
        </p:nvPicPr>
        <p:blipFill>
          <a:blip r:embed="rId14" cstate="print"/>
          <a:stretch>
            <a:fillRect/>
          </a:stretch>
        </p:blipFill>
        <p:spPr>
          <a:xfrm>
            <a:off x="4765608" y="2977362"/>
            <a:ext cx="332865" cy="155368"/>
          </a:xfrm>
          <a:prstGeom prst="rect">
            <a:avLst/>
          </a:prstGeom>
          <a:noFill/>
          <a:ln/>
          <a:effectLst/>
        </p:spPr>
      </p:pic>
      <p:pic>
        <p:nvPicPr>
          <p:cNvPr id="33" name="Grafik 32" descr="IguanaTex_tmp.png"/>
          <p:cNvPicPr>
            <a:picLocks noChangeAspect="1"/>
          </p:cNvPicPr>
          <p:nvPr>
            <p:custDataLst>
              <p:tags r:id="rId6"/>
            </p:custDataLst>
          </p:nvPr>
        </p:nvPicPr>
        <p:blipFill>
          <a:blip r:embed="rId15" cstate="print"/>
          <a:stretch>
            <a:fillRect/>
          </a:stretch>
        </p:blipFill>
        <p:spPr>
          <a:xfrm>
            <a:off x="6658850" y="2979704"/>
            <a:ext cx="452247" cy="150684"/>
          </a:xfrm>
          <a:prstGeom prst="rect">
            <a:avLst/>
          </a:prstGeom>
          <a:noFill/>
          <a:ln/>
          <a:effectLst/>
        </p:spPr>
      </p:pic>
      <p:pic>
        <p:nvPicPr>
          <p:cNvPr id="32" name="Grafik 31" descr="IguanaTex_tmp.png"/>
          <p:cNvPicPr>
            <a:picLocks noChangeAspect="1"/>
          </p:cNvPicPr>
          <p:nvPr>
            <p:custDataLst>
              <p:tags r:id="rId7"/>
            </p:custDataLst>
          </p:nvPr>
        </p:nvPicPr>
        <p:blipFill>
          <a:blip r:embed="rId16" cstate="print"/>
          <a:stretch>
            <a:fillRect/>
          </a:stretch>
        </p:blipFill>
        <p:spPr>
          <a:xfrm>
            <a:off x="6599443" y="2472345"/>
            <a:ext cx="566141" cy="157291"/>
          </a:xfrm>
          <a:prstGeom prst="rect">
            <a:avLst/>
          </a:prstGeom>
          <a:noFill/>
          <a:ln/>
          <a:effectLst/>
        </p:spPr>
      </p:pic>
      <p:pic>
        <p:nvPicPr>
          <p:cNvPr id="36" name="Grafik 35" descr="IguanaTex_tmp.png"/>
          <p:cNvPicPr>
            <a:picLocks noChangeAspect="1"/>
          </p:cNvPicPr>
          <p:nvPr>
            <p:custDataLst>
              <p:tags r:id="rId8"/>
            </p:custDataLst>
          </p:nvPr>
        </p:nvPicPr>
        <p:blipFill>
          <a:blip r:embed="rId17" cstate="print"/>
          <a:stretch>
            <a:fillRect/>
          </a:stretch>
        </p:blipFill>
        <p:spPr>
          <a:xfrm>
            <a:off x="1763690" y="3356219"/>
            <a:ext cx="6461047" cy="1304002"/>
          </a:xfrm>
          <a:prstGeom prst="rect">
            <a:avLst/>
          </a:prstGeom>
          <a:noFill/>
          <a:ln/>
          <a:effectLst/>
        </p:spPr>
      </p:pic>
      <p:grpSp>
        <p:nvGrpSpPr>
          <p:cNvPr id="20" name="Gruppieren 25"/>
          <p:cNvGrpSpPr/>
          <p:nvPr/>
        </p:nvGrpSpPr>
        <p:grpSpPr>
          <a:xfrm>
            <a:off x="251520" y="4659982"/>
            <a:ext cx="1296144" cy="369332"/>
            <a:chOff x="251520" y="4659982"/>
            <a:chExt cx="1296144" cy="369332"/>
          </a:xfrm>
        </p:grpSpPr>
        <p:sp>
          <p:nvSpPr>
            <p:cNvPr id="21" name="Textfeld 20"/>
            <p:cNvSpPr txBox="1"/>
            <p:nvPr/>
          </p:nvSpPr>
          <p:spPr>
            <a:xfrm>
              <a:off x="409715" y="4659982"/>
              <a:ext cx="979755" cy="369332"/>
            </a:xfrm>
            <a:prstGeom prst="rect">
              <a:avLst/>
            </a:prstGeom>
            <a:noFill/>
          </p:spPr>
          <p:txBody>
            <a:bodyPr wrap="none" rtlCol="0">
              <a:spAutoFit/>
            </a:bodyPr>
            <a:lstStyle/>
            <a:p>
              <a:pPr algn="ctr"/>
              <a:r>
                <a:rPr lang="en-US" dirty="0" smtClean="0"/>
                <a:t>L-I-</a:t>
              </a:r>
              <a:r>
                <a:rPr lang="en-US" b="1" u="sng" dirty="0" smtClean="0"/>
                <a:t>A</a:t>
              </a:r>
              <a:r>
                <a:rPr lang="en-US" dirty="0" smtClean="0"/>
                <a:t>-T-E</a:t>
              </a:r>
              <a:endParaRPr lang="en-US" dirty="0"/>
            </a:p>
          </p:txBody>
        </p:sp>
        <p:sp>
          <p:nvSpPr>
            <p:cNvPr id="22" name="Rechteck 21"/>
            <p:cNvSpPr/>
            <p:nvPr/>
          </p:nvSpPr>
          <p:spPr>
            <a:xfrm>
              <a:off x="251520" y="4659982"/>
              <a:ext cx="1296144" cy="36004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251520" y="1131590"/>
            <a:ext cx="2880320" cy="5760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fik 30" descr="IguanaTex_tmp.png"/>
          <p:cNvPicPr>
            <a:picLocks noChangeAspect="1"/>
          </p:cNvPicPr>
          <p:nvPr>
            <p:custDataLst>
              <p:tags r:id="rId1"/>
            </p:custDataLst>
          </p:nvPr>
        </p:nvPicPr>
        <p:blipFill>
          <a:blip r:embed="rId10" cstate="print"/>
          <a:stretch>
            <a:fillRect/>
          </a:stretch>
        </p:blipFill>
        <p:spPr>
          <a:xfrm>
            <a:off x="323531" y="1203579"/>
            <a:ext cx="1845006" cy="462334"/>
          </a:xfrm>
          <a:prstGeom prst="rect">
            <a:avLst/>
          </a:prstGeom>
          <a:noFill/>
          <a:ln/>
          <a:effectLst/>
        </p:spPr>
      </p:pic>
      <p:sp>
        <p:nvSpPr>
          <p:cNvPr id="5" name="Rechteck 4"/>
          <p:cNvSpPr/>
          <p:nvPr/>
        </p:nvSpPr>
        <p:spPr>
          <a:xfrm>
            <a:off x="1691680" y="1851670"/>
            <a:ext cx="7200800" cy="316835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bgerundetes Rechteck 9"/>
          <p:cNvSpPr/>
          <p:nvPr/>
        </p:nvSpPr>
        <p:spPr>
          <a:xfrm>
            <a:off x="6948264" y="1779662"/>
            <a:ext cx="2088232" cy="504056"/>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2"/>
            </p:custDataLst>
          </p:nvPr>
        </p:nvPicPr>
        <p:blipFill>
          <a:blip r:embed="rId11" cstate="print"/>
          <a:stretch>
            <a:fillRect/>
          </a:stretch>
        </p:blipFill>
        <p:spPr>
          <a:xfrm>
            <a:off x="7180156" y="1851670"/>
            <a:ext cx="1620788" cy="360039"/>
          </a:xfrm>
          <a:prstGeom prst="rect">
            <a:avLst/>
          </a:prstGeom>
          <a:noFill/>
          <a:ln/>
          <a:effectLst/>
        </p:spPr>
      </p:pic>
      <p:pic>
        <p:nvPicPr>
          <p:cNvPr id="12" name="Grafik 11" descr="IguanaTex_tmp.png"/>
          <p:cNvPicPr>
            <a:picLocks noChangeAspect="1"/>
          </p:cNvPicPr>
          <p:nvPr>
            <p:custDataLst>
              <p:tags r:id="rId3"/>
            </p:custDataLst>
          </p:nvPr>
        </p:nvPicPr>
        <p:blipFill>
          <a:blip r:embed="rId12" cstate="print"/>
          <a:stretch>
            <a:fillRect/>
          </a:stretch>
        </p:blipFill>
        <p:spPr>
          <a:xfrm>
            <a:off x="1763690" y="1923661"/>
            <a:ext cx="4488159" cy="1178039"/>
          </a:xfrm>
          <a:prstGeom prst="rect">
            <a:avLst/>
          </a:prstGeom>
          <a:noFill/>
          <a:ln/>
          <a:effectLst/>
        </p:spPr>
      </p:pic>
      <p:sp>
        <p:nvSpPr>
          <p:cNvPr id="13" name="Rechteck 12"/>
          <p:cNvSpPr/>
          <p:nvPr/>
        </p:nvSpPr>
        <p:spPr>
          <a:xfrm>
            <a:off x="4427984" y="2370970"/>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p:cNvSpPr/>
          <p:nvPr/>
        </p:nvSpPr>
        <p:spPr>
          <a:xfrm>
            <a:off x="4427984" y="2875026"/>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p:cNvSpPr/>
          <p:nvPr/>
        </p:nvSpPr>
        <p:spPr>
          <a:xfrm>
            <a:off x="6372200" y="2370970"/>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p:cNvSpPr/>
          <p:nvPr/>
        </p:nvSpPr>
        <p:spPr>
          <a:xfrm>
            <a:off x="6372200" y="2875026"/>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fik 31" descr="IguanaTex_tmp.png"/>
          <p:cNvPicPr>
            <a:picLocks noChangeAspect="1"/>
          </p:cNvPicPr>
          <p:nvPr>
            <p:custDataLst>
              <p:tags r:id="rId4"/>
            </p:custDataLst>
          </p:nvPr>
        </p:nvPicPr>
        <p:blipFill>
          <a:blip r:embed="rId13" cstate="print"/>
          <a:stretch>
            <a:fillRect/>
          </a:stretch>
        </p:blipFill>
        <p:spPr>
          <a:xfrm>
            <a:off x="4596293" y="2433801"/>
            <a:ext cx="671494" cy="234379"/>
          </a:xfrm>
          <a:prstGeom prst="rect">
            <a:avLst/>
          </a:prstGeom>
          <a:noFill/>
          <a:ln/>
          <a:effectLst/>
        </p:spPr>
      </p:pic>
      <p:pic>
        <p:nvPicPr>
          <p:cNvPr id="33" name="Grafik 32" descr="IguanaTex_tmp.png"/>
          <p:cNvPicPr>
            <a:picLocks noChangeAspect="1"/>
          </p:cNvPicPr>
          <p:nvPr>
            <p:custDataLst>
              <p:tags r:id="rId5"/>
            </p:custDataLst>
          </p:nvPr>
        </p:nvPicPr>
        <p:blipFill>
          <a:blip r:embed="rId14" cstate="print"/>
          <a:stretch>
            <a:fillRect/>
          </a:stretch>
        </p:blipFill>
        <p:spPr>
          <a:xfrm>
            <a:off x="4704923" y="2977362"/>
            <a:ext cx="454235" cy="155368"/>
          </a:xfrm>
          <a:prstGeom prst="rect">
            <a:avLst/>
          </a:prstGeom>
          <a:noFill/>
          <a:ln/>
          <a:effectLst/>
        </p:spPr>
      </p:pic>
      <p:pic>
        <p:nvPicPr>
          <p:cNvPr id="35" name="Grafik 34" descr="IguanaTex_tmp.png"/>
          <p:cNvPicPr>
            <a:picLocks noChangeAspect="1"/>
          </p:cNvPicPr>
          <p:nvPr>
            <p:custDataLst>
              <p:tags r:id="rId6"/>
            </p:custDataLst>
          </p:nvPr>
        </p:nvPicPr>
        <p:blipFill>
          <a:blip r:embed="rId15" cstate="print"/>
          <a:stretch>
            <a:fillRect/>
          </a:stretch>
        </p:blipFill>
        <p:spPr>
          <a:xfrm>
            <a:off x="6693614" y="2920976"/>
            <a:ext cx="365284" cy="268140"/>
          </a:xfrm>
          <a:prstGeom prst="rect">
            <a:avLst/>
          </a:prstGeom>
          <a:noFill/>
          <a:ln/>
          <a:effectLst/>
        </p:spPr>
      </p:pic>
      <p:pic>
        <p:nvPicPr>
          <p:cNvPr id="34" name="Grafik 33" descr="IguanaTex_tmp.png"/>
          <p:cNvPicPr>
            <a:picLocks noChangeAspect="1"/>
          </p:cNvPicPr>
          <p:nvPr>
            <p:custDataLst>
              <p:tags r:id="rId7"/>
            </p:custDataLst>
          </p:nvPr>
        </p:nvPicPr>
        <p:blipFill>
          <a:blip r:embed="rId16" cstate="print"/>
          <a:stretch>
            <a:fillRect/>
          </a:stretch>
        </p:blipFill>
        <p:spPr>
          <a:xfrm>
            <a:off x="6616439" y="2457769"/>
            <a:ext cx="519634" cy="186442"/>
          </a:xfrm>
          <a:prstGeom prst="rect">
            <a:avLst/>
          </a:prstGeom>
          <a:noFill/>
          <a:ln/>
          <a:effectLst/>
        </p:spPr>
      </p:pic>
      <p:pic>
        <p:nvPicPr>
          <p:cNvPr id="41" name="Grafik 40" descr="IguanaTex_tmp.png"/>
          <p:cNvPicPr>
            <a:picLocks noChangeAspect="1"/>
          </p:cNvPicPr>
          <p:nvPr>
            <p:custDataLst>
              <p:tags r:id="rId8"/>
            </p:custDataLst>
          </p:nvPr>
        </p:nvPicPr>
        <p:blipFill>
          <a:blip r:embed="rId17" cstate="print"/>
          <a:stretch>
            <a:fillRect/>
          </a:stretch>
        </p:blipFill>
        <p:spPr>
          <a:xfrm>
            <a:off x="1763690" y="3219819"/>
            <a:ext cx="6419660" cy="1774376"/>
          </a:xfrm>
          <a:prstGeom prst="rect">
            <a:avLst/>
          </a:prstGeom>
          <a:noFill/>
          <a:ln/>
          <a:effectLst/>
        </p:spPr>
      </p:pic>
      <p:grpSp>
        <p:nvGrpSpPr>
          <p:cNvPr id="4" name="Gruppieren 25"/>
          <p:cNvGrpSpPr/>
          <p:nvPr/>
        </p:nvGrpSpPr>
        <p:grpSpPr>
          <a:xfrm>
            <a:off x="251520" y="4659982"/>
            <a:ext cx="1296144" cy="369332"/>
            <a:chOff x="251520" y="4659982"/>
            <a:chExt cx="1296144" cy="369332"/>
          </a:xfrm>
        </p:grpSpPr>
        <p:sp>
          <p:nvSpPr>
            <p:cNvPr id="24" name="Textfeld 23"/>
            <p:cNvSpPr txBox="1"/>
            <p:nvPr/>
          </p:nvSpPr>
          <p:spPr>
            <a:xfrm>
              <a:off x="409715" y="4659982"/>
              <a:ext cx="979755" cy="369332"/>
            </a:xfrm>
            <a:prstGeom prst="rect">
              <a:avLst/>
            </a:prstGeom>
            <a:noFill/>
          </p:spPr>
          <p:txBody>
            <a:bodyPr wrap="none" rtlCol="0">
              <a:spAutoFit/>
            </a:bodyPr>
            <a:lstStyle/>
            <a:p>
              <a:pPr algn="ctr"/>
              <a:r>
                <a:rPr lang="en-US" dirty="0" smtClean="0"/>
                <a:t>L-I-</a:t>
              </a:r>
              <a:r>
                <a:rPr lang="en-US" b="1" u="sng" dirty="0" smtClean="0"/>
                <a:t>A</a:t>
              </a:r>
              <a:r>
                <a:rPr lang="en-US" dirty="0" smtClean="0"/>
                <a:t>-T-E</a:t>
              </a:r>
              <a:endParaRPr lang="en-US" dirty="0"/>
            </a:p>
          </p:txBody>
        </p:sp>
        <p:sp>
          <p:nvSpPr>
            <p:cNvPr id="25" name="Rechteck 24"/>
            <p:cNvSpPr/>
            <p:nvPr/>
          </p:nvSpPr>
          <p:spPr>
            <a:xfrm>
              <a:off x="251520" y="4659982"/>
              <a:ext cx="1296144" cy="36004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uppieren 24"/>
          <p:cNvGrpSpPr/>
          <p:nvPr/>
        </p:nvGrpSpPr>
        <p:grpSpPr>
          <a:xfrm rot="20172303">
            <a:off x="117564" y="2067916"/>
            <a:ext cx="1130424" cy="288032"/>
            <a:chOff x="251520" y="2067694"/>
            <a:chExt cx="1130424" cy="288032"/>
          </a:xfrm>
        </p:grpSpPr>
        <p:sp>
          <p:nvSpPr>
            <p:cNvPr id="22" name="Rechteck 21"/>
            <p:cNvSpPr/>
            <p:nvPr/>
          </p:nvSpPr>
          <p:spPr>
            <a:xfrm>
              <a:off x="251520" y="2067694"/>
              <a:ext cx="113042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Discussion</a:t>
              </a:r>
              <a:endParaRPr lang="en-US" sz="1400" dirty="0">
                <a:solidFill>
                  <a:schemeClr val="tx1"/>
                </a:solidFill>
              </a:endParaRPr>
            </a:p>
          </p:txBody>
        </p:sp>
        <p:cxnSp>
          <p:nvCxnSpPr>
            <p:cNvPr id="23" name="Gerade Verbindung 22"/>
            <p:cNvCxnSpPr/>
            <p:nvPr/>
          </p:nvCxnSpPr>
          <p:spPr>
            <a:xfrm>
              <a:off x="251520" y="2067694"/>
              <a:ext cx="1130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251520" y="2355726"/>
              <a:ext cx="1130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feld 41"/>
          <p:cNvSpPr txBox="1"/>
          <p:nvPr/>
        </p:nvSpPr>
        <p:spPr>
          <a:xfrm>
            <a:off x="7236296" y="3435846"/>
            <a:ext cx="1274323" cy="461665"/>
          </a:xfrm>
          <a:prstGeom prst="rect">
            <a:avLst/>
          </a:prstGeom>
          <a:noFill/>
        </p:spPr>
        <p:txBody>
          <a:bodyPr wrap="none" rtlCol="0">
            <a:spAutoFit/>
          </a:bodyPr>
          <a:lstStyle/>
          <a:p>
            <a:r>
              <a:rPr lang="en-US" sz="1200" dirty="0" smtClean="0">
                <a:solidFill>
                  <a:srgbClr val="C00000"/>
                </a:solidFill>
              </a:rPr>
              <a:t>2</a:t>
            </a:r>
            <a:r>
              <a:rPr lang="en-US" sz="1200" baseline="30000" dirty="0" smtClean="0">
                <a:solidFill>
                  <a:srgbClr val="C00000"/>
                </a:solidFill>
              </a:rPr>
              <a:t>nd</a:t>
            </a:r>
            <a:r>
              <a:rPr lang="en-US" sz="1200" dirty="0" smtClean="0">
                <a:solidFill>
                  <a:srgbClr val="C00000"/>
                </a:solidFill>
              </a:rPr>
              <a:t> integration by</a:t>
            </a:r>
          </a:p>
          <a:p>
            <a:r>
              <a:rPr lang="en-US" sz="1200" dirty="0" smtClean="0">
                <a:solidFill>
                  <a:srgbClr val="C00000"/>
                </a:solidFill>
              </a:rPr>
              <a:t>parts required</a:t>
            </a:r>
            <a:endParaRPr lang="en-US" sz="1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grpSp>
        <p:nvGrpSpPr>
          <p:cNvPr id="3" name="Gruppieren 24"/>
          <p:cNvGrpSpPr/>
          <p:nvPr/>
        </p:nvGrpSpPr>
        <p:grpSpPr>
          <a:xfrm rot="20172303">
            <a:off x="117564" y="2067916"/>
            <a:ext cx="1130424" cy="288032"/>
            <a:chOff x="251520" y="2067694"/>
            <a:chExt cx="1130424" cy="288032"/>
          </a:xfrm>
        </p:grpSpPr>
        <p:sp>
          <p:nvSpPr>
            <p:cNvPr id="4" name="Rechteck 3"/>
            <p:cNvSpPr/>
            <p:nvPr/>
          </p:nvSpPr>
          <p:spPr>
            <a:xfrm>
              <a:off x="251520" y="2067694"/>
              <a:ext cx="113042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Discussion</a:t>
              </a:r>
              <a:endParaRPr lang="en-US" sz="1400" dirty="0">
                <a:solidFill>
                  <a:schemeClr val="tx1"/>
                </a:solidFill>
              </a:endParaRPr>
            </a:p>
          </p:txBody>
        </p:sp>
        <p:cxnSp>
          <p:nvCxnSpPr>
            <p:cNvPr id="5" name="Gerade Verbindung 4"/>
            <p:cNvCxnSpPr/>
            <p:nvPr/>
          </p:nvCxnSpPr>
          <p:spPr>
            <a:xfrm>
              <a:off x="251520" y="2067694"/>
              <a:ext cx="1130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251520" y="2355726"/>
              <a:ext cx="1130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hteck 6"/>
          <p:cNvSpPr/>
          <p:nvPr/>
        </p:nvSpPr>
        <p:spPr>
          <a:xfrm>
            <a:off x="251520" y="1131590"/>
            <a:ext cx="2880320" cy="5760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1"/>
            </p:custDataLst>
          </p:nvPr>
        </p:nvPicPr>
        <p:blipFill>
          <a:blip r:embed="rId10" cstate="print"/>
          <a:stretch>
            <a:fillRect/>
          </a:stretch>
        </p:blipFill>
        <p:spPr>
          <a:xfrm>
            <a:off x="323532" y="1157029"/>
            <a:ext cx="1595667" cy="525187"/>
          </a:xfrm>
          <a:prstGeom prst="rect">
            <a:avLst/>
          </a:prstGeom>
          <a:noFill/>
          <a:ln/>
          <a:effectLst/>
        </p:spPr>
      </p:pic>
      <p:sp>
        <p:nvSpPr>
          <p:cNvPr id="9" name="Rechteck 8"/>
          <p:cNvSpPr/>
          <p:nvPr/>
        </p:nvSpPr>
        <p:spPr>
          <a:xfrm>
            <a:off x="1691680" y="1851670"/>
            <a:ext cx="7200800" cy="316835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bgerundetes Rechteck 10"/>
          <p:cNvSpPr/>
          <p:nvPr/>
        </p:nvSpPr>
        <p:spPr>
          <a:xfrm>
            <a:off x="6948264" y="1779662"/>
            <a:ext cx="2088232" cy="504056"/>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2"/>
            </p:custDataLst>
          </p:nvPr>
        </p:nvPicPr>
        <p:blipFill>
          <a:blip r:embed="rId11" cstate="print"/>
          <a:stretch>
            <a:fillRect/>
          </a:stretch>
        </p:blipFill>
        <p:spPr>
          <a:xfrm>
            <a:off x="7180156" y="1851670"/>
            <a:ext cx="1620788" cy="360039"/>
          </a:xfrm>
          <a:prstGeom prst="rect">
            <a:avLst/>
          </a:prstGeom>
          <a:noFill/>
          <a:ln/>
          <a:effectLst/>
        </p:spPr>
      </p:pic>
      <p:pic>
        <p:nvPicPr>
          <p:cNvPr id="13" name="Grafik 12" descr="IguanaTex_tmp.png"/>
          <p:cNvPicPr>
            <a:picLocks noChangeAspect="1"/>
          </p:cNvPicPr>
          <p:nvPr>
            <p:custDataLst>
              <p:tags r:id="rId3"/>
            </p:custDataLst>
          </p:nvPr>
        </p:nvPicPr>
        <p:blipFill>
          <a:blip r:embed="rId12" cstate="print"/>
          <a:stretch>
            <a:fillRect/>
          </a:stretch>
        </p:blipFill>
        <p:spPr>
          <a:xfrm>
            <a:off x="1763690" y="1923661"/>
            <a:ext cx="4684977" cy="1179145"/>
          </a:xfrm>
          <a:prstGeom prst="rect">
            <a:avLst/>
          </a:prstGeom>
          <a:noFill/>
          <a:ln/>
          <a:effectLst/>
        </p:spPr>
      </p:pic>
      <p:sp>
        <p:nvSpPr>
          <p:cNvPr id="14" name="Rechteck 13"/>
          <p:cNvSpPr/>
          <p:nvPr/>
        </p:nvSpPr>
        <p:spPr>
          <a:xfrm>
            <a:off x="4211960" y="2370970"/>
            <a:ext cx="136815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p:cNvSpPr/>
          <p:nvPr/>
        </p:nvSpPr>
        <p:spPr>
          <a:xfrm>
            <a:off x="4211960" y="2875026"/>
            <a:ext cx="136815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p:cNvSpPr/>
          <p:nvPr/>
        </p:nvSpPr>
        <p:spPr>
          <a:xfrm>
            <a:off x="6580604" y="2370970"/>
            <a:ext cx="136815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eck 16"/>
          <p:cNvSpPr/>
          <p:nvPr/>
        </p:nvSpPr>
        <p:spPr>
          <a:xfrm>
            <a:off x="6580604" y="2875026"/>
            <a:ext cx="136815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fik 26" descr="IguanaTex_tmp.png"/>
          <p:cNvPicPr>
            <a:picLocks noChangeAspect="1"/>
          </p:cNvPicPr>
          <p:nvPr>
            <p:custDataLst>
              <p:tags r:id="rId4"/>
            </p:custDataLst>
          </p:nvPr>
        </p:nvPicPr>
        <p:blipFill>
          <a:blip r:embed="rId13" cstate="print"/>
          <a:stretch>
            <a:fillRect/>
          </a:stretch>
        </p:blipFill>
        <p:spPr>
          <a:xfrm>
            <a:off x="4804752" y="2459818"/>
            <a:ext cx="182568" cy="182345"/>
          </a:xfrm>
          <a:prstGeom prst="rect">
            <a:avLst/>
          </a:prstGeom>
          <a:noFill/>
          <a:ln/>
          <a:effectLst/>
        </p:spPr>
      </p:pic>
      <p:pic>
        <p:nvPicPr>
          <p:cNvPr id="28" name="Grafik 27" descr="IguanaTex_tmp.png"/>
          <p:cNvPicPr>
            <a:picLocks noChangeAspect="1"/>
          </p:cNvPicPr>
          <p:nvPr>
            <p:custDataLst>
              <p:tags r:id="rId5"/>
            </p:custDataLst>
          </p:nvPr>
        </p:nvPicPr>
        <p:blipFill>
          <a:blip r:embed="rId14" cstate="print"/>
          <a:stretch>
            <a:fillRect/>
          </a:stretch>
        </p:blipFill>
        <p:spPr>
          <a:xfrm>
            <a:off x="4668864" y="2977216"/>
            <a:ext cx="454345" cy="155660"/>
          </a:xfrm>
          <a:prstGeom prst="rect">
            <a:avLst/>
          </a:prstGeom>
          <a:noFill/>
          <a:ln/>
          <a:effectLst/>
        </p:spPr>
      </p:pic>
      <p:pic>
        <p:nvPicPr>
          <p:cNvPr id="30" name="Grafik 29" descr="IguanaTex_tmp.png"/>
          <p:cNvPicPr>
            <a:picLocks noChangeAspect="1"/>
          </p:cNvPicPr>
          <p:nvPr>
            <p:custDataLst>
              <p:tags r:id="rId6"/>
            </p:custDataLst>
          </p:nvPr>
        </p:nvPicPr>
        <p:blipFill>
          <a:blip r:embed="rId15" cstate="print"/>
          <a:stretch>
            <a:fillRect/>
          </a:stretch>
        </p:blipFill>
        <p:spPr>
          <a:xfrm>
            <a:off x="6906522" y="2943714"/>
            <a:ext cx="716317" cy="222665"/>
          </a:xfrm>
          <a:prstGeom prst="rect">
            <a:avLst/>
          </a:prstGeom>
          <a:noFill/>
          <a:ln/>
          <a:effectLst/>
        </p:spPr>
      </p:pic>
      <p:pic>
        <p:nvPicPr>
          <p:cNvPr id="29" name="Grafik 28" descr="IguanaTex_tmp.png"/>
          <p:cNvPicPr>
            <a:picLocks noChangeAspect="1"/>
          </p:cNvPicPr>
          <p:nvPr>
            <p:custDataLst>
              <p:tags r:id="rId7"/>
            </p:custDataLst>
          </p:nvPr>
        </p:nvPicPr>
        <p:blipFill>
          <a:blip r:embed="rId16" cstate="print"/>
          <a:stretch>
            <a:fillRect/>
          </a:stretch>
        </p:blipFill>
        <p:spPr>
          <a:xfrm>
            <a:off x="6873464" y="2411494"/>
            <a:ext cx="782432" cy="278992"/>
          </a:xfrm>
          <a:prstGeom prst="rect">
            <a:avLst/>
          </a:prstGeom>
          <a:noFill/>
          <a:ln/>
          <a:effectLst/>
        </p:spPr>
      </p:pic>
      <p:pic>
        <p:nvPicPr>
          <p:cNvPr id="26" name="Grafik 25" descr="IguanaTex_tmp.png"/>
          <p:cNvPicPr>
            <a:picLocks noChangeAspect="1"/>
          </p:cNvPicPr>
          <p:nvPr>
            <p:custDataLst>
              <p:tags r:id="rId8"/>
            </p:custDataLst>
          </p:nvPr>
        </p:nvPicPr>
        <p:blipFill>
          <a:blip r:embed="rId17" cstate="print"/>
          <a:stretch>
            <a:fillRect/>
          </a:stretch>
        </p:blipFill>
        <p:spPr>
          <a:xfrm>
            <a:off x="1763690" y="3356218"/>
            <a:ext cx="6162919" cy="1544475"/>
          </a:xfrm>
          <a:prstGeom prst="rect">
            <a:avLst/>
          </a:prstGeom>
          <a:noFill/>
          <a:ln/>
          <a:effectLst/>
        </p:spPr>
      </p:pic>
      <p:grpSp>
        <p:nvGrpSpPr>
          <p:cNvPr id="23" name="Gruppieren 23"/>
          <p:cNvGrpSpPr/>
          <p:nvPr/>
        </p:nvGrpSpPr>
        <p:grpSpPr>
          <a:xfrm>
            <a:off x="251520" y="4659982"/>
            <a:ext cx="1296144" cy="369332"/>
            <a:chOff x="251520" y="4659982"/>
            <a:chExt cx="1296144" cy="369332"/>
          </a:xfrm>
        </p:grpSpPr>
        <p:sp>
          <p:nvSpPr>
            <p:cNvPr id="24" name="Textfeld 23"/>
            <p:cNvSpPr txBox="1"/>
            <p:nvPr/>
          </p:nvSpPr>
          <p:spPr>
            <a:xfrm>
              <a:off x="409715" y="4659982"/>
              <a:ext cx="979755" cy="369332"/>
            </a:xfrm>
            <a:prstGeom prst="rect">
              <a:avLst/>
            </a:prstGeom>
            <a:noFill/>
          </p:spPr>
          <p:txBody>
            <a:bodyPr wrap="none" rtlCol="0">
              <a:spAutoFit/>
            </a:bodyPr>
            <a:lstStyle/>
            <a:p>
              <a:pPr algn="ctr"/>
              <a:r>
                <a:rPr lang="en-US" dirty="0" smtClean="0"/>
                <a:t>L-I-</a:t>
              </a:r>
              <a:r>
                <a:rPr lang="en-US" b="1" u="sng" dirty="0" smtClean="0"/>
                <a:t>A</a:t>
              </a:r>
              <a:r>
                <a:rPr lang="en-US" dirty="0" smtClean="0"/>
                <a:t>-T-E</a:t>
              </a:r>
              <a:endParaRPr lang="en-US" dirty="0"/>
            </a:p>
          </p:txBody>
        </p:sp>
        <p:sp>
          <p:nvSpPr>
            <p:cNvPr id="25" name="Rechteck 24"/>
            <p:cNvSpPr/>
            <p:nvPr/>
          </p:nvSpPr>
          <p:spPr>
            <a:xfrm>
              <a:off x="251520" y="4659982"/>
              <a:ext cx="1296144" cy="36004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251520" y="1131590"/>
            <a:ext cx="2880320" cy="5760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fik 21" descr="IguanaTex_tmp.png"/>
          <p:cNvPicPr>
            <a:picLocks noChangeAspect="1"/>
          </p:cNvPicPr>
          <p:nvPr>
            <p:custDataLst>
              <p:tags r:id="rId1"/>
            </p:custDataLst>
          </p:nvPr>
        </p:nvPicPr>
        <p:blipFill>
          <a:blip r:embed="rId10" cstate="print"/>
          <a:stretch>
            <a:fillRect/>
          </a:stretch>
        </p:blipFill>
        <p:spPr>
          <a:xfrm>
            <a:off x="323531" y="1203580"/>
            <a:ext cx="1598848" cy="462334"/>
          </a:xfrm>
          <a:prstGeom prst="rect">
            <a:avLst/>
          </a:prstGeom>
          <a:noFill/>
          <a:ln/>
          <a:effectLst/>
        </p:spPr>
      </p:pic>
      <p:sp>
        <p:nvSpPr>
          <p:cNvPr id="5" name="Rechteck 4"/>
          <p:cNvSpPr/>
          <p:nvPr/>
        </p:nvSpPr>
        <p:spPr>
          <a:xfrm>
            <a:off x="1691680" y="1851670"/>
            <a:ext cx="7200800" cy="316835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bgerundetes Rechteck 9"/>
          <p:cNvSpPr/>
          <p:nvPr/>
        </p:nvSpPr>
        <p:spPr>
          <a:xfrm>
            <a:off x="6948264" y="1779662"/>
            <a:ext cx="2088232" cy="504056"/>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2"/>
            </p:custDataLst>
          </p:nvPr>
        </p:nvPicPr>
        <p:blipFill>
          <a:blip r:embed="rId11" cstate="print"/>
          <a:stretch>
            <a:fillRect/>
          </a:stretch>
        </p:blipFill>
        <p:spPr>
          <a:xfrm>
            <a:off x="7180156" y="1851670"/>
            <a:ext cx="1620788" cy="360039"/>
          </a:xfrm>
          <a:prstGeom prst="rect">
            <a:avLst/>
          </a:prstGeom>
          <a:noFill/>
          <a:ln/>
          <a:effectLst/>
        </p:spPr>
      </p:pic>
      <p:pic>
        <p:nvPicPr>
          <p:cNvPr id="31" name="Grafik 30" descr="IguanaTex_tmp.png"/>
          <p:cNvPicPr>
            <a:picLocks noChangeAspect="1"/>
          </p:cNvPicPr>
          <p:nvPr>
            <p:custDataLst>
              <p:tags r:id="rId3"/>
            </p:custDataLst>
          </p:nvPr>
        </p:nvPicPr>
        <p:blipFill>
          <a:blip r:embed="rId12" cstate="print"/>
          <a:stretch>
            <a:fillRect/>
          </a:stretch>
        </p:blipFill>
        <p:spPr>
          <a:xfrm>
            <a:off x="1763690" y="1923661"/>
            <a:ext cx="4684977" cy="1179145"/>
          </a:xfrm>
          <a:prstGeom prst="rect">
            <a:avLst/>
          </a:prstGeom>
          <a:noFill/>
          <a:ln/>
          <a:effectLst/>
        </p:spPr>
      </p:pic>
      <p:sp>
        <p:nvSpPr>
          <p:cNvPr id="13" name="Rechteck 12"/>
          <p:cNvSpPr/>
          <p:nvPr/>
        </p:nvSpPr>
        <p:spPr>
          <a:xfrm>
            <a:off x="4211960" y="2370970"/>
            <a:ext cx="136815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p:cNvSpPr/>
          <p:nvPr/>
        </p:nvSpPr>
        <p:spPr>
          <a:xfrm>
            <a:off x="4211960" y="2875026"/>
            <a:ext cx="136815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p:cNvSpPr/>
          <p:nvPr/>
        </p:nvSpPr>
        <p:spPr>
          <a:xfrm>
            <a:off x="6580604" y="2370970"/>
            <a:ext cx="136815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p:cNvSpPr/>
          <p:nvPr/>
        </p:nvSpPr>
        <p:spPr>
          <a:xfrm>
            <a:off x="6580604" y="2875026"/>
            <a:ext cx="136815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fik 26" descr="IguanaTex_tmp.png"/>
          <p:cNvPicPr>
            <a:picLocks noChangeAspect="1"/>
          </p:cNvPicPr>
          <p:nvPr>
            <p:custDataLst>
              <p:tags r:id="rId4"/>
            </p:custDataLst>
          </p:nvPr>
        </p:nvPicPr>
        <p:blipFill>
          <a:blip r:embed="rId13" cstate="print"/>
          <a:stretch>
            <a:fillRect/>
          </a:stretch>
        </p:blipFill>
        <p:spPr>
          <a:xfrm>
            <a:off x="4587660" y="2441657"/>
            <a:ext cx="616752" cy="218666"/>
          </a:xfrm>
          <a:prstGeom prst="rect">
            <a:avLst/>
          </a:prstGeom>
          <a:noFill/>
          <a:ln/>
          <a:effectLst/>
        </p:spPr>
      </p:pic>
      <p:pic>
        <p:nvPicPr>
          <p:cNvPr id="30" name="Grafik 29" descr="IguanaTex_tmp.png"/>
          <p:cNvPicPr>
            <a:picLocks noChangeAspect="1"/>
          </p:cNvPicPr>
          <p:nvPr>
            <p:custDataLst>
              <p:tags r:id="rId5"/>
            </p:custDataLst>
          </p:nvPr>
        </p:nvPicPr>
        <p:blipFill>
          <a:blip r:embed="rId14" cstate="print"/>
          <a:stretch>
            <a:fillRect/>
          </a:stretch>
        </p:blipFill>
        <p:spPr>
          <a:xfrm>
            <a:off x="4351074" y="2944164"/>
            <a:ext cx="1089924" cy="221765"/>
          </a:xfrm>
          <a:prstGeom prst="rect">
            <a:avLst/>
          </a:prstGeom>
          <a:noFill/>
          <a:ln/>
          <a:effectLst/>
        </p:spPr>
      </p:pic>
      <p:pic>
        <p:nvPicPr>
          <p:cNvPr id="29" name="Grafik 28" descr="IguanaTex_tmp.png"/>
          <p:cNvPicPr>
            <a:picLocks noChangeAspect="1"/>
          </p:cNvPicPr>
          <p:nvPr>
            <p:custDataLst>
              <p:tags r:id="rId6"/>
            </p:custDataLst>
          </p:nvPr>
        </p:nvPicPr>
        <p:blipFill>
          <a:blip r:embed="rId15" cstate="print"/>
          <a:stretch>
            <a:fillRect/>
          </a:stretch>
        </p:blipFill>
        <p:spPr>
          <a:xfrm>
            <a:off x="7180301" y="2980371"/>
            <a:ext cx="168759" cy="149351"/>
          </a:xfrm>
          <a:prstGeom prst="rect">
            <a:avLst/>
          </a:prstGeom>
          <a:noFill/>
          <a:ln/>
          <a:effectLst/>
        </p:spPr>
      </p:pic>
      <p:pic>
        <p:nvPicPr>
          <p:cNvPr id="28" name="Grafik 27" descr="IguanaTex_tmp.png"/>
          <p:cNvPicPr>
            <a:picLocks noChangeAspect="1"/>
          </p:cNvPicPr>
          <p:nvPr>
            <p:custDataLst>
              <p:tags r:id="rId7"/>
            </p:custDataLst>
          </p:nvPr>
        </p:nvPicPr>
        <p:blipFill>
          <a:blip r:embed="rId16" cstate="print"/>
          <a:stretch>
            <a:fillRect/>
          </a:stretch>
        </p:blipFill>
        <p:spPr>
          <a:xfrm>
            <a:off x="7046300" y="2473185"/>
            <a:ext cx="436761" cy="155611"/>
          </a:xfrm>
          <a:prstGeom prst="rect">
            <a:avLst/>
          </a:prstGeom>
          <a:noFill/>
          <a:ln/>
          <a:effectLst/>
        </p:spPr>
      </p:pic>
      <p:pic>
        <p:nvPicPr>
          <p:cNvPr id="34" name="Grafik 33" descr="IguanaTex_tmp.png"/>
          <p:cNvPicPr>
            <a:picLocks noChangeAspect="1"/>
          </p:cNvPicPr>
          <p:nvPr>
            <p:custDataLst>
              <p:tags r:id="rId8"/>
            </p:custDataLst>
          </p:nvPr>
        </p:nvPicPr>
        <p:blipFill>
          <a:blip r:embed="rId17" cstate="print"/>
          <a:stretch>
            <a:fillRect/>
          </a:stretch>
        </p:blipFill>
        <p:spPr>
          <a:xfrm>
            <a:off x="1763690" y="3356218"/>
            <a:ext cx="5807379" cy="1267629"/>
          </a:xfrm>
          <a:prstGeom prst="rect">
            <a:avLst/>
          </a:prstGeom>
          <a:noFill/>
          <a:ln/>
          <a:effectLst/>
        </p:spPr>
      </p:pic>
      <p:grpSp>
        <p:nvGrpSpPr>
          <p:cNvPr id="4" name="Gruppieren 23"/>
          <p:cNvGrpSpPr/>
          <p:nvPr/>
        </p:nvGrpSpPr>
        <p:grpSpPr>
          <a:xfrm>
            <a:off x="251520" y="4659982"/>
            <a:ext cx="1296144" cy="369332"/>
            <a:chOff x="251520" y="4659982"/>
            <a:chExt cx="1296144" cy="369332"/>
          </a:xfrm>
        </p:grpSpPr>
        <p:sp>
          <p:nvSpPr>
            <p:cNvPr id="25" name="Textfeld 24"/>
            <p:cNvSpPr txBox="1"/>
            <p:nvPr/>
          </p:nvSpPr>
          <p:spPr>
            <a:xfrm>
              <a:off x="409715" y="4659982"/>
              <a:ext cx="979755" cy="369332"/>
            </a:xfrm>
            <a:prstGeom prst="rect">
              <a:avLst/>
            </a:prstGeom>
            <a:noFill/>
          </p:spPr>
          <p:txBody>
            <a:bodyPr wrap="none" rtlCol="0">
              <a:spAutoFit/>
            </a:bodyPr>
            <a:lstStyle/>
            <a:p>
              <a:pPr algn="ctr"/>
              <a:r>
                <a:rPr lang="en-US" dirty="0" smtClean="0"/>
                <a:t>L-I-A-</a:t>
              </a:r>
              <a:r>
                <a:rPr lang="en-US" b="1" u="sng" dirty="0" smtClean="0"/>
                <a:t>T</a:t>
              </a:r>
              <a:r>
                <a:rPr lang="en-US" dirty="0" smtClean="0"/>
                <a:t>-E</a:t>
              </a:r>
              <a:endParaRPr lang="en-US" dirty="0"/>
            </a:p>
          </p:txBody>
        </p:sp>
        <p:sp>
          <p:nvSpPr>
            <p:cNvPr id="26" name="Rechteck 25"/>
            <p:cNvSpPr/>
            <p:nvPr/>
          </p:nvSpPr>
          <p:spPr>
            <a:xfrm>
              <a:off x="251520" y="4659982"/>
              <a:ext cx="1296144" cy="36004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uppieren 24"/>
          <p:cNvGrpSpPr/>
          <p:nvPr/>
        </p:nvGrpSpPr>
        <p:grpSpPr>
          <a:xfrm rot="20172303">
            <a:off x="117564" y="2067916"/>
            <a:ext cx="1130424" cy="288032"/>
            <a:chOff x="251520" y="2067694"/>
            <a:chExt cx="1130424" cy="288032"/>
          </a:xfrm>
        </p:grpSpPr>
        <p:sp>
          <p:nvSpPr>
            <p:cNvPr id="23" name="Rechteck 22"/>
            <p:cNvSpPr/>
            <p:nvPr/>
          </p:nvSpPr>
          <p:spPr>
            <a:xfrm>
              <a:off x="251520" y="2067694"/>
              <a:ext cx="113042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Discussion</a:t>
              </a:r>
              <a:endParaRPr lang="en-US" sz="1400" dirty="0">
                <a:solidFill>
                  <a:schemeClr val="tx1"/>
                </a:solidFill>
              </a:endParaRPr>
            </a:p>
          </p:txBody>
        </p:sp>
        <p:cxnSp>
          <p:nvCxnSpPr>
            <p:cNvPr id="24" name="Gerade Verbindung 23"/>
            <p:cNvCxnSpPr/>
            <p:nvPr/>
          </p:nvCxnSpPr>
          <p:spPr>
            <a:xfrm>
              <a:off x="251520" y="2067694"/>
              <a:ext cx="1130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a:off x="251520" y="2355726"/>
              <a:ext cx="1130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bgerundetes Rechteck 3"/>
          <p:cNvSpPr/>
          <p:nvPr/>
        </p:nvSpPr>
        <p:spPr>
          <a:xfrm>
            <a:off x="6948264" y="915566"/>
            <a:ext cx="2088232" cy="504056"/>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IguanaTex_tmp.png"/>
          <p:cNvPicPr>
            <a:picLocks noChangeAspect="1"/>
          </p:cNvPicPr>
          <p:nvPr>
            <p:custDataLst>
              <p:tags r:id="rId1"/>
            </p:custDataLst>
          </p:nvPr>
        </p:nvPicPr>
        <p:blipFill>
          <a:blip r:embed="rId9" cstate="print"/>
          <a:stretch>
            <a:fillRect/>
          </a:stretch>
        </p:blipFill>
        <p:spPr>
          <a:xfrm>
            <a:off x="7180156" y="987574"/>
            <a:ext cx="1620788" cy="360039"/>
          </a:xfrm>
          <a:prstGeom prst="rect">
            <a:avLst/>
          </a:prstGeom>
          <a:noFill/>
          <a:ln/>
          <a:effectLst/>
        </p:spPr>
      </p:pic>
      <p:pic>
        <p:nvPicPr>
          <p:cNvPr id="19" name="Grafik 18" descr="IguanaTex_tmp.png"/>
          <p:cNvPicPr>
            <a:picLocks noChangeAspect="1"/>
          </p:cNvPicPr>
          <p:nvPr>
            <p:custDataLst>
              <p:tags r:id="rId2"/>
            </p:custDataLst>
          </p:nvPr>
        </p:nvPicPr>
        <p:blipFill>
          <a:blip r:embed="rId10" cstate="print"/>
          <a:stretch>
            <a:fillRect/>
          </a:stretch>
        </p:blipFill>
        <p:spPr>
          <a:xfrm>
            <a:off x="1763690" y="1203580"/>
            <a:ext cx="4680048" cy="1077403"/>
          </a:xfrm>
          <a:prstGeom prst="rect">
            <a:avLst/>
          </a:prstGeom>
          <a:noFill/>
          <a:ln/>
          <a:effectLst/>
        </p:spPr>
      </p:pic>
      <p:sp>
        <p:nvSpPr>
          <p:cNvPr id="7" name="Rechteck 6"/>
          <p:cNvSpPr/>
          <p:nvPr/>
        </p:nvSpPr>
        <p:spPr>
          <a:xfrm>
            <a:off x="4211960" y="1559446"/>
            <a:ext cx="136815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4211960" y="2063502"/>
            <a:ext cx="136815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6580604" y="1559446"/>
            <a:ext cx="136815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6580604" y="2063502"/>
            <a:ext cx="136815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fik 20" descr="IguanaTex_tmp.png"/>
          <p:cNvPicPr>
            <a:picLocks noChangeAspect="1"/>
          </p:cNvPicPr>
          <p:nvPr>
            <p:custDataLst>
              <p:tags r:id="rId3"/>
            </p:custDataLst>
          </p:nvPr>
        </p:nvPicPr>
        <p:blipFill>
          <a:blip r:embed="rId11" cstate="print"/>
          <a:stretch>
            <a:fillRect/>
          </a:stretch>
        </p:blipFill>
        <p:spPr>
          <a:xfrm>
            <a:off x="4575933" y="1630133"/>
            <a:ext cx="640206" cy="219076"/>
          </a:xfrm>
          <a:prstGeom prst="rect">
            <a:avLst/>
          </a:prstGeom>
          <a:noFill/>
          <a:ln/>
          <a:effectLst/>
        </p:spPr>
      </p:pic>
      <p:pic>
        <p:nvPicPr>
          <p:cNvPr id="22" name="Grafik 21" descr="IguanaTex_tmp.png"/>
          <p:cNvPicPr>
            <a:picLocks noChangeAspect="1"/>
          </p:cNvPicPr>
          <p:nvPr>
            <p:custDataLst>
              <p:tags r:id="rId4"/>
            </p:custDataLst>
          </p:nvPr>
        </p:nvPicPr>
        <p:blipFill>
          <a:blip r:embed="rId12" cstate="print"/>
          <a:stretch>
            <a:fillRect/>
          </a:stretch>
        </p:blipFill>
        <p:spPr>
          <a:xfrm>
            <a:off x="4290242" y="2132640"/>
            <a:ext cx="1211588" cy="222181"/>
          </a:xfrm>
          <a:prstGeom prst="rect">
            <a:avLst/>
          </a:prstGeom>
          <a:noFill/>
          <a:ln/>
          <a:effectLst/>
        </p:spPr>
      </p:pic>
      <p:pic>
        <p:nvPicPr>
          <p:cNvPr id="13" name="Grafik 12" descr="IguanaTex_tmp.png"/>
          <p:cNvPicPr>
            <a:picLocks noChangeAspect="1"/>
          </p:cNvPicPr>
          <p:nvPr>
            <p:custDataLst>
              <p:tags r:id="rId5"/>
            </p:custDataLst>
          </p:nvPr>
        </p:nvPicPr>
        <p:blipFill>
          <a:blip r:embed="rId13" cstate="print"/>
          <a:stretch>
            <a:fillRect/>
          </a:stretch>
        </p:blipFill>
        <p:spPr>
          <a:xfrm>
            <a:off x="7180301" y="2168847"/>
            <a:ext cx="168759" cy="149351"/>
          </a:xfrm>
          <a:prstGeom prst="rect">
            <a:avLst/>
          </a:prstGeom>
          <a:noFill/>
          <a:ln/>
          <a:effectLst/>
        </p:spPr>
      </p:pic>
      <p:pic>
        <p:nvPicPr>
          <p:cNvPr id="14" name="Grafik 13" descr="IguanaTex_tmp.png"/>
          <p:cNvPicPr>
            <a:picLocks noChangeAspect="1"/>
          </p:cNvPicPr>
          <p:nvPr>
            <p:custDataLst>
              <p:tags r:id="rId6"/>
            </p:custDataLst>
          </p:nvPr>
        </p:nvPicPr>
        <p:blipFill>
          <a:blip r:embed="rId14" cstate="print"/>
          <a:stretch>
            <a:fillRect/>
          </a:stretch>
        </p:blipFill>
        <p:spPr>
          <a:xfrm>
            <a:off x="7046300" y="1661661"/>
            <a:ext cx="436761" cy="155611"/>
          </a:xfrm>
          <a:prstGeom prst="rect">
            <a:avLst/>
          </a:prstGeom>
          <a:noFill/>
          <a:ln/>
          <a:effectLst/>
        </p:spPr>
      </p:pic>
      <p:pic>
        <p:nvPicPr>
          <p:cNvPr id="25" name="Grafik 24" descr="IguanaTex_tmp.png"/>
          <p:cNvPicPr>
            <a:picLocks noChangeAspect="1"/>
          </p:cNvPicPr>
          <p:nvPr>
            <p:custDataLst>
              <p:tags r:id="rId7"/>
            </p:custDataLst>
          </p:nvPr>
        </p:nvPicPr>
        <p:blipFill>
          <a:blip r:embed="rId15" cstate="print"/>
          <a:stretch>
            <a:fillRect/>
          </a:stretch>
        </p:blipFill>
        <p:spPr>
          <a:xfrm>
            <a:off x="1763690" y="2600263"/>
            <a:ext cx="6523050" cy="2218300"/>
          </a:xfrm>
          <a:prstGeom prst="rect">
            <a:avLst/>
          </a:prstGeom>
          <a:noFill/>
          <a:ln/>
          <a:effectLst/>
        </p:spPr>
      </p:pic>
      <p:grpSp>
        <p:nvGrpSpPr>
          <p:cNvPr id="6" name="Gruppieren 15"/>
          <p:cNvGrpSpPr/>
          <p:nvPr/>
        </p:nvGrpSpPr>
        <p:grpSpPr>
          <a:xfrm>
            <a:off x="251520" y="4659982"/>
            <a:ext cx="1296144" cy="369332"/>
            <a:chOff x="251520" y="4659982"/>
            <a:chExt cx="1296144" cy="369332"/>
          </a:xfrm>
        </p:grpSpPr>
        <p:sp>
          <p:nvSpPr>
            <p:cNvPr id="17" name="Textfeld 16"/>
            <p:cNvSpPr txBox="1"/>
            <p:nvPr/>
          </p:nvSpPr>
          <p:spPr>
            <a:xfrm>
              <a:off x="409715" y="4659982"/>
              <a:ext cx="979755" cy="369332"/>
            </a:xfrm>
            <a:prstGeom prst="rect">
              <a:avLst/>
            </a:prstGeom>
            <a:noFill/>
          </p:spPr>
          <p:txBody>
            <a:bodyPr wrap="none" rtlCol="0">
              <a:spAutoFit/>
            </a:bodyPr>
            <a:lstStyle/>
            <a:p>
              <a:pPr algn="ctr"/>
              <a:r>
                <a:rPr lang="en-US" dirty="0" smtClean="0"/>
                <a:t>L-I-A-</a:t>
              </a:r>
              <a:r>
                <a:rPr lang="en-US" b="1" u="sng" dirty="0" smtClean="0"/>
                <a:t>T</a:t>
              </a:r>
              <a:r>
                <a:rPr lang="en-US" dirty="0" smtClean="0"/>
                <a:t>-E</a:t>
              </a:r>
              <a:endParaRPr lang="en-US" dirty="0"/>
            </a:p>
          </p:txBody>
        </p:sp>
        <p:sp>
          <p:nvSpPr>
            <p:cNvPr id="18" name="Rechteck 17"/>
            <p:cNvSpPr/>
            <p:nvPr/>
          </p:nvSpPr>
          <p:spPr>
            <a:xfrm>
              <a:off x="251520" y="4659982"/>
              <a:ext cx="1296144" cy="36004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uppieren 24"/>
          <p:cNvGrpSpPr/>
          <p:nvPr/>
        </p:nvGrpSpPr>
        <p:grpSpPr>
          <a:xfrm rot="20172303">
            <a:off x="117564" y="1347392"/>
            <a:ext cx="1130424" cy="288032"/>
            <a:chOff x="251520" y="2067694"/>
            <a:chExt cx="1130424" cy="288032"/>
          </a:xfrm>
        </p:grpSpPr>
        <p:sp>
          <p:nvSpPr>
            <p:cNvPr id="23" name="Rechteck 22"/>
            <p:cNvSpPr/>
            <p:nvPr/>
          </p:nvSpPr>
          <p:spPr>
            <a:xfrm>
              <a:off x="251520" y="2067694"/>
              <a:ext cx="113042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Discussion</a:t>
              </a:r>
              <a:endParaRPr lang="en-US" sz="1400" dirty="0">
                <a:solidFill>
                  <a:schemeClr val="tx1"/>
                </a:solidFill>
              </a:endParaRPr>
            </a:p>
          </p:txBody>
        </p:sp>
        <p:cxnSp>
          <p:nvCxnSpPr>
            <p:cNvPr id="24" name="Gerade Verbindung 23"/>
            <p:cNvCxnSpPr/>
            <p:nvPr/>
          </p:nvCxnSpPr>
          <p:spPr>
            <a:xfrm>
              <a:off x="251520" y="2067694"/>
              <a:ext cx="1130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251520" y="2355726"/>
              <a:ext cx="1130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fik 28" descr="IguanaTex_tmp.png"/>
          <p:cNvPicPr>
            <a:picLocks noChangeAspect="1"/>
          </p:cNvPicPr>
          <p:nvPr>
            <p:custDataLst>
              <p:tags r:id="rId1"/>
            </p:custDataLst>
          </p:nvPr>
        </p:nvPicPr>
        <p:blipFill>
          <a:blip r:embed="rId3" cstate="print"/>
          <a:stretch>
            <a:fillRect/>
          </a:stretch>
        </p:blipFill>
        <p:spPr>
          <a:xfrm>
            <a:off x="1763691" y="1203577"/>
            <a:ext cx="6458597" cy="3059505"/>
          </a:xfrm>
          <a:prstGeom prst="rect">
            <a:avLst/>
          </a:prstGeom>
          <a:noFill/>
          <a:ln/>
          <a:effectLst/>
        </p:spPr>
      </p:pic>
      <p:grpSp>
        <p:nvGrpSpPr>
          <p:cNvPr id="5" name="Gruppieren 24"/>
          <p:cNvGrpSpPr/>
          <p:nvPr/>
        </p:nvGrpSpPr>
        <p:grpSpPr>
          <a:xfrm rot="20172303">
            <a:off x="117564" y="1347392"/>
            <a:ext cx="1130424" cy="288032"/>
            <a:chOff x="251520" y="2067694"/>
            <a:chExt cx="1130424" cy="288032"/>
          </a:xfrm>
        </p:grpSpPr>
        <p:sp>
          <p:nvSpPr>
            <p:cNvPr id="6" name="Rechteck 5"/>
            <p:cNvSpPr/>
            <p:nvPr/>
          </p:nvSpPr>
          <p:spPr>
            <a:xfrm>
              <a:off x="251520" y="2067694"/>
              <a:ext cx="113042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Discussion</a:t>
              </a:r>
              <a:endParaRPr lang="en-US" sz="1400" dirty="0">
                <a:solidFill>
                  <a:schemeClr val="tx1"/>
                </a:solidFill>
              </a:endParaRPr>
            </a:p>
          </p:txBody>
        </p:sp>
        <p:cxnSp>
          <p:nvCxnSpPr>
            <p:cNvPr id="7" name="Gerade Verbindung 6"/>
            <p:cNvCxnSpPr/>
            <p:nvPr/>
          </p:nvCxnSpPr>
          <p:spPr>
            <a:xfrm>
              <a:off x="251520" y="2067694"/>
              <a:ext cx="1130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251520" y="2355726"/>
              <a:ext cx="11304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Calculus </a:t>
            </a:r>
            <a:r>
              <a:rPr lang="en-US" dirty="0" smtClean="0"/>
              <a:t>I </a:t>
            </a:r>
            <a:r>
              <a:rPr lang="en-US" dirty="0" smtClean="0"/>
              <a:t>for Management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Application of integration by parts</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fik 29" descr="IguanaTex_tmp.png"/>
          <p:cNvPicPr>
            <a:picLocks noChangeAspect="1"/>
          </p:cNvPicPr>
          <p:nvPr>
            <p:custDataLst>
              <p:tags r:id="rId1"/>
            </p:custDataLst>
          </p:nvPr>
        </p:nvPicPr>
        <p:blipFill>
          <a:blip r:embed="rId10" cstate="print"/>
          <a:stretch>
            <a:fillRect/>
          </a:stretch>
        </p:blipFill>
        <p:spPr>
          <a:xfrm>
            <a:off x="1763690" y="1203562"/>
            <a:ext cx="7055584" cy="1731656"/>
          </a:xfrm>
          <a:prstGeom prst="rect">
            <a:avLst/>
          </a:prstGeom>
          <a:noFill/>
          <a:ln/>
          <a:effectLst/>
        </p:spPr>
      </p:pic>
      <p:sp>
        <p:nvSpPr>
          <p:cNvPr id="9" name="Abgerundetes Rechteck 8"/>
          <p:cNvSpPr/>
          <p:nvPr/>
        </p:nvSpPr>
        <p:spPr>
          <a:xfrm>
            <a:off x="6948264" y="987574"/>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2"/>
            </p:custDataLst>
          </p:nvPr>
        </p:nvPicPr>
        <p:blipFill>
          <a:blip r:embed="rId11" cstate="print"/>
          <a:stretch>
            <a:fillRect/>
          </a:stretch>
        </p:blipFill>
        <p:spPr>
          <a:xfrm>
            <a:off x="7180156" y="1059582"/>
            <a:ext cx="1620788" cy="360039"/>
          </a:xfrm>
          <a:prstGeom prst="rect">
            <a:avLst/>
          </a:prstGeom>
          <a:noFill/>
          <a:ln/>
          <a:effectLst/>
        </p:spPr>
      </p:pic>
      <p:grpSp>
        <p:nvGrpSpPr>
          <p:cNvPr id="32" name="Gruppieren 31"/>
          <p:cNvGrpSpPr/>
          <p:nvPr/>
        </p:nvGrpSpPr>
        <p:grpSpPr>
          <a:xfrm>
            <a:off x="251520" y="3052658"/>
            <a:ext cx="7128792" cy="1823348"/>
            <a:chOff x="251520" y="3052658"/>
            <a:chExt cx="7128792" cy="1823348"/>
          </a:xfrm>
        </p:grpSpPr>
        <p:sp>
          <p:nvSpPr>
            <p:cNvPr id="15" name="Rechteck 14"/>
            <p:cNvSpPr/>
            <p:nvPr/>
          </p:nvSpPr>
          <p:spPr>
            <a:xfrm>
              <a:off x="251520" y="4011910"/>
              <a:ext cx="1800200" cy="864096"/>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5" descr="IguanaTex_tmp.png"/>
            <p:cNvPicPr>
              <a:picLocks noChangeAspect="1"/>
            </p:cNvPicPr>
            <p:nvPr>
              <p:custDataLst>
                <p:tags r:id="rId7"/>
              </p:custDataLst>
            </p:nvPr>
          </p:nvPicPr>
          <p:blipFill>
            <a:blip r:embed="rId12" cstate="print"/>
            <a:stretch>
              <a:fillRect/>
            </a:stretch>
          </p:blipFill>
          <p:spPr>
            <a:xfrm>
              <a:off x="317782" y="4111697"/>
              <a:ext cx="1667677" cy="664522"/>
            </a:xfrm>
            <a:prstGeom prst="rect">
              <a:avLst/>
            </a:prstGeom>
            <a:noFill/>
            <a:ln/>
            <a:effectLst/>
          </p:spPr>
        </p:pic>
        <p:sp>
          <p:nvSpPr>
            <p:cNvPr id="20" name="Rechteck 19"/>
            <p:cNvSpPr/>
            <p:nvPr/>
          </p:nvSpPr>
          <p:spPr>
            <a:xfrm>
              <a:off x="4427984" y="3442826"/>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hteck 20"/>
            <p:cNvSpPr/>
            <p:nvPr/>
          </p:nvSpPr>
          <p:spPr>
            <a:xfrm>
              <a:off x="4427984" y="3946882"/>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p:cNvSpPr/>
            <p:nvPr/>
          </p:nvSpPr>
          <p:spPr>
            <a:xfrm>
              <a:off x="6372200" y="3442826"/>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eck 22"/>
            <p:cNvSpPr/>
            <p:nvPr/>
          </p:nvSpPr>
          <p:spPr>
            <a:xfrm>
              <a:off x="6372200" y="3946882"/>
              <a:ext cx="1008112" cy="36004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Gerade Verbindung 30"/>
            <p:cNvCxnSpPr>
              <a:stCxn id="15" idx="3"/>
            </p:cNvCxnSpPr>
            <p:nvPr/>
          </p:nvCxnSpPr>
          <p:spPr>
            <a:xfrm>
              <a:off x="2051720" y="4443958"/>
              <a:ext cx="792088" cy="0"/>
            </a:xfrm>
            <a:prstGeom prst="lin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cxnSp>
        <p:cxnSp>
          <p:nvCxnSpPr>
            <p:cNvPr id="33" name="Gerade Verbindung 32"/>
            <p:cNvCxnSpPr/>
            <p:nvPr/>
          </p:nvCxnSpPr>
          <p:spPr>
            <a:xfrm flipV="1">
              <a:off x="2843808" y="3867894"/>
              <a:ext cx="648072" cy="576064"/>
            </a:xfrm>
            <a:prstGeom prst="lin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cxnSp>
        <p:pic>
          <p:nvPicPr>
            <p:cNvPr id="27" name="Grafik 26" descr="IguanaTex_tmp.png"/>
            <p:cNvPicPr>
              <a:picLocks noChangeAspect="1"/>
            </p:cNvPicPr>
            <p:nvPr>
              <p:custDataLst>
                <p:tags r:id="rId8"/>
              </p:custDataLst>
            </p:nvPr>
          </p:nvPicPr>
          <p:blipFill>
            <a:blip r:embed="rId13" cstate="print"/>
            <a:stretch>
              <a:fillRect/>
            </a:stretch>
          </p:blipFill>
          <p:spPr>
            <a:xfrm>
              <a:off x="1763691" y="3052658"/>
              <a:ext cx="4493756" cy="1180550"/>
            </a:xfrm>
            <a:prstGeom prst="rect">
              <a:avLst/>
            </a:prstGeom>
            <a:noFill/>
            <a:ln/>
            <a:effectLst/>
          </p:spPr>
        </p:pic>
      </p:grpSp>
      <p:pic>
        <p:nvPicPr>
          <p:cNvPr id="24" name="Grafik 23" descr="IguanaTex_tmp.png"/>
          <p:cNvPicPr>
            <a:picLocks noChangeAspect="1"/>
          </p:cNvPicPr>
          <p:nvPr>
            <p:custDataLst>
              <p:tags r:id="rId3"/>
            </p:custDataLst>
          </p:nvPr>
        </p:nvPicPr>
        <p:blipFill>
          <a:blip r:embed="rId14" cstate="print"/>
          <a:stretch>
            <a:fillRect/>
          </a:stretch>
        </p:blipFill>
        <p:spPr>
          <a:xfrm>
            <a:off x="4728047" y="3514392"/>
            <a:ext cx="407987" cy="216908"/>
          </a:xfrm>
          <a:prstGeom prst="rect">
            <a:avLst/>
          </a:prstGeom>
          <a:noFill/>
          <a:ln/>
          <a:effectLst/>
        </p:spPr>
      </p:pic>
      <p:pic>
        <p:nvPicPr>
          <p:cNvPr id="25" name="Grafik 24" descr="IguanaTex_tmp.png"/>
          <p:cNvPicPr>
            <a:picLocks noChangeAspect="1"/>
          </p:cNvPicPr>
          <p:nvPr>
            <p:custDataLst>
              <p:tags r:id="rId4"/>
            </p:custDataLst>
          </p:nvPr>
        </p:nvPicPr>
        <p:blipFill>
          <a:blip r:embed="rId15" cstate="print"/>
          <a:stretch>
            <a:fillRect/>
          </a:stretch>
        </p:blipFill>
        <p:spPr>
          <a:xfrm>
            <a:off x="4750664" y="3995850"/>
            <a:ext cx="362753" cy="262104"/>
          </a:xfrm>
          <a:prstGeom prst="rect">
            <a:avLst/>
          </a:prstGeom>
          <a:noFill/>
          <a:ln/>
          <a:effectLst/>
        </p:spPr>
      </p:pic>
      <p:pic>
        <p:nvPicPr>
          <p:cNvPr id="29" name="Grafik 28" descr="IguanaTex_tmp.png"/>
          <p:cNvPicPr>
            <a:picLocks noChangeAspect="1"/>
          </p:cNvPicPr>
          <p:nvPr>
            <p:custDataLst>
              <p:tags r:id="rId5"/>
            </p:custDataLst>
          </p:nvPr>
        </p:nvPicPr>
        <p:blipFill>
          <a:blip r:embed="rId16" cstate="print"/>
          <a:stretch>
            <a:fillRect/>
          </a:stretch>
        </p:blipFill>
        <p:spPr>
          <a:xfrm>
            <a:off x="6712939" y="3994903"/>
            <a:ext cx="326635" cy="263999"/>
          </a:xfrm>
          <a:prstGeom prst="rect">
            <a:avLst/>
          </a:prstGeom>
          <a:noFill/>
          <a:ln/>
          <a:effectLst/>
        </p:spPr>
      </p:pic>
      <p:pic>
        <p:nvPicPr>
          <p:cNvPr id="28" name="Grafik 27" descr="IguanaTex_tmp.png"/>
          <p:cNvPicPr>
            <a:picLocks noChangeAspect="1"/>
          </p:cNvPicPr>
          <p:nvPr>
            <p:custDataLst>
              <p:tags r:id="rId6"/>
            </p:custDataLst>
          </p:nvPr>
        </p:nvPicPr>
        <p:blipFill>
          <a:blip r:embed="rId17" cstate="print"/>
          <a:stretch>
            <a:fillRect/>
          </a:stretch>
        </p:blipFill>
        <p:spPr>
          <a:xfrm>
            <a:off x="6652361" y="3531003"/>
            <a:ext cx="447790" cy="183687"/>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Application of integration by parts</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fik 22" descr="IguanaTex_tmp.png"/>
          <p:cNvPicPr>
            <a:picLocks noChangeAspect="1"/>
          </p:cNvPicPr>
          <p:nvPr>
            <p:custDataLst>
              <p:tags r:id="rId1"/>
            </p:custDataLst>
          </p:nvPr>
        </p:nvPicPr>
        <p:blipFill>
          <a:blip r:embed="rId5" cstate="print"/>
          <a:stretch>
            <a:fillRect/>
          </a:stretch>
        </p:blipFill>
        <p:spPr>
          <a:xfrm>
            <a:off x="1763691" y="1203562"/>
            <a:ext cx="6525883" cy="2338549"/>
          </a:xfrm>
          <a:prstGeom prst="rect">
            <a:avLst/>
          </a:prstGeom>
          <a:noFill/>
          <a:ln/>
          <a:effectLst/>
        </p:spPr>
      </p:pic>
      <p:sp>
        <p:nvSpPr>
          <p:cNvPr id="5" name="Abgerundetes Rechteck 4"/>
          <p:cNvSpPr/>
          <p:nvPr/>
        </p:nvSpPr>
        <p:spPr>
          <a:xfrm>
            <a:off x="6948264" y="987574"/>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2"/>
            </p:custDataLst>
          </p:nvPr>
        </p:nvPicPr>
        <p:blipFill>
          <a:blip r:embed="rId6" cstate="print"/>
          <a:stretch>
            <a:fillRect/>
          </a:stretch>
        </p:blipFill>
        <p:spPr>
          <a:xfrm>
            <a:off x="7180156" y="1059582"/>
            <a:ext cx="1620788" cy="360039"/>
          </a:xfrm>
          <a:prstGeom prst="rect">
            <a:avLst/>
          </a:prstGeom>
          <a:noFill/>
          <a:ln/>
          <a:effectLst/>
        </p:spPr>
      </p:pic>
      <p:sp>
        <p:nvSpPr>
          <p:cNvPr id="11" name="Geschweifte Klammer rechts 10"/>
          <p:cNvSpPr/>
          <p:nvPr/>
        </p:nvSpPr>
        <p:spPr>
          <a:xfrm rot="5400000">
            <a:off x="4555077" y="3375491"/>
            <a:ext cx="108012" cy="432048"/>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Geschweifte Klammer rechts 11"/>
          <p:cNvSpPr/>
          <p:nvPr/>
        </p:nvSpPr>
        <p:spPr>
          <a:xfrm rot="5400000">
            <a:off x="5196783" y="3339487"/>
            <a:ext cx="108012" cy="504056"/>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Geschweifte Klammer rechts 12"/>
          <p:cNvSpPr/>
          <p:nvPr/>
        </p:nvSpPr>
        <p:spPr>
          <a:xfrm rot="5400000">
            <a:off x="6052247" y="3371184"/>
            <a:ext cx="108012" cy="440662"/>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Geschweifte Klammer rechts 13"/>
          <p:cNvSpPr/>
          <p:nvPr/>
        </p:nvSpPr>
        <p:spPr>
          <a:xfrm rot="5400000">
            <a:off x="6549694" y="3390967"/>
            <a:ext cx="108012" cy="401095"/>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Geschweifte Klammer rechts 14"/>
          <p:cNvSpPr/>
          <p:nvPr/>
        </p:nvSpPr>
        <p:spPr>
          <a:xfrm rot="5400000">
            <a:off x="7997320" y="3339486"/>
            <a:ext cx="108012" cy="504056"/>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feld 15"/>
          <p:cNvSpPr txBox="1"/>
          <p:nvPr/>
        </p:nvSpPr>
        <p:spPr>
          <a:xfrm>
            <a:off x="4469461" y="3664947"/>
            <a:ext cx="279244" cy="307777"/>
          </a:xfrm>
          <a:prstGeom prst="rect">
            <a:avLst/>
          </a:prstGeom>
          <a:noFill/>
        </p:spPr>
        <p:txBody>
          <a:bodyPr wrap="none" rtlCol="0">
            <a:spAutoFit/>
          </a:bodyPr>
          <a:lstStyle/>
          <a:p>
            <a:r>
              <a:rPr lang="en-US" sz="1400" i="1" dirty="0" smtClean="0">
                <a:solidFill>
                  <a:srgbClr val="C00000"/>
                </a:solidFill>
              </a:rPr>
              <a:t>u</a:t>
            </a:r>
            <a:endParaRPr lang="en-US" sz="1400" i="1" dirty="0">
              <a:solidFill>
                <a:srgbClr val="C00000"/>
              </a:solidFill>
            </a:endParaRPr>
          </a:p>
        </p:txBody>
      </p:sp>
      <p:sp>
        <p:nvSpPr>
          <p:cNvPr id="17" name="Textfeld 16"/>
          <p:cNvSpPr txBox="1"/>
          <p:nvPr/>
        </p:nvSpPr>
        <p:spPr>
          <a:xfrm>
            <a:off x="5065482" y="3664947"/>
            <a:ext cx="370614" cy="307777"/>
          </a:xfrm>
          <a:prstGeom prst="rect">
            <a:avLst/>
          </a:prstGeom>
          <a:noFill/>
        </p:spPr>
        <p:txBody>
          <a:bodyPr wrap="none" rtlCol="0">
            <a:spAutoFit/>
          </a:bodyPr>
          <a:lstStyle/>
          <a:p>
            <a:r>
              <a:rPr lang="en-US" sz="1400" dirty="0" err="1" smtClean="0">
                <a:solidFill>
                  <a:srgbClr val="C00000"/>
                </a:solidFill>
              </a:rPr>
              <a:t>d</a:t>
            </a:r>
            <a:r>
              <a:rPr lang="en-US" sz="1400" i="1" dirty="0" err="1" smtClean="0">
                <a:solidFill>
                  <a:srgbClr val="C00000"/>
                </a:solidFill>
              </a:rPr>
              <a:t>v</a:t>
            </a:r>
            <a:endParaRPr lang="en-US" sz="1400" i="1" dirty="0">
              <a:solidFill>
                <a:srgbClr val="C00000"/>
              </a:solidFill>
            </a:endParaRPr>
          </a:p>
        </p:txBody>
      </p:sp>
      <p:sp>
        <p:nvSpPr>
          <p:cNvPr id="18" name="Textfeld 17"/>
          <p:cNvSpPr txBox="1"/>
          <p:nvPr/>
        </p:nvSpPr>
        <p:spPr>
          <a:xfrm>
            <a:off x="6469608" y="3664947"/>
            <a:ext cx="264816" cy="307777"/>
          </a:xfrm>
          <a:prstGeom prst="rect">
            <a:avLst/>
          </a:prstGeom>
          <a:noFill/>
        </p:spPr>
        <p:txBody>
          <a:bodyPr wrap="none" rtlCol="0">
            <a:spAutoFit/>
          </a:bodyPr>
          <a:lstStyle/>
          <a:p>
            <a:r>
              <a:rPr lang="en-US" sz="1400" i="1" dirty="0" smtClean="0">
                <a:solidFill>
                  <a:srgbClr val="C00000"/>
                </a:solidFill>
              </a:rPr>
              <a:t>v</a:t>
            </a:r>
            <a:endParaRPr lang="en-US" sz="1400" i="1" dirty="0">
              <a:solidFill>
                <a:srgbClr val="C00000"/>
              </a:solidFill>
            </a:endParaRPr>
          </a:p>
        </p:txBody>
      </p:sp>
      <p:sp>
        <p:nvSpPr>
          <p:cNvPr id="19" name="Textfeld 18"/>
          <p:cNvSpPr txBox="1"/>
          <p:nvPr/>
        </p:nvSpPr>
        <p:spPr>
          <a:xfrm>
            <a:off x="5966631" y="3664947"/>
            <a:ext cx="279244" cy="307777"/>
          </a:xfrm>
          <a:prstGeom prst="rect">
            <a:avLst/>
          </a:prstGeom>
          <a:noFill/>
        </p:spPr>
        <p:txBody>
          <a:bodyPr wrap="none" rtlCol="0">
            <a:spAutoFit/>
          </a:bodyPr>
          <a:lstStyle/>
          <a:p>
            <a:r>
              <a:rPr lang="en-US" sz="1400" i="1" dirty="0" smtClean="0">
                <a:solidFill>
                  <a:srgbClr val="C00000"/>
                </a:solidFill>
              </a:rPr>
              <a:t>u</a:t>
            </a:r>
            <a:endParaRPr lang="en-US" sz="1400" i="1" dirty="0">
              <a:solidFill>
                <a:srgbClr val="C00000"/>
              </a:solidFill>
            </a:endParaRPr>
          </a:p>
        </p:txBody>
      </p:sp>
      <p:sp>
        <p:nvSpPr>
          <p:cNvPr id="20" name="Textfeld 19"/>
          <p:cNvSpPr txBox="1"/>
          <p:nvPr/>
        </p:nvSpPr>
        <p:spPr>
          <a:xfrm>
            <a:off x="7395381" y="3664947"/>
            <a:ext cx="264816" cy="307777"/>
          </a:xfrm>
          <a:prstGeom prst="rect">
            <a:avLst/>
          </a:prstGeom>
          <a:noFill/>
        </p:spPr>
        <p:txBody>
          <a:bodyPr wrap="none" rtlCol="0">
            <a:spAutoFit/>
          </a:bodyPr>
          <a:lstStyle/>
          <a:p>
            <a:r>
              <a:rPr lang="en-US" sz="1400" i="1" dirty="0" smtClean="0">
                <a:solidFill>
                  <a:srgbClr val="C00000"/>
                </a:solidFill>
              </a:rPr>
              <a:t>v</a:t>
            </a:r>
            <a:endParaRPr lang="en-US" sz="1400" i="1" dirty="0">
              <a:solidFill>
                <a:srgbClr val="C00000"/>
              </a:solidFill>
            </a:endParaRPr>
          </a:p>
        </p:txBody>
      </p:sp>
      <p:sp>
        <p:nvSpPr>
          <p:cNvPr id="21" name="Textfeld 20"/>
          <p:cNvSpPr txBox="1"/>
          <p:nvPr/>
        </p:nvSpPr>
        <p:spPr>
          <a:xfrm>
            <a:off x="7867875" y="3664947"/>
            <a:ext cx="370614" cy="307777"/>
          </a:xfrm>
          <a:prstGeom prst="rect">
            <a:avLst/>
          </a:prstGeom>
          <a:noFill/>
        </p:spPr>
        <p:txBody>
          <a:bodyPr wrap="none" rtlCol="0">
            <a:spAutoFit/>
          </a:bodyPr>
          <a:lstStyle/>
          <a:p>
            <a:r>
              <a:rPr lang="en-US" sz="1400" dirty="0" smtClean="0">
                <a:solidFill>
                  <a:srgbClr val="C00000"/>
                </a:solidFill>
              </a:rPr>
              <a:t>d</a:t>
            </a:r>
            <a:r>
              <a:rPr lang="en-US" sz="1400" i="1" dirty="0" smtClean="0">
                <a:solidFill>
                  <a:srgbClr val="C00000"/>
                </a:solidFill>
              </a:rPr>
              <a:t>u</a:t>
            </a:r>
            <a:endParaRPr lang="en-US" sz="1400" i="1" dirty="0">
              <a:solidFill>
                <a:srgbClr val="C00000"/>
              </a:solidFill>
            </a:endParaRPr>
          </a:p>
        </p:txBody>
      </p:sp>
      <p:sp>
        <p:nvSpPr>
          <p:cNvPr id="22" name="Geschweifte Klammer rechts 21"/>
          <p:cNvSpPr/>
          <p:nvPr/>
        </p:nvSpPr>
        <p:spPr>
          <a:xfrm rot="5400000">
            <a:off x="7473783" y="3418638"/>
            <a:ext cx="108012" cy="345754"/>
          </a:xfrm>
          <a:prstGeom prst="rightBrace">
            <a:avLst>
              <a:gd name="adj1" fmla="val 2647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4" name="Grafik 23" descr="IguanaTex_tmp.png"/>
          <p:cNvPicPr>
            <a:picLocks noChangeAspect="1"/>
          </p:cNvPicPr>
          <p:nvPr>
            <p:custDataLst>
              <p:tags r:id="rId3"/>
            </p:custDataLst>
          </p:nvPr>
        </p:nvPicPr>
        <p:blipFill>
          <a:blip r:embed="rId7" cstate="print"/>
          <a:stretch>
            <a:fillRect/>
          </a:stretch>
        </p:blipFill>
        <p:spPr>
          <a:xfrm>
            <a:off x="3808330" y="3979088"/>
            <a:ext cx="4940301" cy="1008921"/>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Let us summarize the integration by parts procedure as follows</a:t>
            </a:r>
            <a:endParaRPr lang="en-US" dirty="0"/>
          </a:p>
        </p:txBody>
      </p:sp>
      <p:sp>
        <p:nvSpPr>
          <p:cNvPr id="3" name="Rechteck 2"/>
          <p:cNvSpPr/>
          <p:nvPr/>
        </p:nvSpPr>
        <p:spPr>
          <a:xfrm>
            <a:off x="1691680" y="1131590"/>
            <a:ext cx="7200800" cy="38884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1"/>
            </p:custDataLst>
          </p:nvPr>
        </p:nvPicPr>
        <p:blipFill>
          <a:blip r:embed="rId3" cstate="print"/>
          <a:stretch>
            <a:fillRect/>
          </a:stretch>
        </p:blipFill>
        <p:spPr>
          <a:xfrm>
            <a:off x="1763690" y="1203561"/>
            <a:ext cx="7047154" cy="3684119"/>
          </a:xfrm>
          <a:prstGeom prst="rect">
            <a:avLst/>
          </a:prstGeom>
          <a:noFill/>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Some procedural rules of thumb for integration by parts</a:t>
            </a:r>
            <a:endParaRPr lang="en-US" dirty="0"/>
          </a:p>
        </p:txBody>
      </p:sp>
      <p:sp>
        <p:nvSpPr>
          <p:cNvPr id="3" name="Rechteck 2"/>
          <p:cNvSpPr/>
          <p:nvPr/>
        </p:nvSpPr>
        <p:spPr>
          <a:xfrm>
            <a:off x="1691680" y="1131590"/>
            <a:ext cx="7200800" cy="38884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4" cstate="print"/>
          <a:stretch>
            <a:fillRect/>
          </a:stretch>
        </p:blipFill>
        <p:spPr>
          <a:xfrm>
            <a:off x="1763690" y="1203590"/>
            <a:ext cx="7026813" cy="3513928"/>
          </a:xfrm>
          <a:prstGeom prst="rect">
            <a:avLst/>
          </a:prstGeom>
          <a:noFill/>
          <a:ln/>
          <a:effectLst/>
        </p:spPr>
      </p:pic>
      <p:sp>
        <p:nvSpPr>
          <p:cNvPr id="10" name="Abgerundetes Rechteck 9"/>
          <p:cNvSpPr/>
          <p:nvPr/>
        </p:nvSpPr>
        <p:spPr>
          <a:xfrm>
            <a:off x="6732240" y="4443958"/>
            <a:ext cx="2088232" cy="50405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2"/>
            </p:custDataLst>
          </p:nvPr>
        </p:nvPicPr>
        <p:blipFill>
          <a:blip r:embed="rId5" cstate="print"/>
          <a:stretch>
            <a:fillRect/>
          </a:stretch>
        </p:blipFill>
        <p:spPr>
          <a:xfrm>
            <a:off x="6964132" y="4515966"/>
            <a:ext cx="1620788" cy="360039"/>
          </a:xfrm>
          <a:prstGeom prst="rect">
            <a:avLst/>
          </a:prstGeom>
          <a:noFill/>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4sBCPrLdUOGmmGtjuAVn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100.xml><?xml version="1.0" encoding="utf-8"?>
<p:tagLst xmlns:a="http://schemas.openxmlformats.org/drawingml/2006/main" xmlns:r="http://schemas.openxmlformats.org/officeDocument/2006/relationships" xmlns:p="http://schemas.openxmlformats.org/presentationml/2006/main">
  <p:tag name="OUTPUTDPI" val="1200"/>
  <p:tag name="ORIGINALHEIGHT" val="1997,001"/>
  <p:tag name="ORIGINALWIDTH" val="4323,96"/>
  <p:tag name="LATEXADDIN" val="\documentclass{article}\pagestyle{empty}&#10;\usepackage{amsmath}&#10;\usepackage{amsfonts}&#10;\usepackage{amssymb}&#10;\begin{document}&#10;\begin{minipage}{12.4 cm}&#10;{\sffamily{&#10;{\bf{Example:}}&#10;Find&#10;$$&#10;\int \, \frac{1}{\sqrt{4x^2 - 9}} \, \textrm{d} x \, .&#10;$$\\[-5mm]&#10;&#10;{\bf{Solution:}}&#10;To put this integral in the form of Formula 20, rewrite the integrand as&#10;$$&#10;\frac{1}{\sqrt{4x^2 - 9}} \, \, = \, \, \frac{1}{\sqrt{4 (x^2 - \tfrac{9}{4})}} \, \, = \, \, \frac{1}{2 \sqrt{x^2 - \tfrac{9}{4}}} \, .&#10;$$&#10;Then apply the formula with $a^2 = \tfrac{9}{4}$ to get&#10;$$&#10;\int \, \frac{1}{\sqrt{4x^2 - 9}} \, \textrm{d} x \, \, = \, \, \tfrac{1}{2} \int \, \frac{1}{\sqrt{x^2 - \tfrac{9}{4}}} \, \textrm{d} x \, \, = \, \,&#10;\tfrac{1}{2} \ln \left| x + \sqrt{x^2 - \tfrac{9}{4}} \right| \, + \, C \, .&#10;$$&#10;}}&#10;\end{minipage}&#10;\end{document}"/>
  <p:tag name="IGUANATEXSIZE" val="20"/>
  <p:tag name="IGUANATEXCURSOR" val="246"/>
  <p:tag name="TRANSPARENCY" val="Wahr"/>
  <p:tag name="FILENAME" val=""/>
  <p:tag name="LATEXENGINEID" val="0"/>
  <p:tag name="TEMPFOLDER" val="D:\iguana_temp\"/>
  <p:tag name="LATEXFORMHEIGHT" val="482,25"/>
  <p:tag name="LATEXFORMWIDTH" val="1030,5"/>
  <p:tag name="LATEXFORMWRAP" val="Wahr"/>
  <p:tag name="BITMAPVECTOR" val="0"/>
</p:tagLst>
</file>

<file path=ppt/tags/tag101.xml><?xml version="1.0" encoding="utf-8"?>
<p:tagLst xmlns:a="http://schemas.openxmlformats.org/drawingml/2006/main" xmlns:r="http://schemas.openxmlformats.org/officeDocument/2006/relationships" xmlns:p="http://schemas.openxmlformats.org/presentationml/2006/main">
  <p:tag name="OUTPUTDPI" val="1200"/>
  <p:tag name="ORIGINALHEIGHT" val="1696,288"/>
  <p:tag name="ORIGINALWIDTH" val="4419,948"/>
  <p:tag name="LATEXADDIN" val="\documentclass{article}\pagestyle{empty}&#10;\usepackage{amsmath}&#10;\usepackage{amsfonts}&#10;\usepackage{amssymb}&#10;\begin{document}&#10;\begin{minipage}{12.5 cm}&#10;{\sffamily{&#10;{\bf{Example:}} Evaluate $\int \, x \sqrt{x^2 + 2 x + 4} \, \textrm{d} x$.\\&#10;&#10;{\bf{Solution:}}&#10;Since an integral table gives forms involving&#10;$$&#10;\sqrt{a^2 + x^2} \qquad \sqrt{a^2 - x^2} \qquad \sqrt{x^2 - a^2}&#10;$$&#10;but not $\sqrt{x^2 + 2 x + 4}$, we first complete the square&#10;$$&#10;x^2 + 2 x + 4 \, \, = \, \, \left( x + 1 \right)^2 \, + \, 3&#10;$$&#10;If we make the substitution $u = x + 1$ (so $x = u - 1$), the integrand will involve the pattern $\sqrt{a^2 + u^2}$.&#10;}}&#10;\end{minipage}&#10;\end{document}"/>
  <p:tag name="IGUANATEXSIZE" val="20"/>
  <p:tag name="IGUANATEXCURSOR" val="616"/>
  <p:tag name="TRANSPARENCY" val="Wahr"/>
  <p:tag name="FILENAME" val=""/>
  <p:tag name="LATEXENGINEID" val="0"/>
  <p:tag name="TEMPFOLDER" val="D:\iguana_temp\"/>
  <p:tag name="LATEXFORMHEIGHT" val="482,25"/>
  <p:tag name="LATEXFORMWIDTH" val="1030,5"/>
  <p:tag name="LATEXFORMWRAP" val="Wahr"/>
  <p:tag name="BITMAPVECTOR" val="0"/>
</p:tagLst>
</file>

<file path=ppt/tags/tag102.xml><?xml version="1.0" encoding="utf-8"?>
<p:tagLst xmlns:a="http://schemas.openxmlformats.org/drawingml/2006/main" xmlns:r="http://schemas.openxmlformats.org/officeDocument/2006/relationships" xmlns:p="http://schemas.openxmlformats.org/presentationml/2006/main">
  <p:tag name="OUTPUTDPI" val="1200"/>
  <p:tag name="ORIGINALHEIGHT" val="1982,002"/>
  <p:tag name="ORIGINALWIDTH" val="4420,698"/>
  <p:tag name="LATEXADDIN" val="\documentclass{article}\pagestyle{empty}&#10;\usepackage{amsmath}&#10;\usepackage{amsfonts}&#10;\usepackage{amssymb}&#10;\begin{document}&#10;\begin{minipage}{12.5 cm}&#10;{\sffamily{&#10;If we make the substitution $u = x + 1$ (so $x = u - 1$), the integrand will involve the pattern $\sqrt{a^2 + u^2}$:&#10;\begin{eqnarray*}&#10;\int \, x \sqrt{x^2 + 2x + 4} \, \textrm{d} x &amp; = &amp; \int \, \left( u-1 \right) \sqrt{ u^2 + 3 } \, \textrm{d} u \\[2mm]&#10;&amp; = &amp;&#10;\int \, u \sqrt{ u^2 + 3 } \, \textrm{d} u \, - \, \int \, \sqrt{ u^2 + 3 } \, \textrm{d} u&#10;\end{eqnarray*}\\&#10;&#10;The first integral is evaluated using the substitution $t = u^2 + 3$:&#10;$$&#10;\int \, u \sqrt{ u^2 + 3 } \, \textrm{d} u \, \, = \, \, \tfrac{1}{2} \, \int \, \sqrt{t} \, \textrm{d} t \, \, = \, \,&#10;\tfrac{1}{3} \, t^{3/2} \, \, = \, \, \tfrac{1}{3} \left( u^2 + 3 \right)^{3/2}&#10;$$&#10;}}&#10;\end{minipage}&#10;\end{document}"/>
  <p:tag name="IGUANATEXSIZE" val="20"/>
  <p:tag name="IGUANATEXCURSOR" val="530"/>
  <p:tag name="TRANSPARENCY" val="Wahr"/>
  <p:tag name="FILENAME" val=""/>
  <p:tag name="LATEXENGINEID" val="0"/>
  <p:tag name="TEMPFOLDER" val="D:\iguana_temp\"/>
  <p:tag name="LATEXFORMHEIGHT" val="482,25"/>
  <p:tag name="LATEXFORMWIDTH" val="1030,5"/>
  <p:tag name="LATEXFORMWRAP" val="Wahr"/>
  <p:tag name="BITMAPVECTOR" val="0"/>
</p:tagLst>
</file>

<file path=ppt/tags/tag103.xml><?xml version="1.0" encoding="utf-8"?>
<p:tagLst xmlns:a="http://schemas.openxmlformats.org/drawingml/2006/main" xmlns:r="http://schemas.openxmlformats.org/officeDocument/2006/relationships" xmlns:p="http://schemas.openxmlformats.org/presentationml/2006/main">
  <p:tag name="OUTPUTDPI" val="1200"/>
  <p:tag name="ORIGINALHEIGHT" val="2093,739"/>
  <p:tag name="ORIGINALWIDTH" val="4421,448"/>
  <p:tag name="LATEXADDIN" val="\documentclass{article}\pagestyle{empty}&#10;\usepackage{amsmath}&#10;\usepackage{amsfonts}&#10;\usepackage{amssymb}&#10;\begin{document}&#10;\begin{minipage}{12.5 cm}&#10;{\sffamily{&#10;\begin{eqnarray*}&#10;\int \, x \sqrt{x^2 + 2x + 4} \, \textrm{d} x &amp; = &amp; \int \, u \sqrt{ u^2 + 3 } \, \textrm{d} u \, - \, \int \, \sqrt{ u^2 + 3 } \, \textrm{d} u&#10;\end{eqnarray*}\\&#10;&#10;The second integral is evaluated with the aid of an integral table, where the constant $a = \sqrt{3}$:&#10;$$&#10;\int \, \sqrt{ u^2 + 3 } \, \textrm{d} u \, \, = \, \, \frac{u}{2} \, \sqrt{u^2 + 3} \, + \, \tfrac{3}{2} \, \ln\left( u + \sqrt{ u^2 + 3 } \right)&#10;$$&#10;&#10;Thus:&#10;\begin{eqnarray*}&#10;\int \, x \sqrt{x^2 + 2x + 4} \, \textrm{d} x &amp; = &amp;&#10;\tfrac{1}{3} \left( x^2 + 2x + 4 \right)^{3/2} - \tfrac{1}{2} \left( x+1 \right) \sqrt{x^2 + 2x + 4}\\[1mm]&#10;&amp; &amp;&#10;- \tfrac{3}{2} \ln\left( x + 1 + \sqrt{x^2 + 2x + 4}\right) + C&#10;\end{eqnarray*}&#10;}}&#10;\end{minipage}&#10;\end{document}"/>
  <p:tag name="IGUANATEXSIZE" val="20"/>
  <p:tag name="IGUANATEXCURSOR" val="779"/>
  <p:tag name="TRANSPARENCY" val="Wahr"/>
  <p:tag name="FILENAME" val=""/>
  <p:tag name="LATEXENGINEID" val="0"/>
  <p:tag name="TEMPFOLDER" val="D:\iguana_temp\"/>
  <p:tag name="LATEXFORMHEIGHT" val="482,25"/>
  <p:tag name="LATEXFORMWIDTH" val="1030,5"/>
  <p:tag name="LATEXFORMWRAP" val="Wahr"/>
  <p:tag name="BITMAPVECTOR" val="0"/>
</p:tagLst>
</file>

<file path=ppt/tags/tag104.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1717,285"/>
  <p:tag name="LATEXADDIN" val="\documentclass{article}\pagestyle{empty}&#10;\usepackage{amsmath}&#10;\usepackage{amsfonts}&#10;\usepackage{amssymb}&#10;\begin{document}&#10;\begin{minipage}{12.5 cm}&#10;{\sffamily{&#10;$$&#10;\textrm{arcsinh}(z) \, \, = \, \, \ln\left( z + \sqrt{z^2 + 1}\right)&#10;$$&#10;}}&#10;\end{minipage}&#10;\end{document}"/>
  <p:tag name="IGUANATEXSIZE" val="20"/>
  <p:tag name="IGUANATEXCURSOR" val="170"/>
  <p:tag name="TRANSPARENCY" val="Wahr"/>
  <p:tag name="FILENAME" val=""/>
  <p:tag name="LATEXENGINEID" val="0"/>
  <p:tag name="TEMPFOLDER" val="D:\iguana_temp\"/>
  <p:tag name="LATEXFORMHEIGHT" val="482,25"/>
  <p:tag name="LATEXFORMWIDTH" val="1030,5"/>
  <p:tag name="LATEXFORMWRAP" val="Wahr"/>
  <p:tag name="BITMAPVECTOR" val="0"/>
</p:tagLst>
</file>

<file path=ppt/tags/tag105.xml><?xml version="1.0" encoding="utf-8"?>
<p:tagLst xmlns:a="http://schemas.openxmlformats.org/drawingml/2006/main" xmlns:r="http://schemas.openxmlformats.org/officeDocument/2006/relationships" xmlns:p="http://schemas.openxmlformats.org/presentationml/2006/main">
  <p:tag name="OUTPUTDPI" val="1200"/>
  <p:tag name="ORIGINALHEIGHT" val="2016,498"/>
  <p:tag name="ORIGINALWIDTH" val="4385,452"/>
  <p:tag name="LATEXADDIN" val="\documentclass{article}\pagestyle{empty}&#10;\usepackage{amsmath}&#10;\usepackage{amsfonts}&#10;\usepackage{amssymb}&#10;\begin{document}&#10;\begin{minipage}{12.4 cm}&#10;{\sffamily{&#10;To find an integral $\int f(x) \, \textrm{d} x$ using the integration by parts formula:&#10;\begin{description}&#10;\item[Step 1:] Choose functions $u$ and $v$ so that $f(x) \, \textrm{d} x = u \, \textrm{d} v$. Try to pick $u$ so that&#10;$\textrm{d} u$ is simpler than $u$ and a $\textrm{d} v$ that is easy to integrate.&#10;\item[Step 2:] Organize the computation of $\textrm{d} u$ and $\textrm{d} v$ as&#10;$$&#10;\begin{array}{r c l c r c l}&#10;u &amp; = &amp; \square &amp; &amp; \textrm{d} v &amp; = &amp; \square \\[2mm]&#10;\textrm{d} u &amp; = &amp; \square &amp; &amp; v &amp; = &amp; \square&#10;\end{array}&#10;$$&#10;\item[Step 3:] Complete the integration by finding $\int \, v \, \textrm{d} u$. Then&#10;$$&#10;\int \, f(x) \, \textrm{d} x \, \, = \, \, \int \, u \, \textrm{d} v \, \, = \, \, u v \, - \, \int \, v \, \textrm{d} u&#10;$$&#10;\end{description}&#10;}}&#10;\end{minipage}&#10;\end{document}"/>
  <p:tag name="IGUANATEXSIZE" val="20"/>
  <p:tag name="IGUANATEXCURSOR" val="185"/>
  <p:tag name="TRANSPARENCY" val="Wahr"/>
  <p:tag name="FILENAME" val=""/>
  <p:tag name="LATEXENGINEID" val="0"/>
  <p:tag name="TEMPFOLDER" val="D:\iguana_temp\"/>
  <p:tag name="LATEXFORMHEIGHT" val="482,25"/>
  <p:tag name="LATEXFORMWIDTH" val="1030,5"/>
  <p:tag name="LATEXFORMWRAP" val="Wahr"/>
  <p:tag name="BITMAPVECTOR" val="0"/>
</p:tagLst>
</file>

<file path=ppt/tags/tag106.xml><?xml version="1.0" encoding="utf-8"?>
<p:tagLst xmlns:a="http://schemas.openxmlformats.org/drawingml/2006/main" xmlns:r="http://schemas.openxmlformats.org/officeDocument/2006/relationships" xmlns:p="http://schemas.openxmlformats.org/presentationml/2006/main">
  <p:tag name="OUTPUTDPI" val="1200"/>
  <p:tag name="ORIGINALHEIGHT" val="2010,499"/>
  <p:tag name="ORIGINALWIDTH" val="4419,198"/>
  <p:tag name="LATEXADDIN" val="\documentclass{article}\pagestyle{empty}&#10;\usepackage{amsmath}&#10;\usepackage{amsfonts}&#10;\usepackage{amssymb}&#10;\begin{document}&#10;\begin{minipage}{12.5 cm}&#10;{\sffamily{&#10;Procedural guidelines for selecting $u$ and $v'$ (there are always exceptions, but these are generally helpful):&#10;\begin{center}&#10;\textbf{L-I-A-T-E}&#10;\end{center}&#10;Choose $u$ to be the function that comes first in this list.&#10;\begin{enumerate}&#10;\item \textbf{L:} logarithmic function&#10;\item \textbf{I:} inverse trigonometric function&#10;\item \textbf{A:} algebraic function (incl. square root and/ or polynomial functions)&#10;\item \textbf{T:} trigonometric function&#10;\item \textbf{E:} exponential function&#10;\end{enumerate}}}&#10;\end{minipage}&#10;\end{document}"/>
  <p:tag name="IGUANATEXSIZE" val="20"/>
  <p:tag name="IGUANATEXCURSOR" val="542"/>
  <p:tag name="TRANSPARENCY" val="Wahr"/>
  <p:tag name="FILENAME" val=""/>
  <p:tag name="LATEXENGINEID" val="0"/>
  <p:tag name="TEMPFOLDER" val="D:\iguana_temp\"/>
  <p:tag name="LATEXFORMHEIGHT" val="482,25"/>
  <p:tag name="LATEXFORMWIDTH" val="1030,5"/>
  <p:tag name="LATEXFORMWRAP" val="Wahr"/>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1200"/>
  <p:tag name="ORIGINALHEIGHT" val="557,1804"/>
  <p:tag name="ORIGINALWIDTH" val="4492,689"/>
  <p:tag name="LATEXADDIN" val="\documentclass{article}\pagestyle{empty}&#10;\usepackage{amsmath}&#10;\usepackage{amsfonts}&#10;\usepackage{amssymb}&#10;\begin{document}&#10;\begin{minipage}{12.7 cm}&#10;{\sffamily{&#10;{\bf{Exercise:}}&#10;Evaluate the following integral using integration by parts by using the choice $u = \ln(x)$ and $\textrm{d} v = \sqrt{x} \, \textrm{d} x$:&#10;$$&#10;\int \, \sqrt{x} \cdot \ln(x) \, \textrm{d} x&#10;$$&#10;}}&#10;\end{minipage}&#10;\end{document}"/>
  <p:tag name="IGUANATEXSIZE" val="20"/>
  <p:tag name="IGUANATEXCURSOR" val="301"/>
  <p:tag name="TRANSPARENCY" val="Wahr"/>
  <p:tag name="FILENAME" val=""/>
  <p:tag name="LATEXENGINEID" val="0"/>
  <p:tag name="TEMPFOLDER" val="D:\iguana_temp\"/>
  <p:tag name="LATEXFORMHEIGHT" val="482,25"/>
  <p:tag name="LATEXFORMWIDTH" val="1030,5"/>
  <p:tag name="LATEXFORMWRAP" val="Wahr"/>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OUTPUTDPI" val="1200"/>
  <p:tag name="ORIGINALHEIGHT" val="705,6618"/>
  <p:tag name="ORIGINALWIDTH" val="2842,145"/>
  <p:tag name="LATEXADDIN" val="\documentclass{article}\pagestyle{empty}&#10;\usepackage{amsmath}&#10;\usepackage{amsfonts}&#10;\usepackage{amssymb}&#10;\begin{document}&#10;\begin{minipage}{12.7 cm}&#10;{\sffamily{&#10;{\bf{Solution:}}\\[1mm]&#10;By choosing&#10;$$&#10;\begin{array}{r c l c r c l}&#10;u &amp; = &amp; \qquad &amp; \qquad &amp; \textrm{d} v &amp; = &amp; \qquad \\[4mm]&#10;\textrm{d} u &amp; = &amp; \qquad &amp; &amp; v &amp; = &amp; \qquad&#10;\end{array}&#10;$$&#10;}}&#10;\end{minipage}&#10;\end{document}"/>
  <p:tag name="IGUANATEXSIZE" val="20"/>
  <p:tag name="IGUANATEXCURSOR" val="348"/>
  <p:tag name="TRANSPARENCY" val="Wahr"/>
  <p:tag name="FILENAME" val=""/>
  <p:tag name="LATEXENGINEID" val="0"/>
  <p:tag name="TEMPFOLDER" val="D:\iguana_temp\"/>
  <p:tag name="LATEXFORMHEIGHT" val="482,25"/>
  <p:tag name="LATEXFORMWIDTH" val="688,5"/>
  <p:tag name="LATEXFORMWRAP" val="Wahr"/>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5ULgxRsCUC2aETaaLLMLg"/>
</p:tagLst>
</file>

<file path=ppt/tags/tag11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468"/>
  <p:tag name="LATEXADDIN" val="\documentclass{article}\pagestyle{empty}&#10;\usepackage{amsmath}&#10;\usepackage{amsfonts}&#10;\usepackage{amssymb}&#10;\begin{document}&#10;\begin{minipage}{12.5 cm}&#10;{\sffamily{&#10;$\ln(x)$&#10;}}&#10;\end{minipage}&#10;\end{document}"/>
  <p:tag name="IGUANATEXSIZE" val="20"/>
  <p:tag name="IGUANATEXCURSOR" val="167"/>
  <p:tag name="TRANSPARENCY" val="Wahr"/>
  <p:tag name="FILENAME" val=""/>
  <p:tag name="LATEXENGINEID" val="0"/>
  <p:tag name="TEMPFOLDER" val="D:\iguana_temp\"/>
  <p:tag name="LATEXFORMHEIGHT" val="482,25"/>
  <p:tag name="LATEXFORMWIDTH" val="1030,5"/>
  <p:tag name="LATEXFORMWRAP" val="Wahr"/>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OUTPUTDPI" val="1200"/>
  <p:tag name="ORIGINALHEIGHT" val="150,7312"/>
  <p:tag name="ORIGINALWIDTH" val="227,2216"/>
  <p:tag name="LATEXADDIN" val="\documentclass{article}\pagestyle{empty}&#10;\usepackage{amsmath}&#10;\usepackage{amsfonts}&#10;\usepackage{amssymb}&#10;\begin{document}&#10;\begin{minipage}{12.5 cm}&#10;{\sffamily{&#10;$\frac{1}{x} \, \textrm{d} x$&#10;}}&#10;\end{minipage}&#10;\end{document}"/>
  <p:tag name="IGUANATEXSIZE" val="20"/>
  <p:tag name="IGUANATEXCURSOR" val="176"/>
  <p:tag name="TRANSPARENCY" val="Wahr"/>
  <p:tag name="FILENAME" val=""/>
  <p:tag name="LATEXENGINEID" val="0"/>
  <p:tag name="TEMPFOLDER" val="D:\iguana_temp\"/>
  <p:tag name="LATEXFORMHEIGHT" val="482,25"/>
  <p:tag name="LATEXFORMWIDTH" val="1030,5"/>
  <p:tag name="LATEXFORMWRAP" val="Wahr"/>
  <p:tag name="BITMAPVECTOR" val="0"/>
</p:tagLst>
</file>

<file path=ppt/tags/tag112.xml><?xml version="1.0" encoding="utf-8"?>
<p:tagLst xmlns:a="http://schemas.openxmlformats.org/drawingml/2006/main" xmlns:r="http://schemas.openxmlformats.org/officeDocument/2006/relationships" xmlns:p="http://schemas.openxmlformats.org/presentationml/2006/main">
  <p:tag name="OUTPUTDPI" val="1200"/>
  <p:tag name="ORIGINALHEIGHT" val="155,2306"/>
  <p:tag name="ORIGINALWIDTH" val="301,4624"/>
  <p:tag name="LATEXADDIN" val="\documentclass{article}\pagestyle{empty}&#10;\usepackage{amsmath}&#10;\usepackage{amsfonts}&#10;\usepackage{amssymb}&#10;\begin{document}&#10;\begin{minipage}{12.5 cm}&#10;{\sffamily{&#10;$\tfrac{2}{3} \, x^{3/2}$&#10;}}&#10;\end{minipage}&#10;\end{document}"/>
  <p:tag name="IGUANATEXSIZE" val="20"/>
  <p:tag name="IGUANATEXCURSOR" val="184"/>
  <p:tag name="TRANSPARENCY" val="Wahr"/>
  <p:tag name="FILENAME" val=""/>
  <p:tag name="LATEXENGINEID" val="0"/>
  <p:tag name="TEMPFOLDER" val="D:\iguana_temp\"/>
  <p:tag name="LATEXFORMHEIGHT" val="482,25"/>
  <p:tag name="LATEXFORMWIDTH" val="1030,5"/>
  <p:tag name="LATEXFORMWRAP" val="Wahr"/>
  <p:tag name="BITMAPVECTOR" val="0"/>
</p:tagLst>
</file>

<file path=ppt/tags/tag11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21,7098"/>
  <p:tag name="LATEXADDIN" val="\documentclass{article}\pagestyle{empty}&#10;\usepackage{amsmath}&#10;\usepackage{amsfonts}&#10;\usepackage{amssymb}&#10;\begin{document}&#10;\begin{minipage}{12.5 cm}&#10;{\sffamily{&#10;$\sqrt{x} \, \textrm{d} x$&#10;}}&#10;\end{minipage}&#10;\end{document}"/>
  <p:tag name="IGUANATEXSIZE" val="20"/>
  <p:tag name="IGUANATEXCURSOR" val="169"/>
  <p:tag name="TRANSPARENCY" val="Wahr"/>
  <p:tag name="FILENAME" val=""/>
  <p:tag name="LATEXENGINEID" val="0"/>
  <p:tag name="TEMPFOLDER" val="D:\iguana_temp\"/>
  <p:tag name="LATEXFORMHEIGHT" val="482,25"/>
  <p:tag name="LATEXFORMWIDTH" val="1030,5"/>
  <p:tag name="LATEXFORMWRAP" val="Wahr"/>
  <p:tag name="BITMAPVECTOR" val="0"/>
</p:tagLst>
</file>

<file path=ppt/tags/tag114.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115.xml><?xml version="1.0" encoding="utf-8"?>
<p:tagLst xmlns:a="http://schemas.openxmlformats.org/drawingml/2006/main" xmlns:r="http://schemas.openxmlformats.org/officeDocument/2006/relationships" xmlns:p="http://schemas.openxmlformats.org/presentationml/2006/main">
  <p:tag name="OUTPUTDPI" val="1200"/>
  <p:tag name="ORIGINALHEIGHT" val="781,4023"/>
  <p:tag name="ORIGINALWIDTH" val="4454,443"/>
  <p:tag name="LATEXADDIN" val="\documentclass{article}\pagestyle{empty}&#10;\usepackage{amsmath}&#10;\usepackage{amsfonts}&#10;\usepackage{amssymb}&#10;\begin{document}&#10;\begin{minipage}{12.7 cm}&#10;{\sffamily{&#10;we obtain\\[-4mm]&#10;\begin{eqnarray*}&#10;\int \, \sqrt{x} \cdot \ln(x) \, \textrm{d} x &amp; = &amp;&#10;\tfrac{2}{3} x^{3/2} \ln(x) - \tfrac{2}{3} \int \, x^{(3/2) - 1} \, \textrm{d} x  \, \, = \, \,&#10;\tfrac{2}{3} x^{3/2} \ln(x) - \tfrac{2}{3} \int \, \sqrt{x} \, \textrm{d} x\\&#10;&amp; = &amp;&#10;\tfrac{2}{3} x^{3/2} \ln(x) - \tfrac{2}{3} \cdot \left( \tfrac{2}{3} x^{3/2} \right) + C \, \, = \, \,&#10;\tfrac{2}{3} x^{3/2} \left( \ln(x) - \tfrac{2}{3} \right) + C&#10;\end{eqnarray*}&#10;}}&#10;\end{minipage}&#10;\end{document}"/>
  <p:tag name="IGUANATEXSIZE" val="20"/>
  <p:tag name="IGUANATEXCURSOR" val="592"/>
  <p:tag name="TRANSPARENCY" val="Wahr"/>
  <p:tag name="FILENAME" val=""/>
  <p:tag name="LATEXENGINEID" val="0"/>
  <p:tag name="TEMPFOLDER" val="D:\iguana_temp\"/>
  <p:tag name="LATEXFORMHEIGHT" val="482,25"/>
  <p:tag name="LATEXFORMWIDTH" val="688,5"/>
  <p:tag name="LATEXFORMWRAP" val="Wahr"/>
  <p:tag name="BITMAPVECTOR" val="0"/>
</p:tagLst>
</file>

<file path=ppt/tags/tag116.xml><?xml version="1.0" encoding="utf-8"?>
<p:tagLst xmlns:a="http://schemas.openxmlformats.org/drawingml/2006/main" xmlns:r="http://schemas.openxmlformats.org/officeDocument/2006/relationships" xmlns:p="http://schemas.openxmlformats.org/presentationml/2006/main">
  <p:tag name="OUTPUTDPI" val="1200"/>
  <p:tag name="ORIGINALHEIGHT" val="525,6843"/>
  <p:tag name="ORIGINALWIDTH" val="3665,542"/>
  <p:tag name="LATEXADDIN" val="\documentclass{article}\pagestyle{empty}&#10;\usepackage{amsmath}&#10;\usepackage{amsfonts}&#10;\usepackage{amssymb}&#10;\begin{document}&#10;\begin{minipage}{12.7 cm}&#10;{\sffamily{&#10;{\bf{Exercise:}}&#10;Use integration by parts to prove the reduction formula&#10;$$&#10;\int \, \left( \ln(x) \right)^n \, \textrm{d} x \, \, = \, \, x \cdot \left( \ln(x) \right)^n \, - \, n \, \int \, \left( \ln(x) \right)^{n-1} \, \textrm{d} x&#10;$$&#10;}}&#10;\end{minipage}&#10;\end{document}"/>
  <p:tag name="IGUANATEXSIZE" val="20"/>
  <p:tag name="IGUANATEXCURSOR" val="364"/>
  <p:tag name="TRANSPARENCY" val="Wahr"/>
  <p:tag name="FILENAME" val=""/>
  <p:tag name="LATEXENGINEID" val="0"/>
  <p:tag name="TEMPFOLDER" val="D:\iguana_temp\"/>
  <p:tag name="LATEXFORMHEIGHT" val="482,25"/>
  <p:tag name="LATEXFORMWIDTH" val="1030,5"/>
  <p:tag name="LATEXFORMWRAP" val="Wahr"/>
  <p:tag name="BITMAPVECTOR" val="0"/>
</p:tagLst>
</file>

<file path=ppt/tags/tag117.xml><?xml version="1.0" encoding="utf-8"?>
<p:tagLst xmlns:a="http://schemas.openxmlformats.org/drawingml/2006/main" xmlns:r="http://schemas.openxmlformats.org/officeDocument/2006/relationships" xmlns:p="http://schemas.openxmlformats.org/presentationml/2006/main">
  <p:tag name="OUTPUTDPI" val="1200"/>
  <p:tag name="ORIGINALHEIGHT" val="705,6618"/>
  <p:tag name="ORIGINALWIDTH" val="2966,629"/>
  <p:tag name="LATEXADDIN" val="\documentclass{article}\pagestyle{empty}&#10;\usepackage{amsmath}&#10;\usepackage{amsfonts}&#10;\usepackage{amssymb}&#10;\begin{document}&#10;\begin{minipage}{12.7 cm}&#10;{\sffamily{&#10;{\bf{Solution:}}\\[1mm]&#10;By choosing&#10;$$&#10;\begin{array}{r c l c r c l}&#10;u &amp; = &amp; \qquad &amp; \qquad \qquad &amp; \textrm{d} v &amp; = &amp; \qquad \\[4mm]&#10;\textrm{d} u &amp; = &amp; \qquad &amp; &amp; v &amp; = &amp; \qquad&#10;\end{array}&#10;$$&#10;&#10;}}&#10;\end{minipage}&#10;\end{document}"/>
  <p:tag name="IGUANATEXSIZE" val="20"/>
  <p:tag name="IGUANATEXCURSOR" val="258"/>
  <p:tag name="TRANSPARENCY" val="Wahr"/>
  <p:tag name="FILENAME" val=""/>
  <p:tag name="LATEXENGINEID" val="0"/>
  <p:tag name="TEMPFOLDER" val="D:\iguana_temp\"/>
  <p:tag name="LATEXFORMHEIGHT" val="482,25"/>
  <p:tag name="LATEXFORMWIDTH" val="1030,5"/>
  <p:tag name="LATEXFORMWRAP" val="Wahr"/>
  <p:tag name="BITMAPVECTOR" val="0"/>
</p:tagLst>
</file>

<file path=ppt/tags/tag11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15,4481"/>
  <p:tag name="LATEXADDIN" val="\documentclass{article}\pagestyle{empty}&#10;\usepackage{amsmath}&#10;\usepackage{amsfonts}&#10;\usepackage{amssymb}&#10;\begin{document}&#10;\begin{minipage}{12.5 cm}&#10;{\sffamily{&#10;$(\ln(x))^n$&#10;}}&#10;\end{minipage}&#10;\end{document}"/>
  <p:tag name="IGUANATEXSIZE" val="20"/>
  <p:tag name="IGUANATEXCURSOR" val="171"/>
  <p:tag name="TRANSPARENCY" val="Wahr"/>
  <p:tag name="FILENAME" val=""/>
  <p:tag name="LATEXENGINEID" val="0"/>
  <p:tag name="TEMPFOLDER" val="D:\iguana_temp\"/>
  <p:tag name="LATEXFORMHEIGHT" val="482,25"/>
  <p:tag name="LATEXFORMWIDTH" val="1030,5"/>
  <p:tag name="LATEXFORMWRAP" val="Wahr"/>
  <p:tag name="BITMAPVECTOR" val="0"/>
</p:tagLst>
</file>

<file path=ppt/tags/tag119.xml><?xml version="1.0" encoding="utf-8"?>
<p:tagLst xmlns:a="http://schemas.openxmlformats.org/drawingml/2006/main" xmlns:r="http://schemas.openxmlformats.org/officeDocument/2006/relationships" xmlns:p="http://schemas.openxmlformats.org/presentationml/2006/main">
  <p:tag name="OUTPUTDPI" val="1200"/>
  <p:tag name="ORIGINALHEIGHT" val="146,2317"/>
  <p:tag name="ORIGINALWIDTH" val="816,6479"/>
  <p:tag name="LATEXADDIN" val="\documentclass{article}\pagestyle{empty}&#10;\usepackage{amsmath}&#10;\usepackage{amsfonts}&#10;\usepackage{amssymb}&#10;\begin{document}&#10;\begin{minipage}{12.5 cm}&#10;{\sffamily{&#10;$\frac{n}{x} \, (\ln(x))^{n-1} \, \textrm{d} x$&#10;}}&#10;\end{minipage}&#10;\end{document}"/>
  <p:tag name="IGUANATEXSIZE" val="20"/>
  <p:tag name="IGUANATEXCURSOR" val="190"/>
  <p:tag name="TRANSPARENCY" val="Wahr"/>
  <p:tag name="FILENAME" val=""/>
  <p:tag name="LATEXENGINEID" val="0"/>
  <p:tag name="TEMPFOLDER" val="D:\iguana_temp\"/>
  <p:tag name="LATEXFORMHEIGHT" val="482,25"/>
  <p:tag name="LATEXFORMWIDTH" val="1030,5"/>
  <p:tag name="LATEXFORMWRAP" val="Wahr"/>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wayLLHUoUaSByAvs2zANw"/>
</p:tagLst>
</file>

<file path=ppt/tags/tag120.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62,99213"/>
  <p:tag name="LATEXADDIN" val="\documentclass{article}\pagestyle{empty}&#10;\usepackage{amsmath}&#10;\usepackage{amsfonts}&#10;\usepackage{amssymb}&#10;\begin{document}&#10;\begin{minipage}{12.5 cm}&#10;{\sffamily{&#10;$x$&#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121.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207,724"/>
  <p:tag name="LATEXADDIN" val="\documentclass{article}\pagestyle{empty}&#10;\usepackage{amsmath}&#10;\usepackage{amsfonts}&#10;\usepackage{amssymb}&#10;\begin{document}&#10;\begin{minipage}{12.5 cm}&#10;{\sffamily{&#10;$1 \, \textrm{d} x$&#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122.xml><?xml version="1.0" encoding="utf-8"?>
<p:tagLst xmlns:a="http://schemas.openxmlformats.org/drawingml/2006/main" xmlns:r="http://schemas.openxmlformats.org/officeDocument/2006/relationships" xmlns:p="http://schemas.openxmlformats.org/presentationml/2006/main">
  <p:tag name="OUTPUTDPI" val="1200"/>
  <p:tag name="ORIGINALHEIGHT" val="507,6865"/>
  <p:tag name="ORIGINALWIDTH" val="3802,025"/>
  <p:tag name="LATEXADDIN" val="\documentclass{article}\pagestyle{empty}&#10;\usepackage{amsmath}&#10;\usepackage{amsfonts}&#10;\usepackage{amssymb}&#10;\begin{document}&#10;\begin{minipage}{12.7 cm}&#10;{\sffamily{&#10;we obtain\\[-4mm]&#10;\begin{eqnarray*}&#10;\int \, \left( \ln(x) \right)^n \, \textrm{d} x &amp; = &amp; x \cdot \left( \ln(x) \right)^n \, - \, n \, \int \, \left( \ln(x) \right)^{n-1} \cdot \frac{x}{x} \, \textrm{d} x\end{eqnarray*}&#10;}}&#10;\end{minipage}&#10;\end{document}"/>
  <p:tag name="IGUANATEXSIZE" val="20"/>
  <p:tag name="IGUANATEXCURSOR" val="347"/>
  <p:tag name="TRANSPARENCY" val="Wahr"/>
  <p:tag name="FILENAME" val=""/>
  <p:tag name="LATEXENGINEID" val="0"/>
  <p:tag name="TEMPFOLDER" val="D:\iguana_temp\"/>
  <p:tag name="LATEXFORMHEIGHT" val="482,25"/>
  <p:tag name="LATEXFORMWIDTH" val="688,5"/>
  <p:tag name="LATEXFORMWRAP" val="Wahr"/>
  <p:tag name="BITMAPVECTOR" val="0"/>
</p:tagLst>
</file>

<file path=ppt/tags/tag123.xml><?xml version="1.0" encoding="utf-8"?>
<p:tagLst xmlns:a="http://schemas.openxmlformats.org/drawingml/2006/main" xmlns:r="http://schemas.openxmlformats.org/officeDocument/2006/relationships" xmlns:p="http://schemas.openxmlformats.org/presentationml/2006/main">
  <p:tag name="OUTPUTDPI" val="1200"/>
  <p:tag name="ORIGINALHEIGHT" val="553,4308"/>
  <p:tag name="ORIGINALWIDTH" val="3981,253"/>
  <p:tag name="LATEXADDIN" val="\documentclass{article}\pagestyle{empty}&#10;\usepackage{amsmath}&#10;\usepackage{amsfonts}&#10;\usepackage{amssymb}&#10;\usepackage{multicol}&#10;\begin{document}&#10;\begin{minipage}{12.7 cm}&#10;{\sffamily{&#10;{\bf{Exercise:}}&#10;If $f(0) = g(0) = 0$ and $f''$ and $g''$ are continuous, show that&#10;$$&#10;\int^a_0 \, f(x) g''(x) \, \textrm{d} x \, \, = \, \, f(a) g'(a) \, - \, f'(a) g(a) \, + \, \int^a_0 \, f''(x) g(x) \, \textrm{d} x&#10;$$}}&#10;\end{minipage}&#10;\end{document}"/>
  <p:tag name="IGUANATEXSIZE" val="20"/>
  <p:tag name="IGUANATEXCURSOR" val="198"/>
  <p:tag name="TRANSPARENCY" val="Wahr"/>
  <p:tag name="FILENAME" val=""/>
  <p:tag name="LATEXENGINEID" val="0"/>
  <p:tag name="TEMPFOLDER" val="D:\iguana_temp\"/>
  <p:tag name="LATEXFORMHEIGHT" val="482,25"/>
  <p:tag name="LATEXFORMWIDTH" val="1030,5"/>
  <p:tag name="LATEXFORMWRAP" val="Wahr"/>
  <p:tag name="BITMAPVECTOR" val="0"/>
</p:tagLst>
</file>

<file path=ppt/tags/tag124.xml><?xml version="1.0" encoding="utf-8"?>
<p:tagLst xmlns:a="http://schemas.openxmlformats.org/drawingml/2006/main" xmlns:r="http://schemas.openxmlformats.org/officeDocument/2006/relationships" xmlns:p="http://schemas.openxmlformats.org/presentationml/2006/main">
  <p:tag name="OUTPUTDPI" val="1200"/>
  <p:tag name="ORIGINALHEIGHT" val="1443,57"/>
  <p:tag name="ORIGINALWIDTH" val="4138,733"/>
  <p:tag name="LATEXADDIN" val="\documentclass{article}\pagestyle{empty}&#10;\usepackage{amsmath}&#10;\usepackage{amsfonts}&#10;\usepackage{amssymb}&#10;\usepackage{multicol}&#10;\begin{document}&#10;\begin{minipage}{12.7 cm}&#10;{\sffamily{&#10;{\bf{Solution:}}&#10;We apply intergation by parts (IP) several times:&#10;\begin{eqnarray*}&#10;\int^a_0 \, f(x) g''(x) \, \textrm{d} x &amp; \stackrel{\text{(IP)}}{=} &amp;&#10;f(a) \cdot g'(a) \, - \, \underbrace{f(0) \cdot g'(0)}_{= \, 0} \, - \, \int^a_0 \, f'(x) g'(x) \, \textrm{d} x \\[3mm]&#10;&amp; \stackrel{\text{(IP)}}{=} &amp;&#10;f(a) \cdot g'(a) \, - \, f'(a) \cdot g(a) \, + \, \underbrace{f'(0) \cdot g(0)}_{= \, 0}\\[-2mm]&#10;&amp; &amp;&#10;+ \, \int^a_0 \, f''(x) g(x) \, \textrm{d} x &#10;\end{eqnarray*}&#10;}}&#10;\end{minipage}&#10;\end{document}"/>
  <p:tag name="IGUANATEXSIZE" val="20"/>
  <p:tag name="IGUANATEXCURSOR" val="562"/>
  <p:tag name="TRANSPARENCY" val="Wahr"/>
  <p:tag name="FILENAME" val=""/>
  <p:tag name="LATEXENGINEID" val="0"/>
  <p:tag name="TEMPFOLDER" val="D:\iguana_temp\"/>
  <p:tag name="LATEXFORMHEIGHT" val="482,25"/>
  <p:tag name="LATEXFORMWIDTH" val="1030,5"/>
  <p:tag name="LATEXFORMWRAP" val="Wahr"/>
  <p:tag name="BITMAPVECTOR" val="0"/>
</p:tagLst>
</file>

<file path=ppt/tags/tag125.xml><?xml version="1.0" encoding="utf-8"?>
<p:tagLst xmlns:a="http://schemas.openxmlformats.org/drawingml/2006/main" xmlns:r="http://schemas.openxmlformats.org/officeDocument/2006/relationships" xmlns:p="http://schemas.openxmlformats.org/presentationml/2006/main">
  <p:tag name="OUTPUTDPI" val="1200"/>
  <p:tag name="ORIGINALHEIGHT" val="1487,064"/>
  <p:tag name="ORIGINALWIDTH" val="4245,22"/>
  <p:tag name="LATEXADDIN" val="\documentclass{article}\pagestyle{empty}&#10;\usepackage{amsmath}&#10;\usepackage{amsfonts}&#10;\usepackage{amssymb}&#10;\usepackage{multicol}&#10;\begin{document}&#10;\begin{minipage}{12.7 cm}&#10;{\sffamily{&#10;{\bf{Exercise:}}&#10;Evaluate the following integrals using integration by parts:&#10;\begin{enumerate}&#10;\item[{\bf{a)}}] ${\displaystyle{ \int^5_1 \, \frac{x}{{\rm{e}}^x} \, \textrm{d} x }}$&#10;\end{enumerate}&#10;as well as&#10;\begin{multicols}{3}&#10;\begin{enumerate}&#10;\item[{\bf{b)}}] ${\displaystyle{ \int \, (1+x^2) \cdot {\rm{e}}^{3x} \, \textrm{d} x }}$&#10;\item[{\bf{c)}}] ${\displaystyle{ \int^1_0 \, \frac{x^3}{\sqrt{4+x^2}} \, \textrm{d} x }}$&#10;\item[{\bf{d)}}] ${\displaystyle{ \int \, {\rm{e}}^x \sin(\pi x) \, \textrm{d} x }}$&#10;\end{enumerate}&#10;\end{multicols}&#10;Hint: for parts {\bf{b)}} and {\bf{d)}} applying integration by parts twice may be necessary.&#10;}}&#10;\end{minipage}&#10;\end{document}"/>
  <p:tag name="IGUANATEXSIZE" val="20"/>
  <p:tag name="IGUANATEXCURSOR" val="821"/>
  <p:tag name="TRANSPARENCY" val="Wahr"/>
  <p:tag name="FILENAME" val=""/>
  <p:tag name="LATEXENGINEID" val="0"/>
  <p:tag name="TEMPFOLDER" val="D:\iguana_temp\"/>
  <p:tag name="LATEXFORMHEIGHT" val="482,25"/>
  <p:tag name="LATEXFORMWIDTH" val="1030,5"/>
  <p:tag name="LATEXFORMWRAP" val="Wahr"/>
  <p:tag name="BITMAPVECTOR" val="0"/>
</p:tagLst>
</file>

<file path=ppt/tags/tag126.xml><?xml version="1.0" encoding="utf-8"?>
<p:tagLst xmlns:a="http://schemas.openxmlformats.org/drawingml/2006/main" xmlns:r="http://schemas.openxmlformats.org/officeDocument/2006/relationships" xmlns:p="http://schemas.openxmlformats.org/presentationml/2006/main">
  <p:tag name="OUTPUTDPI" val="1200"/>
  <p:tag name="ORIGINALHEIGHT" val="310,4612"/>
  <p:tag name="ORIGINALWIDTH" val="688,414"/>
  <p:tag name="LATEXADDIN" val="\documentclass{article}\pagestyle{empty}&#10;\usepackage{amsmath}&#10;\usepackage{amsfonts}&#10;\usepackage{amssymb}&#10;\begin{document}&#10;\begin{minipage}{12.7 cm}&#10;{\sffamily{&#10;{\bf{a)}} ${\displaystyle{ \int^5_1 \, \frac{x}{{\rm{e}}^x} \, \textrm{d} x }}$&#10;}}&#10;\end{minipage}&#10;\end{document}"/>
  <p:tag name="IGUANATEXSIZE" val="20"/>
  <p:tag name="IGUANATEXCURSOR" val="195"/>
  <p:tag name="TRANSPARENCY" val="Wahr"/>
  <p:tag name="FILENAME" val=""/>
  <p:tag name="LATEXENGINEID" val="0"/>
  <p:tag name="TEMPFOLDER" val="D:\iguana_temp\"/>
  <p:tag name="LATEXFORMHEIGHT" val="482,25"/>
  <p:tag name="LATEXFORMWIDTH" val="1030,5"/>
  <p:tag name="LATEXFORMWRAP" val="Wahr"/>
  <p:tag name="BITMAPVECTOR" val="0"/>
</p:tagLst>
</file>

<file path=ppt/tags/tag127.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128.xml><?xml version="1.0" encoding="utf-8"?>
<p:tagLst xmlns:a="http://schemas.openxmlformats.org/drawingml/2006/main" xmlns:r="http://schemas.openxmlformats.org/officeDocument/2006/relationships" xmlns:p="http://schemas.openxmlformats.org/presentationml/2006/main">
  <p:tag name="OUTPUTDPI" val="1200"/>
  <p:tag name="ORIGINALHEIGHT" val="705,6618"/>
  <p:tag name="ORIGINALWIDTH" val="2842,145"/>
  <p:tag name="LATEXADDIN" val="\documentclass{article}\pagestyle{empty}&#10;\usepackage{amsmath}&#10;\usepackage{amsfonts}&#10;\usepackage{amssymb}&#10;\begin{document}&#10;\begin{minipage}{12.7 cm}&#10;{\sffamily{&#10;{\bf{Solution:}}\\[1mm]&#10;By choosing&#10;$$&#10;\begin{array}{r c l c r c l}&#10;u &amp; = &amp; \qquad &amp; \qquad &amp; \textrm{d} v &amp; = &amp; \qquad \\[4mm]&#10;\textrm{d} u &amp; = &amp; \qquad &amp; &amp; v &amp; = &amp; \qquad&#10;\end{array}&#10;$$&#10;}}&#10;\end{minipage}&#10;\end{document}"/>
  <p:tag name="IGUANATEXSIZE" val="20"/>
  <p:tag name="IGUANATEXCURSOR" val="348"/>
  <p:tag name="TRANSPARENCY" val="Wahr"/>
  <p:tag name="FILENAME" val=""/>
  <p:tag name="LATEXENGINEID" val="0"/>
  <p:tag name="TEMPFOLDER" val="D:\iguana_temp\"/>
  <p:tag name="LATEXFORMHEIGHT" val="482,25"/>
  <p:tag name="LATEXFORMWIDTH" val="688,5"/>
  <p:tag name="LATEXFORMWRAP" val="Wahr"/>
  <p:tag name="BITMAPVECTOR" val="0"/>
</p:tagLst>
</file>

<file path=ppt/tags/tag129.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62,99213"/>
  <p:tag name="LATEXADDIN" val="\documentclass{article}\pagestyle{empty}&#10;\usepackage{amsmath}&#10;\usepackage{amsfonts}&#10;\usepackage{amssymb}&#10;\begin{document}&#10;\begin{minipage}{12.5 cm}&#10;{\sffamily{&#10;$x$&#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6wS88IkDwk2u2UXfeYk5sQ"/>
</p:tagLst>
</file>

<file path=ppt/tags/tag13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207,724"/>
  <p:tag name="LATEXADDIN" val="\documentclass{article}\pagestyle{empty}&#10;\usepackage{amsmath}&#10;\usepackage{amsfonts}&#10;\usepackage{amssymb}&#10;\begin{document}&#10;\begin{minipage}{12.5 cm}&#10;{\sffamily{&#10;$1 \, \textrm{d} x$&#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131.xml><?xml version="1.0" encoding="utf-8"?>
<p:tagLst xmlns:a="http://schemas.openxmlformats.org/drawingml/2006/main" xmlns:r="http://schemas.openxmlformats.org/officeDocument/2006/relationships" xmlns:p="http://schemas.openxmlformats.org/presentationml/2006/main">
  <p:tag name="OUTPUTDPI" val="1200"/>
  <p:tag name="ORIGINALHEIGHT" val="84,73945"/>
  <p:tag name="ORIGINALWIDTH" val="271,4661"/>
  <p:tag name="LATEXADDIN" val="\documentclass{article}\pagestyle{empty}&#10;\usepackage{amsmath}&#10;\usepackage{amsfonts}&#10;\usepackage{amssymb}&#10;\begin{document}&#10;\begin{minipage}{12.5 cm}&#10;{\sffamily{&#10;$-{\rm{e}}^{-x}$&#10;}}&#10;\end{minipage}&#10;\end{document}"/>
  <p:tag name="IGUANATEXSIZE" val="20"/>
  <p:tag name="IGUANATEXCURSOR" val="174"/>
  <p:tag name="TRANSPARENCY" val="Wahr"/>
  <p:tag name="FILENAME" val=""/>
  <p:tag name="LATEXENGINEID" val="0"/>
  <p:tag name="TEMPFOLDER" val="D:\iguana_temp\"/>
  <p:tag name="LATEXFORMHEIGHT" val="482,25"/>
  <p:tag name="LATEXFORMWIDTH" val="1030,5"/>
  <p:tag name="LATEXFORMWRAP" val="Wahr"/>
  <p:tag name="BITMAPVECTOR" val="0"/>
</p:tagLst>
</file>

<file path=ppt/tags/tag132.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348,7065"/>
  <p:tag name="LATEXADDIN" val="\documentclass{article}\pagestyle{empty}&#10;\usepackage{amsmath}&#10;\usepackage{amsfonts}&#10;\usepackage{amssymb}&#10;\begin{document}&#10;\begin{minipage}{12.5 cm}&#10;{\sffamily{&#10;${\rm{e}}^{-x} \, \textrm{d} x$&#10;}}&#10;\end{minipage}&#10;\end{document}"/>
  <p:tag name="IGUANATEXSIZE" val="20"/>
  <p:tag name="IGUANATEXCURSOR" val="173"/>
  <p:tag name="TRANSPARENCY" val="Wahr"/>
  <p:tag name="FILENAME" val=""/>
  <p:tag name="LATEXENGINEID" val="0"/>
  <p:tag name="TEMPFOLDER" val="D:\iguana_temp\"/>
  <p:tag name="LATEXFORMHEIGHT" val="482,25"/>
  <p:tag name="LATEXFORMWIDTH" val="1030,5"/>
  <p:tag name="LATEXFORMWRAP" val="Wahr"/>
  <p:tag name="BITMAPVECTOR" val="0"/>
</p:tagLst>
</file>

<file path=ppt/tags/tag133.xml><?xml version="1.0" encoding="utf-8"?>
<p:tagLst xmlns:a="http://schemas.openxmlformats.org/drawingml/2006/main" xmlns:r="http://schemas.openxmlformats.org/officeDocument/2006/relationships" xmlns:p="http://schemas.openxmlformats.org/presentationml/2006/main">
  <p:tag name="OUTPUTDPI" val="1200"/>
  <p:tag name="ORIGINALHEIGHT" val="777,6528"/>
  <p:tag name="ORIGINALWIDTH" val="4089,239"/>
  <p:tag name="LATEXADDIN" val="\documentclass{article}\pagestyle{empty}&#10;\usepackage{amsmath}&#10;\usepackage{amsfonts}&#10;\usepackage{amssymb}&#10;\begin{document}&#10;\begin{minipage}{12.7 cm}&#10;{\sffamily{&#10;we obtain\\[-4mm]&#10;\begin{eqnarray*} &#10;\int^5_1 \, x \cdot {\rm{e}}^{-x} \, \textrm{d} x &amp; = &amp;&#10;\big[ -x \cdot {\rm{e}}^{-x} \big]^5_1 \, + \, \int^5_1 \, {\rm{e}}^{-x} \, \textrm{d} x&#10;\, \, = \, \, \big[ -{\rm{e}}^{-x} \left( x + 1 \right) \big]^5_1 \\[2mm]&#10;&amp; = &amp;&#10;-6 {\rm{e}}^{-5} + 2 {\rm{e}}^{-1} \, \, \approx \, \, 0.6953312004&#10;\end{eqnarray*}&#10;}}&#10;\end{minipage}&#10;\end{document}"/>
  <p:tag name="IGUANATEXSIZE" val="20"/>
  <p:tag name="IGUANATEXCURSOR" val="478"/>
  <p:tag name="TRANSPARENCY" val="Wahr"/>
  <p:tag name="FILENAME" val=""/>
  <p:tag name="LATEXENGINEID" val="0"/>
  <p:tag name="TEMPFOLDER" val="D:\iguana_temp\"/>
  <p:tag name="LATEXFORMHEIGHT" val="482,25"/>
  <p:tag name="LATEXFORMWIDTH" val="688,5"/>
  <p:tag name="LATEXFORMWRAP" val="Wahr"/>
  <p:tag name="BITMAPVECTOR" val="0"/>
</p:tagLst>
</file>

<file path=ppt/tags/tag134.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169,104"/>
  <p:tag name="LATEXADDIN" val="\documentclass{article}\pagestyle{empty}&#10;\usepackage{amsmath}&#10;\usepackage{amsfonts}&#10;\usepackage{amssymb}&#10;\begin{document}&#10;\begin{minipage}{12.7 cm}&#10;{\sffamily{&#10;{\bf{b)}} ${\displaystyle{ \int \, (1+x^2) \cdot {\rm{e}}^{3x} \, \textrm{d} x }}$&#10;}}&#10;\end{minipage}&#10;\end{document}"/>
  <p:tag name="IGUANATEXSIZE" val="20"/>
  <p:tag name="IGUANATEXCURSOR" val="222"/>
  <p:tag name="TRANSPARENCY" val="Wahr"/>
  <p:tag name="FILENAME" val=""/>
  <p:tag name="LATEXENGINEID" val="0"/>
  <p:tag name="TEMPFOLDER" val="D:\iguana_temp\"/>
  <p:tag name="LATEXFORMHEIGHT" val="482,25"/>
  <p:tag name="LATEXFORMWIDTH" val="1030,5"/>
  <p:tag name="LATEXFORMWRAP" val="Wahr"/>
  <p:tag name="BITMAPVECTOR" val="0"/>
</p:tagLst>
</file>

<file path=ppt/tags/tag135.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136.xml><?xml version="1.0" encoding="utf-8"?>
<p:tagLst xmlns:a="http://schemas.openxmlformats.org/drawingml/2006/main" xmlns:r="http://schemas.openxmlformats.org/officeDocument/2006/relationships" xmlns:p="http://schemas.openxmlformats.org/presentationml/2006/main">
  <p:tag name="OUTPUTDPI" val="1200"/>
  <p:tag name="ORIGINALHEIGHT" val="705,6618"/>
  <p:tag name="ORIGINALWIDTH" val="2842,145"/>
  <p:tag name="LATEXADDIN" val="\documentclass{article}\pagestyle{empty}&#10;\usepackage{amsmath}&#10;\usepackage{amsfonts}&#10;\usepackage{amssymb}&#10;\begin{document}&#10;\begin{minipage}{12.7 cm}&#10;{\sffamily{&#10;{\bf{Solution:}}\\[1mm]&#10;By choosing&#10;$$&#10;\begin{array}{r c l c r c l}&#10;u &amp; = &amp; \qquad &amp; \qquad &amp; \textrm{d} v &amp; = &amp; \qquad \\[4mm]&#10;\textrm{d} u &amp; = &amp; \qquad &amp; &amp; v &amp; = &amp; \qquad&#10;\end{array}&#10;$$&#10;}}&#10;\end{minipage}&#10;\end{document}"/>
  <p:tag name="IGUANATEXSIZE" val="20"/>
  <p:tag name="IGUANATEXCURSOR" val="348"/>
  <p:tag name="TRANSPARENCY" val="Wahr"/>
  <p:tag name="FILENAME" val=""/>
  <p:tag name="LATEXENGINEID" val="0"/>
  <p:tag name="TEMPFOLDER" val="D:\iguana_temp\"/>
  <p:tag name="LATEXFORMHEIGHT" val="482,25"/>
  <p:tag name="LATEXFORMWIDTH" val="688,5"/>
  <p:tag name="LATEXFORMWRAP" val="Wahr"/>
  <p:tag name="BITMAPVECTOR" val="0"/>
</p:tagLst>
</file>

<file path=ppt/tags/tag137.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413,9483"/>
  <p:tag name="LATEXADDIN" val="\documentclass{article}\pagestyle{empty}&#10;\usepackage{amsmath}&#10;\usepackage{amsfonts}&#10;\usepackage{amssymb}&#10;\begin{document}&#10;\begin{minipage}{12.5 cm}&#10;{\sffamily{&#10;$(1+x^2)$&#10;}}&#10;\end{minipage}&#10;\end{document}"/>
  <p:tag name="IGUANATEXSIZE" val="20"/>
  <p:tag name="IGUANATEXCURSOR" val="168"/>
  <p:tag name="TRANSPARENCY" val="Wahr"/>
  <p:tag name="FILENAME" val=""/>
  <p:tag name="LATEXENGINEID" val="0"/>
  <p:tag name="TEMPFOLDER" val="D:\iguana_temp\"/>
  <p:tag name="LATEXFORMHEIGHT" val="482,25"/>
  <p:tag name="LATEXFORMWIDTH" val="1030,5"/>
  <p:tag name="LATEXFORMWRAP" val="Wahr"/>
  <p:tag name="BITMAPVECTOR" val="0"/>
</p:tagLst>
</file>

<file path=ppt/tags/tag138.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283,4646"/>
  <p:tag name="LATEXADDIN" val="\documentclass{article}\pagestyle{empty}&#10;\usepackage{amsmath}&#10;\usepackage{amsfonts}&#10;\usepackage{amssymb}&#10;\begin{document}&#10;\begin{minipage}{12.5 cm}&#10;{\sffamily{&#10;$2x \, \textrm{d} x$&#10;}}&#10;\end{minipage}&#10;\end{document}"/>
  <p:tag name="IGUANATEXSIZE" val="20"/>
  <p:tag name="IGUANATEXCURSOR" val="163"/>
  <p:tag name="TRANSPARENCY" val="Wahr"/>
  <p:tag name="FILENAME" val=""/>
  <p:tag name="LATEXENGINEID" val="0"/>
  <p:tag name="TEMPFOLDER" val="D:\iguana_temp\"/>
  <p:tag name="LATEXFORMHEIGHT" val="482,25"/>
  <p:tag name="LATEXFORMWIDTH" val="1030,5"/>
  <p:tag name="LATEXFORMWRAP" val="Wahr"/>
  <p:tag name="BITMAPVECTOR" val="0"/>
</p:tagLst>
</file>

<file path=ppt/tags/tag139.xml><?xml version="1.0" encoding="utf-8"?>
<p:tagLst xmlns:a="http://schemas.openxmlformats.org/drawingml/2006/main" xmlns:r="http://schemas.openxmlformats.org/officeDocument/2006/relationships" xmlns:p="http://schemas.openxmlformats.org/presentationml/2006/main">
  <p:tag name="OUTPUTDPI" val="1200"/>
  <p:tag name="ORIGINALHEIGHT" val="151,4811"/>
  <p:tag name="ORIGINALWIDTH" val="220,4724"/>
  <p:tag name="LATEXADDIN" val="\documentclass{article}\pagestyle{empty}&#10;\usepackage{amsmath}&#10;\usepackage{amsfonts}&#10;\usepackage{amssymb}&#10;\begin{document}&#10;\begin{minipage}{12.5 cm}&#10;{\sffamily{&#10;$\tfrac{1}{3} {\rm{e}}^{3x}$&#10;}}&#10;\end{minipage}&#10;\end{document}"/>
  <p:tag name="IGUANATEXSIZE" val="20"/>
  <p:tag name="IGUANATEXCURSOR" val="187"/>
  <p:tag name="TRANSPARENCY" val="Wahr"/>
  <p:tag name="FILENAME" val=""/>
  <p:tag name="LATEXENGINEID" val="0"/>
  <p:tag name="TEMPFOLDER" val="D:\iguana_temp\"/>
  <p:tag name="LATEXFORMHEIGHT" val="482,25"/>
  <p:tag name="LATEXFORMWIDTH" val="1030,5"/>
  <p:tag name="LATEXFORMWRAP" val="Wahr"/>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QrG_PT1jUaZ5G6vt.PRtg"/>
</p:tagLst>
</file>

<file path=ppt/tags/tag140.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320,9599"/>
  <p:tag name="LATEXADDIN" val="\documentclass{article}\pagestyle{empty}&#10;\usepackage{amsmath}&#10;\usepackage{amsfonts}&#10;\usepackage{amssymb}&#10;\begin{document}&#10;\begin{minipage}{12.5 cm}&#10;{\sffamily{&#10;${\rm{e}}^{3x} \, \textrm{d} x$&#10;}}&#10;\end{minipage}&#10;\end{document}"/>
  <p:tag name="IGUANATEXSIZE" val="20"/>
  <p:tag name="IGUANATEXCURSOR" val="167"/>
  <p:tag name="TRANSPARENCY" val="Wahr"/>
  <p:tag name="FILENAME" val=""/>
  <p:tag name="LATEXENGINEID" val="0"/>
  <p:tag name="TEMPFOLDER" val="D:\iguana_temp\"/>
  <p:tag name="LATEXFORMHEIGHT" val="482,25"/>
  <p:tag name="LATEXFORMWIDTH" val="1030,5"/>
  <p:tag name="LATEXFORMWRAP" val="Wahr"/>
  <p:tag name="BITMAPVECTOR" val="0"/>
</p:tagLst>
</file>

<file path=ppt/tags/tag141.xml><?xml version="1.0" encoding="utf-8"?>
<p:tagLst xmlns:a="http://schemas.openxmlformats.org/drawingml/2006/main" xmlns:r="http://schemas.openxmlformats.org/officeDocument/2006/relationships" xmlns:p="http://schemas.openxmlformats.org/presentationml/2006/main">
  <p:tag name="OUTPUTDPI" val="1200"/>
  <p:tag name="ORIGINALHEIGHT" val="1058,118"/>
  <p:tag name="ORIGINALWIDTH" val="4061,493"/>
  <p:tag name="LATEXADDIN" val="\documentclass{article}\pagestyle{empty}&#10;\usepackage{amsmath}&#10;\usepackage{amsfonts}&#10;\usepackage{amssymb}&#10;\begin{document}&#10;\begin{minipage}{12.7 cm}&#10;{\sffamily{&#10;we obtain\\[-4mm]&#10;\begin{eqnarray*} &#10;\int \, (1+x^2) \cdot {\rm{e}}^{3x} \, \textrm{d} x&#10;&amp; = &amp; \tfrac{1}{3} \, (1+x^2) \, {\rm{e}}^{3x} \, - \, \tfrac{2}{3} \int \, x \cdot {\rm{e}}^{3x} \, \textrm{d} x \\&#10;&amp; = &amp; \tfrac{1}{3} \, (1+x^2) \, {\rm{e}}^{3x} \, - \,&#10;\tfrac{2}{3} \left( \tfrac{1}{3} \, x \, {\rm{e}}^{3x} \, - \, \tfrac{1}{3} \int \, {\rm{e}}^{3x} \, \textrm{d} x \right) \\&#10;&amp; = &amp;&#10;\tfrac{1}{3} \, \left( \tfrac{11}{9} - \tfrac{2}{3} x + x^2 \right) \, {\rm{e}}^{3x}&#10;\end{eqnarray*}&#10;}}&#10;\end{minipage}&#10;\end{document}"/>
  <p:tag name="IGUANATEXSIZE" val="20"/>
  <p:tag name="IGUANATEXCURSOR" val="587"/>
  <p:tag name="TRANSPARENCY" val="Wahr"/>
  <p:tag name="FILENAME" val=""/>
  <p:tag name="LATEXENGINEID" val="0"/>
  <p:tag name="TEMPFOLDER" val="D:\iguana_temp\"/>
  <p:tag name="LATEXFORMHEIGHT" val="482,25"/>
  <p:tag name="LATEXFORMWIDTH" val="1131"/>
  <p:tag name="LATEXFORMWRAP" val="Wahr"/>
  <p:tag name="BITMAPVECTOR" val="0"/>
</p:tagLst>
</file>

<file path=ppt/tags/tag142.xml><?xml version="1.0" encoding="utf-8"?>
<p:tagLst xmlns:a="http://schemas.openxmlformats.org/drawingml/2006/main" xmlns:r="http://schemas.openxmlformats.org/officeDocument/2006/relationships" xmlns:p="http://schemas.openxmlformats.org/presentationml/2006/main">
  <p:tag name="OUTPUTDPI" val="1200"/>
  <p:tag name="ORIGINALHEIGHT" val="312,7109"/>
  <p:tag name="ORIGINALWIDTH" val="1009,374"/>
  <p:tag name="LATEXADDIN" val="\documentclass{article}\pagestyle{empty}&#10;\usepackage{amsmath}&#10;\usepackage{amsfonts}&#10;\usepackage{amssymb}&#10;\begin{document}&#10;\begin{minipage}{12.7 cm}&#10;{\sffamily{&#10;{\bf{c)}} ${\displaystyle{ \int^1_0 \, \frac{x^3}{\sqrt{4+x^2}} \, \textrm{d} x }}$&#10;}}&#10;\end{minipage}&#10;\end{document}"/>
  <p:tag name="IGUANATEXSIZE" val="20"/>
  <p:tag name="IGUANATEXCURSOR" val="223"/>
  <p:tag name="TRANSPARENCY" val="Wahr"/>
  <p:tag name="FILENAME" val=""/>
  <p:tag name="LATEXENGINEID" val="0"/>
  <p:tag name="TEMPFOLDER" val="D:\iguana_temp\"/>
  <p:tag name="LATEXFORMHEIGHT" val="482,25"/>
  <p:tag name="LATEXFORMWIDTH" val="1030,5"/>
  <p:tag name="LATEXFORMWRAP" val="Wahr"/>
  <p:tag name="BITMAPVECTOR" val="0"/>
</p:tagLst>
</file>

<file path=ppt/tags/tag143.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144.xml><?xml version="1.0" encoding="utf-8"?>
<p:tagLst xmlns:a="http://schemas.openxmlformats.org/drawingml/2006/main" xmlns:r="http://schemas.openxmlformats.org/officeDocument/2006/relationships" xmlns:p="http://schemas.openxmlformats.org/presentationml/2006/main">
  <p:tag name="OUTPUTDPI" val="1200"/>
  <p:tag name="ORIGINALHEIGHT" val="705,6618"/>
  <p:tag name="ORIGINALWIDTH" val="2966,629"/>
  <p:tag name="LATEXADDIN" val="\documentclass{article}\pagestyle{empty}&#10;\usepackage{amsmath}&#10;\usepackage{amsfonts}&#10;\usepackage{amssymb}&#10;\begin{document}&#10;\begin{minipage}{12.7 cm}&#10;{\sffamily{&#10;{\bf{Solution:}}\\[1mm]&#10;By choosing&#10;$$&#10;\begin{array}{r c l c r c l}&#10;u &amp; = &amp; \qquad &amp; \qquad \qquad &amp; \textrm{d} v &amp; = &amp; \qquad \\[4mm]&#10;\textrm{d} u &amp; = &amp; \qquad &amp; &amp; v &amp; = &amp; \qquad&#10;\end{array}&#10;$$&#10;}}&#10;\end{minipage}&#10;\end{document}"/>
  <p:tag name="IGUANATEXSIZE" val="20"/>
  <p:tag name="IGUANATEXCURSOR" val="259"/>
  <p:tag name="TRANSPARENCY" val="Wahr"/>
  <p:tag name="FILENAME" val=""/>
  <p:tag name="LATEXENGINEID" val="0"/>
  <p:tag name="TEMPFOLDER" val="D:\iguana_temp\"/>
  <p:tag name="LATEXFORMHEIGHT" val="482,25"/>
  <p:tag name="LATEXFORMWIDTH" val="688,5"/>
  <p:tag name="LATEXFORMWRAP" val="Wahr"/>
  <p:tag name="BITMAPVECTOR" val="0"/>
</p:tagLst>
</file>

<file path=ppt/tags/tag145.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112,486"/>
  <p:tag name="LATEXADDIN" val="\documentclass{article}\pagestyle{empty}&#10;\usepackage{amsmath}&#10;\usepackage{amsfonts}&#10;\usepackage{amssymb}&#10;\begin{document}&#10;\begin{minipage}{12.5 cm}&#10;{\sffamily{&#10;$x^2$&#10;}}&#10;\end{minipage}&#10;\end{document}"/>
  <p:tag name="IGUANATEXSIZE" val="20"/>
  <p:tag name="IGUANATEXCURSOR" val="164"/>
  <p:tag name="TRANSPARENCY" val="Wahr"/>
  <p:tag name="FILENAME" val=""/>
  <p:tag name="LATEXENGINEID" val="0"/>
  <p:tag name="TEMPFOLDER" val="D:\iguana_temp\"/>
  <p:tag name="LATEXFORMHEIGHT" val="482,25"/>
  <p:tag name="LATEXFORMWIDTH" val="1030,5"/>
  <p:tag name="LATEXFORMWRAP" val="Wahr"/>
  <p:tag name="BITMAPVECTOR" val="0"/>
</p:tagLst>
</file>

<file path=ppt/tags/tag146.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283,4646"/>
  <p:tag name="LATEXADDIN" val="\documentclass{article}\pagestyle{empty}&#10;\usepackage{amsmath}&#10;\usepackage{amsfonts}&#10;\usepackage{amssymb}&#10;\begin{document}&#10;\begin{minipage}{12.5 cm}&#10;{\sffamily{&#10;$2 x \, \textrm{d} x$&#10;}}&#10;\end{minipage}&#10;\end{document}"/>
  <p:tag name="IGUANATEXSIZE" val="20"/>
  <p:tag name="IGUANATEXCURSOR" val="164"/>
  <p:tag name="TRANSPARENCY" val="Wahr"/>
  <p:tag name="FILENAME" val=""/>
  <p:tag name="LATEXENGINEID" val="0"/>
  <p:tag name="TEMPFOLDER" val="D:\iguana_temp\"/>
  <p:tag name="LATEXFORMHEIGHT" val="482,25"/>
  <p:tag name="LATEXFORMWIDTH" val="1030,5"/>
  <p:tag name="LATEXFORMWRAP" val="Wahr"/>
  <p:tag name="BITMAPVECTOR" val="0"/>
</p:tagLst>
</file>

<file path=ppt/tags/tag14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37,1953"/>
  <p:tag name="LATEXADDIN" val="\documentclass{article}\pagestyle{empty}&#10;\usepackage{amsmath}&#10;\usepackage{amsfonts}&#10;\usepackage{amssymb}&#10;\begin{document}&#10;\begin{minipage}{12.5 cm}&#10;{\sffamily{&#10;$\sqrt{4+x^2}$&#10;}}&#10;\end{minipage}&#10;\end{document}"/>
  <p:tag name="IGUANATEXSIZE" val="20"/>
  <p:tag name="IGUANATEXCURSOR" val="173"/>
  <p:tag name="TRANSPARENCY" val="Wahr"/>
  <p:tag name="FILENAME" val=""/>
  <p:tag name="LATEXENGINEID" val="0"/>
  <p:tag name="TEMPFOLDER" val="D:\iguana_temp\"/>
  <p:tag name="LATEXFORMHEIGHT" val="482,25"/>
  <p:tag name="LATEXFORMWIDTH" val="1030,5"/>
  <p:tag name="LATEXFORMWRAP" val="Wahr"/>
  <p:tag name="BITMAPVECTOR" val="0"/>
</p:tagLst>
</file>

<file path=ppt/tags/tag148.xml><?xml version="1.0" encoding="utf-8"?>
<p:tagLst xmlns:a="http://schemas.openxmlformats.org/drawingml/2006/main" xmlns:r="http://schemas.openxmlformats.org/officeDocument/2006/relationships" xmlns:p="http://schemas.openxmlformats.org/presentationml/2006/main">
  <p:tag name="OUTPUTDPI" val="1200"/>
  <p:tag name="ORIGINALHEIGHT" val="155,9805"/>
  <p:tag name="ORIGINALWIDTH" val="483,6896"/>
  <p:tag name="LATEXADDIN" val="\documentclass{article}\pagestyle{empty}&#10;\usepackage{amsmath}&#10;\usepackage{amsfonts}&#10;\usepackage{amssymb}&#10;\begin{document}&#10;\begin{minipage}{12.5 cm}&#10;{\sffamily{&#10;$\frac{x}{\sqrt{4+x^2}} \, \textrm{d} x$&#10;}}&#10;\end{minipage}&#10;\end{document}"/>
  <p:tag name="IGUANATEXSIZE" val="20"/>
  <p:tag name="IGUANATEXCURSOR" val="183"/>
  <p:tag name="TRANSPARENCY" val="Wahr"/>
  <p:tag name="FILENAME" val=""/>
  <p:tag name="LATEXENGINEID" val="0"/>
  <p:tag name="TEMPFOLDER" val="D:\iguana_temp\"/>
  <p:tag name="LATEXFORMHEIGHT" val="482,25"/>
  <p:tag name="LATEXFORMWIDTH" val="1030,5"/>
  <p:tag name="LATEXFORMWRAP" val="Wahr"/>
  <p:tag name="BITMAPVECTOR" val="0"/>
</p:tagLst>
</file>

<file path=ppt/tags/tag149.xml><?xml version="1.0" encoding="utf-8"?>
<p:tagLst xmlns:a="http://schemas.openxmlformats.org/drawingml/2006/main" xmlns:r="http://schemas.openxmlformats.org/officeDocument/2006/relationships" xmlns:p="http://schemas.openxmlformats.org/presentationml/2006/main">
  <p:tag name="OUTPUTDPI" val="1200"/>
  <p:tag name="ORIGINALHEIGHT" val="920,8849"/>
  <p:tag name="ORIGINALWIDTH" val="3898,763"/>
  <p:tag name="LATEXADDIN" val="\documentclass{article}\pagestyle{empty}&#10;\usepackage{amsmath}&#10;\usepackage{amsfonts}&#10;\usepackage{amssymb}&#10;\begin{document}&#10;\begin{minipage}{12.7 cm}&#10;{\sffamily{&#10;we first obtain\\[-4mm]&#10;\begin{eqnarray*}&#10;\int^1_0 \, \frac{x^2 \cdot x}{\sqrt{4+x^2}} \, \textrm{d} x &amp; = &amp;&#10;\big[ x^2 \cdot \sqrt{4 + x^2} \big]^1_0 \, - \, \int^1_0 \, 2x \cdot \sqrt{4 + x^2} \, \textrm{d} x \\[2mm]&#10;&amp; = &amp;&#10;\sqrt{5} \, - \, \Big[ \tfrac{2}{3} (4 + x^2)^{3/2} \Big]^1_0 \, \, = \, \, \tfrac{16}{3} - \tfrac{7}{3} \sqrt{5}&#10;\end{eqnarray*}&#10;}}&#10;\end{minipage}&#10;\end{document}"/>
  <p:tag name="IGUANATEXSIZE" val="20"/>
  <p:tag name="IGUANATEXCURSOR" val="403"/>
  <p:tag name="TRANSPARENCY" val="Wahr"/>
  <p:tag name="FILENAME" val=""/>
  <p:tag name="LATEXENGINEID" val="0"/>
  <p:tag name="TEMPFOLDER" val="D:\iguana_temp\"/>
  <p:tag name="LATEXFORMHEIGHT" val="482,25"/>
  <p:tag name="LATEXFORMWIDTH" val="688,5"/>
  <p:tag name="LATEXFORMWRAP" val="Wahr"/>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IYaHeW61US7GVC_CvTlVA"/>
</p:tagLst>
</file>

<file path=ppt/tags/tag150.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013,123"/>
  <p:tag name="LATEXADDIN" val="\documentclass{article}\pagestyle{empty}&#10;\usepackage{amsmath}&#10;\usepackage{amsfonts}&#10;\usepackage{amssymb}&#10;\begin{document}&#10;\begin{minipage}{12.7 cm}&#10;{\sffamily{&#10;{\bf{c)}} ${\displaystyle{ \int \, {\rm{e}}^x \sin(\pi x) \, \textrm{d} x }}$&#10;}}&#10;\end{minipage}&#10;\end{document}"/>
  <p:tag name="IGUANATEXSIZE" val="20"/>
  <p:tag name="IGUANATEXCURSOR" val="166"/>
  <p:tag name="TRANSPARENCY" val="Wahr"/>
  <p:tag name="FILENAME" val=""/>
  <p:tag name="LATEXENGINEID" val="0"/>
  <p:tag name="TEMPFOLDER" val="D:\iguana_temp\"/>
  <p:tag name="LATEXFORMHEIGHT" val="482,25"/>
  <p:tag name="LATEXFORMWIDTH" val="1030,5"/>
  <p:tag name="LATEXFORMWRAP" val="Wahr"/>
  <p:tag name="BITMAPVECTOR" val="0"/>
</p:tagLst>
</file>

<file path=ppt/tags/tag151.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152.xml><?xml version="1.0" encoding="utf-8"?>
<p:tagLst xmlns:a="http://schemas.openxmlformats.org/drawingml/2006/main" xmlns:r="http://schemas.openxmlformats.org/officeDocument/2006/relationships" xmlns:p="http://schemas.openxmlformats.org/presentationml/2006/main">
  <p:tag name="OUTPUTDPI" val="1200"/>
  <p:tag name="ORIGINALHEIGHT" val="705,6618"/>
  <p:tag name="ORIGINALWIDTH" val="2966,629"/>
  <p:tag name="LATEXADDIN" val="\documentclass{article}\pagestyle{empty}&#10;\usepackage{amsmath}&#10;\usepackage{amsfonts}&#10;\usepackage{amssymb}&#10;\begin{document}&#10;\begin{minipage}{12.7 cm}&#10;{\sffamily{&#10;{\bf{Solution:}}\\[1mm]&#10;By choosing&#10;$$&#10;\begin{array}{r c l c r c l}&#10;u &amp; = &amp; \qquad &amp; \qquad \qquad &amp; \textrm{d} v &amp; = &amp; \qquad \\[4mm]&#10;\textrm{d} u &amp; = &amp; \qquad &amp; &amp; v &amp; = &amp; \qquad&#10;\end{array}&#10;$$&#10;}}&#10;\end{minipage}&#10;\end{document}"/>
  <p:tag name="IGUANATEXSIZE" val="20"/>
  <p:tag name="IGUANATEXCURSOR" val="259"/>
  <p:tag name="TRANSPARENCY" val="Wahr"/>
  <p:tag name="FILENAME" val=""/>
  <p:tag name="LATEXENGINEID" val="0"/>
  <p:tag name="TEMPFOLDER" val="D:\iguana_temp\"/>
  <p:tag name="LATEXFORMHEIGHT" val="482,25"/>
  <p:tag name="LATEXFORMWIDTH" val="688,5"/>
  <p:tag name="LATEXFORMWRAP" val="Wahr"/>
  <p:tag name="BITMAPVECTOR" val="0"/>
</p:tagLst>
</file>

<file path=ppt/tags/tag15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80,2025"/>
  <p:tag name="LATEXADDIN" val="\documentclass{article}\pagestyle{empty}&#10;\usepackage{amsmath}&#10;\usepackage{amsfonts}&#10;\usepackage{amssymb}&#10;\begin{document}&#10;\begin{minipage}{12.5 cm}&#10;{\sffamily{&#10;$\sin(\pi x)$&#10;}}&#10;\end{minipage}&#10;\end{document}"/>
  <p:tag name="IGUANATEXSIZE" val="20"/>
  <p:tag name="IGUANATEXCURSOR" val="170"/>
  <p:tag name="TRANSPARENCY" val="Wahr"/>
  <p:tag name="FILENAME" val=""/>
  <p:tag name="LATEXENGINEID" val="0"/>
  <p:tag name="TEMPFOLDER" val="D:\iguana_temp\"/>
  <p:tag name="LATEXFORMHEIGHT" val="482,25"/>
  <p:tag name="LATEXFORMWIDTH" val="1030,5"/>
  <p:tag name="LATEXFORMWRAP" val="Wahr"/>
  <p:tag name="BITMAPVECTOR" val="0"/>
</p:tagLst>
</file>

<file path=ppt/tags/tag15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680,165"/>
  <p:tag name="LATEXADDIN" val="\documentclass{article}\pagestyle{empty}&#10;\usepackage{amsmath}&#10;\usepackage{amsfonts}&#10;\usepackage{amssymb}&#10;\begin{document}&#10;\begin{minipage}{12.5 cm}&#10;{\sffamily{&#10;$\pi \, \cos(\pi x) \, \textrm{d} x$&#10;}}&#10;\end{minipage}&#10;\end{document}"/>
  <p:tag name="IGUANATEXSIZE" val="20"/>
  <p:tag name="IGUANATEXCURSOR" val="179"/>
  <p:tag name="TRANSPARENCY" val="Wahr"/>
  <p:tag name="FILENAME" val=""/>
  <p:tag name="LATEXENGINEID" val="0"/>
  <p:tag name="TEMPFOLDER" val="D:\iguana_temp\"/>
  <p:tag name="LATEXFORMHEIGHT" val="482,25"/>
  <p:tag name="LATEXFORMWIDTH" val="1030,5"/>
  <p:tag name="LATEXFORMWRAP" val="Wahr"/>
  <p:tag name="BITMAPVECTOR" val="0"/>
</p:tagLst>
</file>

<file path=ppt/tags/tag155.xml><?xml version="1.0" encoding="utf-8"?>
<p:tagLst xmlns:a="http://schemas.openxmlformats.org/drawingml/2006/main" xmlns:r="http://schemas.openxmlformats.org/officeDocument/2006/relationships" xmlns:p="http://schemas.openxmlformats.org/presentationml/2006/main">
  <p:tag name="OUTPUTDPI" val="1200"/>
  <p:tag name="ORIGINALHEIGHT" val="84,73945"/>
  <p:tag name="ORIGINALWIDTH" val="103,4871"/>
  <p:tag name="LATEXADDIN" val="\documentclass{article}\pagestyle{empty}&#10;\usepackage{amsmath}&#10;\usepackage{amsfonts}&#10;\usepackage{amssymb}&#10;\begin{document}&#10;\begin{minipage}{12.5 cm}&#10;{\sffamily{&#10;${\rm{e}}^x$&#10;}}&#10;\end{minipage}&#10;\end{document}"/>
  <p:tag name="IGUANATEXSIZE" val="20"/>
  <p:tag name="IGUANATEXCURSOR" val="169"/>
  <p:tag name="TRANSPARENCY" val="Wahr"/>
  <p:tag name="FILENAME" val=""/>
  <p:tag name="LATEXENGINEID" val="0"/>
  <p:tag name="TEMPFOLDER" val="D:\iguana_temp\"/>
  <p:tag name="LATEXFORMHEIGHT" val="482,25"/>
  <p:tag name="LATEXFORMWIDTH" val="1030,5"/>
  <p:tag name="LATEXFORMWRAP" val="Wahr"/>
  <p:tag name="BITMAPVECTOR" val="0"/>
</p:tagLst>
</file>

<file path=ppt/tags/tag156.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270,7162"/>
  <p:tag name="LATEXADDIN" val="\documentclass{article}\pagestyle{empty}&#10;\usepackage{amsmath}&#10;\usepackage{amsfonts}&#10;\usepackage{amssymb}&#10;\begin{document}&#10;\begin{minipage}{12.5 cm}&#10;{\sffamily{&#10;${\rm{e}}^x \, \textrm{d} x$&#10;}}&#10;\end{minipage}&#10;\end{document}"/>
  <p:tag name="IGUANATEXSIZE" val="20"/>
  <p:tag name="IGUANATEXCURSOR" val="171"/>
  <p:tag name="TRANSPARENCY" val="Wahr"/>
  <p:tag name="FILENAME" val=""/>
  <p:tag name="LATEXENGINEID" val="0"/>
  <p:tag name="TEMPFOLDER" val="D:\iguana_temp\"/>
  <p:tag name="LATEXFORMHEIGHT" val="482,25"/>
  <p:tag name="LATEXFORMWIDTH" val="1030,5"/>
  <p:tag name="LATEXFORMWRAP" val="Wahr"/>
  <p:tag name="BITMAPVECTOR" val="0"/>
</p:tagLst>
</file>

<file path=ppt/tags/tag157.xml><?xml version="1.0" encoding="utf-8"?>
<p:tagLst xmlns:a="http://schemas.openxmlformats.org/drawingml/2006/main" xmlns:r="http://schemas.openxmlformats.org/officeDocument/2006/relationships" xmlns:p="http://schemas.openxmlformats.org/presentationml/2006/main">
  <p:tag name="OUTPUTDPI" val="1200"/>
  <p:tag name="ORIGINALHEIGHT" val="758,1553"/>
  <p:tag name="ORIGINALWIDTH" val="3676,041"/>
  <p:tag name="LATEXADDIN" val="\documentclass{article}\pagestyle{empty}&#10;\usepackage{amsmath}&#10;\usepackage{amsfonts}&#10;\usepackage{amssymb}&#10;\begin{document}&#10;\begin{minipage}{12.7 cm}&#10;{\sffamily{&#10;we first obtain\\[-4mm]&#10;\begin{eqnarray*}&#10;\int \, {\rm{e}}^x \sin(\pi x) \, \textrm{d} x &amp; = &amp;&#10;{\rm{e}}^x \sin(\pi x) - \pi  \int \, {\rm{e}}^x \cos(\pi x) \, \textrm{d} x &#10;\end{eqnarray*}&#10;which makes a second integration by parts necessary.&#10;}}&#10;\end{minipage}&#10;\end{document}"/>
  <p:tag name="IGUANATEXSIZE" val="20"/>
  <p:tag name="IGUANATEXCURSOR" val="401"/>
  <p:tag name="TRANSPARENCY" val="Wahr"/>
  <p:tag name="FILENAME" val=""/>
  <p:tag name="LATEXENGINEID" val="0"/>
  <p:tag name="TEMPFOLDER" val="D:\iguana_temp\"/>
  <p:tag name="LATEXFORMHEIGHT" val="482,25"/>
  <p:tag name="LATEXFORMWIDTH" val="688,5"/>
  <p:tag name="LATEXFORMWRAP" val="Wahr"/>
  <p:tag name="BITMAPVECTOR" val="0"/>
</p:tagLst>
</file>

<file path=ppt/tags/tag158.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159.xml><?xml version="1.0" encoding="utf-8"?>
<p:tagLst xmlns:a="http://schemas.openxmlformats.org/drawingml/2006/main" xmlns:r="http://schemas.openxmlformats.org/officeDocument/2006/relationships" xmlns:p="http://schemas.openxmlformats.org/presentationml/2006/main">
  <p:tag name="OUTPUTDPI" val="1200"/>
  <p:tag name="ORIGINALHEIGHT" val="644,1696"/>
  <p:tag name="ORIGINALWIDTH" val="2962,88"/>
  <p:tag name="LATEXADDIN" val="\documentclass{article}\pagestyle{empty}&#10;\usepackage{amsmath}&#10;\usepackage{amsfonts}&#10;\usepackage{amssymb}&#10;\begin{document}&#10;\begin{minipage}{12.7 cm}&#10;{\sffamily{&#10;Next, by choosing&#10;$$&#10;\begin{array}{r c l c r c l}&#10;u &amp; = &amp; \qquad &amp; \qquad \qquad &amp; \textrm{d} v &amp; = &amp; \qquad \\[4mm]&#10;\textrm{d} u &amp; = &amp; \qquad &amp; &amp; v &amp; = &amp; \qquad&#10;\end{array}&#10;$$&#10;}}&#10;\end{minipage}&#10;\end{document}"/>
  <p:tag name="IGUANATEXSIZE" val="20"/>
  <p:tag name="IGUANATEXCURSOR" val="164"/>
  <p:tag name="TRANSPARENCY" val="Wahr"/>
  <p:tag name="FILENAME" val=""/>
  <p:tag name="LATEXENGINEID" val="0"/>
  <p:tag name="TEMPFOLDER" val="D:\iguana_temp\"/>
  <p:tag name="LATEXFORMHEIGHT" val="482,25"/>
  <p:tag name="LATEXFORMWIDTH" val="688,5"/>
  <p:tag name="LATEXFORMWRAP" val="Wahr"/>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KY06EWmBMUKiWbxTgKZHjQ"/>
</p:tagLst>
</file>

<file path=ppt/tags/tag16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94,4507"/>
  <p:tag name="LATEXADDIN" val="\documentclass{article}\pagestyle{empty}&#10;\usepackage{amsmath}&#10;\usepackage{amsfonts}&#10;\usepackage{amssymb}&#10;\begin{document}&#10;\begin{minipage}{12.5 cm}&#10;{\sffamily{&#10;$\cos(\pi x)$&#10;}}&#10;\end{minipage}&#10;\end{document}"/>
  <p:tag name="IGUANATEXSIZE" val="20"/>
  <p:tag name="IGUANATEXCURSOR" val="165"/>
  <p:tag name="TRANSPARENCY" val="Wahr"/>
  <p:tag name="FILENAME" val=""/>
  <p:tag name="LATEXENGINEID" val="0"/>
  <p:tag name="TEMPFOLDER" val="D:\iguana_temp\"/>
  <p:tag name="LATEXFORMHEIGHT" val="482,25"/>
  <p:tag name="LATEXFORMWIDTH" val="1030,5"/>
  <p:tag name="LATEXFORMWRAP" val="Wahr"/>
  <p:tag name="BITMAPVECTOR" val="0"/>
</p:tagLst>
</file>

<file path=ppt/tags/tag16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55,9056"/>
  <p:tag name="LATEXADDIN" val="\documentclass{article}\pagestyle{empty}&#10;\usepackage{amsmath}&#10;\usepackage{amsfonts}&#10;\usepackage{amssymb}&#10;\begin{document}&#10;\begin{minipage}{12.5 cm}&#10;{\sffamily{&#10;$-\pi \, \sin(\pi x) \, \textrm{d} x$&#10;}}&#10;\end{minipage}&#10;\end{document}"/>
  <p:tag name="IGUANATEXSIZE" val="20"/>
  <p:tag name="IGUANATEXCURSOR" val="173"/>
  <p:tag name="TRANSPARENCY" val="Wahr"/>
  <p:tag name="FILENAME" val=""/>
  <p:tag name="LATEXENGINEID" val="0"/>
  <p:tag name="TEMPFOLDER" val="D:\iguana_temp\"/>
  <p:tag name="LATEXFORMHEIGHT" val="482,25"/>
  <p:tag name="LATEXFORMWIDTH" val="1030,5"/>
  <p:tag name="LATEXFORMWRAP" val="Wahr"/>
  <p:tag name="BITMAPVECTOR" val="0"/>
</p:tagLst>
</file>

<file path=ppt/tags/tag162.xml><?xml version="1.0" encoding="utf-8"?>
<p:tagLst xmlns:a="http://schemas.openxmlformats.org/drawingml/2006/main" xmlns:r="http://schemas.openxmlformats.org/officeDocument/2006/relationships" xmlns:p="http://schemas.openxmlformats.org/presentationml/2006/main">
  <p:tag name="OUTPUTDPI" val="1200"/>
  <p:tag name="ORIGINALHEIGHT" val="84,73945"/>
  <p:tag name="ORIGINALWIDTH" val="103,4871"/>
  <p:tag name="LATEXADDIN" val="\documentclass{article}\pagestyle{empty}&#10;\usepackage{amsmath}&#10;\usepackage{amsfonts}&#10;\usepackage{amssymb}&#10;\begin{document}&#10;\begin{minipage}{12.5 cm}&#10;{\sffamily{&#10;${\rm{e}}^x$&#10;}}&#10;\end{minipage}&#10;\end{document}"/>
  <p:tag name="IGUANATEXSIZE" val="20"/>
  <p:tag name="IGUANATEXCURSOR" val="169"/>
  <p:tag name="TRANSPARENCY" val="Wahr"/>
  <p:tag name="FILENAME" val=""/>
  <p:tag name="LATEXENGINEID" val="0"/>
  <p:tag name="TEMPFOLDER" val="D:\iguana_temp\"/>
  <p:tag name="LATEXFORMHEIGHT" val="482,25"/>
  <p:tag name="LATEXFORMWIDTH" val="1030,5"/>
  <p:tag name="LATEXFORMWRAP" val="Wahr"/>
  <p:tag name="BITMAPVECTOR" val="0"/>
</p:tagLst>
</file>

<file path=ppt/tags/tag163.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270,7162"/>
  <p:tag name="LATEXADDIN" val="\documentclass{article}\pagestyle{empty}&#10;\usepackage{amsmath}&#10;\usepackage{amsfonts}&#10;\usepackage{amssymb}&#10;\begin{document}&#10;\begin{minipage}{12.5 cm}&#10;{\sffamily{&#10;${\rm{e}}^x \, \textrm{d} x$&#10;}}&#10;\end{minipage}&#10;\end{document}"/>
  <p:tag name="IGUANATEXSIZE" val="20"/>
  <p:tag name="IGUANATEXCURSOR" val="171"/>
  <p:tag name="TRANSPARENCY" val="Wahr"/>
  <p:tag name="FILENAME" val=""/>
  <p:tag name="LATEXENGINEID" val="0"/>
  <p:tag name="TEMPFOLDER" val="D:\iguana_temp\"/>
  <p:tag name="LATEXFORMHEIGHT" val="482,25"/>
  <p:tag name="LATEXFORMWIDTH" val="1030,5"/>
  <p:tag name="LATEXFORMWRAP" val="Wahr"/>
  <p:tag name="BITMAPVECTOR" val="0"/>
</p:tagLst>
</file>

<file path=ppt/tags/tag164.xml><?xml version="1.0" encoding="utf-8"?>
<p:tagLst xmlns:a="http://schemas.openxmlformats.org/drawingml/2006/main" xmlns:r="http://schemas.openxmlformats.org/officeDocument/2006/relationships" xmlns:p="http://schemas.openxmlformats.org/presentationml/2006/main">
  <p:tag name="OUTPUTDPI" val="1200"/>
  <p:tag name="ORIGINALHEIGHT" val="1324,335"/>
  <p:tag name="ORIGINALWIDTH" val="4128,234"/>
  <p:tag name="LATEXADDIN" val="\documentclass{article}\pagestyle{empty}&#10;\usepackage{amsmath}&#10;\usepackage{amsfonts}&#10;\usepackage{amssymb}&#10;\begin{document}&#10;\begin{minipage}{12.7 cm}&#10;{\sffamily{&#10;we obtain\\[-4mm]&#10;\begin{eqnarray*}&#10;\int \, {\rm{e}}^x \sin(\pi x) \, \textrm{d} x &amp; = &amp;&#10;{\rm{e}}^x \sin(\pi x) - \pi  \int \, {\rm{e}}^x \cos(\pi x) \, \textrm{d} x \\[2mm]&#10;&amp; = &amp;&#10;{\rm{e}}^x \sin(\pi x) - \pi \left( {\rm{e}}^x \cos(\pi x) + \pi  \int \, {\rm{e}}^x \sin(\pi x) \, \textrm{d} x \right) \\[2mm]&#10;&amp; = &amp;&#10;{\rm{e}}^x \sin(\pi x) - \pi {\rm{e}}^x \cos(\pi x) - \pi^2  \int \, {\rm{e}}^x \sin(\pi x) \, \textrm{d} x &#10;\end{eqnarray*}&#10;}}&#10;\end{minipage}&#10;\end{document}"/>
  <p:tag name="IGUANATEXSIZE" val="20"/>
  <p:tag name="IGUANATEXCURSOR" val="583"/>
  <p:tag name="TRANSPARENCY" val="Wahr"/>
  <p:tag name="FILENAME" val=""/>
  <p:tag name="LATEXENGINEID" val="0"/>
  <p:tag name="TEMPFOLDER" val="D:\iguana_temp\"/>
  <p:tag name="LATEXFORMHEIGHT" val="482,25"/>
  <p:tag name="LATEXFORMWIDTH" val="688,5"/>
  <p:tag name="LATEXFORMWRAP" val="Wahr"/>
  <p:tag name="BITMAPVECTOR" val="0"/>
</p:tagLst>
</file>

<file path=ppt/tags/tag165.xml><?xml version="1.0" encoding="utf-8"?>
<p:tagLst xmlns:a="http://schemas.openxmlformats.org/drawingml/2006/main" xmlns:r="http://schemas.openxmlformats.org/officeDocument/2006/relationships" xmlns:p="http://schemas.openxmlformats.org/presentationml/2006/main">
  <p:tag name="OUTPUTDPI" val="1200"/>
  <p:tag name="ORIGINALHEIGHT" val="1823,022"/>
  <p:tag name="ORIGINALWIDTH" val="4085,49"/>
  <p:tag name="LATEXADDIN" val="\documentclass{article}\pagestyle{empty}&#10;\usepackage{amsmath}&#10;\usepackage{amsfonts}&#10;\usepackage{amssymb}&#10;\begin{document}&#10;\begin{minipage}{12.7 cm}&#10;{\sffamily{&#10;From\\[-4mm]&#10;\begin{eqnarray*}&#10;\int \, {\rm{e}}^x \sin(\pi x) \, \textrm{d} x &amp; = &amp;&#10;{\rm{e}}^x \sin(\pi x) - \pi {\rm{e}}^x \cos(\pi x) - \pi^2  \int \, {\rm{e}}^x \sin(\pi x) \, \textrm{d} x &#10;\end{eqnarray*}&#10;we get&#10;\begin{eqnarray*}&#10;(1 + \pi^2) \, \int \, {\rm{e}}^x \sin(\pi x) \, \textrm{d} x &amp; = &amp;&#10;{\rm{e}}^x \sin(\pi x) - \pi {\rm{e}}^x \cos(\pi x) + C&#10;\end{eqnarray*}&#10;such that finally&#10;\begin{eqnarray*}&#10;\int \, {\rm{e}}^x \sin(\pi x) \, \textrm{d} x &amp; = &amp;&#10;\frac{{\rm{e}}^x \sin(\pi x) - \pi {\rm{e}}^x \cos(\pi x)}{1 + \pi^2} + C&#10;\end{eqnarray*}&#10;}}&#10;\end{minipage}&#10;\end{document}"/>
  <p:tag name="IGUANATEXSIZE" val="20"/>
  <p:tag name="IGUANATEXCURSOR" val="696"/>
  <p:tag name="TRANSPARENCY" val="Wahr"/>
  <p:tag name="FILENAME" val=""/>
  <p:tag name="LATEXENGINEID" val="0"/>
  <p:tag name="TEMPFOLDER" val="D:\iguana_temp\"/>
  <p:tag name="LATEXFORMHEIGHT" val="482,25"/>
  <p:tag name="LATEXFORMWIDTH" val="688,5"/>
  <p:tag name="LATEXFORMWRAP" val="Wahr"/>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AlQONa1hU24NWfOu_k0X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v4sBCPrLdUOGmmGtjuAV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5ULgxRsCUC2aETaaLLML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5ULgxRsCUC2aETaaLLML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ZwayLLHUoUaSByAvs2zAN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6wS88IkDwk2u2UXfeYk5s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QrG_PT1jUaZ5G6vt.PRt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cIYaHeW61US7GVC_CvTlV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Y06EWmBMUKiWbxTgKZHj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lAlQONa1hU24NWfOu_k0X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V12iISWwkOOVDsSNsZR1w"/>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834,6458"/>
  <p:tag name="ORIGINALWIDTH" val="3439,07"/>
  <p:tag name="LATEXADDIN" val="\documentclass{article}\pagestyle{empty}&#10;\usepackage{amsmath}&#10;\usepackage{amsfonts}&#10;\usepackage{amssymb}&#10;\begin{document}&#10;\begin{minipage}{12.4 cm}&#10;{\sffamily{&#10;If $u(x)$ and $v(x)$ are both differentiable functions of $x$, then&#10;$$&#10;\tfrac{\textrm{d}}{\textrm{d} x} \left( u(x) \cdot v(x) \right) \, \, = \, \, u(x) \cdot v'(x) \, + \, v(x) \cdot u'(x)&#10;$$&#10;so that&#10;$$&#10;u(x) \cdot v'(x) \, \, = \, \, \tfrac{\textrm{d}}{\textrm{d} x} \left( u(x) \cdot v(x) \right) \, - \, v(x) \cdot u'(x) \, .&#10;$$&#10;}}&#10;\end{minipage}&#10;\end{document}"/>
  <p:tag name="IGUANATEXSIZE" val="20"/>
  <p:tag name="IGUANATEXCURSOR" val="493"/>
  <p:tag name="TRANSPARENCY" val="Wahr"/>
  <p:tag name="FILENAME" val=""/>
  <p:tag name="LATEXENGINEID" val="0"/>
  <p:tag name="TEMPFOLDER" val="D:\iguana_temp\"/>
  <p:tag name="LATEXFORMHEIGHT" val="482,25"/>
  <p:tag name="LATEXFORMWIDTH" val="1030,5"/>
  <p:tag name="LATEXFORMWRAP" val="Wahr"/>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wayLLHUoUaSByAvs2zANw"/>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142,107"/>
  <p:tag name="ORIGINALWIDTH" val="4020,998"/>
  <p:tag name="LATEXADDIN" val="\documentclass{article}\pagestyle{empty}&#10;\usepackage{amsmath}&#10;\usepackage{amsfonts}&#10;\usepackage{amssymb}&#10;\begin{document}&#10;\begin{minipage}{12.4 cm}&#10;{\sffamily{&#10;Integrating both sides of the equation with respect to $x$, we obtain&#10;\begin{eqnarray*}&#10;\int \left( u(x) \cdot v'(x) \right) \textrm{d} x &amp; = &amp; \int \tfrac{\textrm{d}}{\textrm{d} x} \left( u(x) \cdot v(x) \right) \textrm{d} x&#10;\, - \, \int \left( v(x) \cdot u'(x) \right) \textrm{d} x \\&#10;&amp; = &amp;&#10;u(x) \cdot v(x) \, - \, \int \left( v(x) \cdot u'(x) \right) \textrm{d} x&#10;\end{eqnarray*}&#10;since $u(x) \cdot v(x)$ is the antiderivative of $\tfrac{\textrm{d}}{\textrm{d} x} \left( u(x) \cdot v(x) \right)$.&#10;}}&#10;\end{minipage}&#10;\end{document}"/>
  <p:tag name="IGUANATEXSIZE" val="20"/>
  <p:tag name="IGUANATEXCURSOR" val="160"/>
  <p:tag name="TRANSPARENCY" val="Wahr"/>
  <p:tag name="FILENAME" val=""/>
  <p:tag name="LATEXENGINEID" val="0"/>
  <p:tag name="TEMPFOLDER" val="D:\iguana_temp\"/>
  <p:tag name="LATEXFORMHEIGHT" val="482,25"/>
  <p:tag name="LATEXFORMWIDTH" val="1030,5"/>
  <p:tag name="LATEXFORMWRAP" val="Wahr"/>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559,055"/>
  <p:tag name="ORIGINALWIDTH" val="3775,028"/>
  <p:tag name="LATEXADDIN" val="\documentclass{article}\pagestyle{empty}&#10;\usepackage{amsmath}&#10;\usepackage{amsfonts}&#10;\usepackage{amssymb}&#10;\begin{document}&#10;\begin{minipage}{12.4 cm}&#10;{\sffamily{&#10;We can write this integral formula&#10;$$&#10;\int \left( u(x) \cdot v'(x) \right) \textrm{d} x \, \, = \, \,&#10;u(x) \cdot v(x) \, - \, \int \left( v(x) \cdot u'(x) \right) \textrm{d} x&#10;$$&#10;in the more compact form, called the {\bf{integration by parts formula}},&#10;$$&#10;\int \, u \, \textrm{d} v \, \, = \, \, u \cdot v \, - \, \int \, v \, \textrm{d} u&#10;$$&#10;since&#10;$$&#10;\textrm{d} v \, \, = \, \, v' \, \textrm{d} x \qquad \text{and} \qquad \textrm{d} u \, \, = \, \, u' \, \textrm{d} x&#10;$$&#10;&#10;}}&#10;\end{minipage}&#10;\end{document}"/>
  <p:tag name="IGUANATEXSIZE" val="20"/>
  <p:tag name="IGUANATEXCURSOR" val="381"/>
  <p:tag name="TRANSPARENCY" val="Wahr"/>
  <p:tag name="FILENAME" val=""/>
  <p:tag name="LATEXENGINEID" val="0"/>
  <p:tag name="TEMPFOLDER" val="D:\iguana_temp\"/>
  <p:tag name="LATEXFORMHEIGHT" val="482,25"/>
  <p:tag name="LATEXFORMWIDTH" val="1030,5"/>
  <p:tag name="LATEXFORMWRAP" val="Wahr"/>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691,039"/>
  <p:tag name="ORIGINALWIDTH" val="4386,952"/>
  <p:tag name="LATEXADDIN" val="\documentclass{article}\pagestyle{empty}&#10;\usepackage{amsmath}&#10;\usepackage{amsfonts}&#10;\usepackage{amssymb}&#10;\begin{document}&#10;\begin{minipage}{12.4 cm}&#10;{\sffamily{&#10;The great value of the integration by parts formula is that if we can find functions $u = u(x)$ and $v = v(x)$ so that a given integral $\int \, f(x) \, \textrm{d}x$ can be expressed in the form $\int \, f(x) \, \textrm{d} x = \int \, u \, \textrm{d} v$, then we have&#10;$$&#10;\int \, f \, \textrm{d} x \, \, = \, \, \int \, u \, \textrm{d} v \, \, = \, \, u \, v \, - \, \int \, v \, \textrm{d} u&#10;$$&#10;and the given integral $\int \, f \, \textrm{d}x$ is effectively exchanged for the integral $\int \, v \, \textrm{d}u$.\\[2mm]&#10;If the integral $\int \, v \, \textrm{d}u$ is easier to compute than $\int \, f \, \textrm{d}x = \int \, u \, \textrm{d} v$, the exchange facilitates finding $\int \, f \, \textrm{d}x$.\\[2mm]&#10;The next example demonstrates how to use integration by parts.&#10;}}&#10;\end{minipage}&#10;\end{document}"/>
  <p:tag name="IGUANATEXSIZE" val="20"/>
  <p:tag name="IGUANATEXCURSOR" val="937"/>
  <p:tag name="TRANSPARENCY" val="Wahr"/>
  <p:tag name="FILENAME" val=""/>
  <p:tag name="LATEXENGINEID" val="0"/>
  <p:tag name="TEMPFOLDER" val="D:\iguana_temp\"/>
  <p:tag name="LATEXFORMHEIGHT" val="482,25"/>
  <p:tag name="LATEXFORMWIDTH" val="1030,5"/>
  <p:tag name="LATEXFORMWRAP" val="Wahr"/>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944,882"/>
  <p:tag name="ORIGINALWIDTH" val="4384,702"/>
  <p:tag name="LATEXADDIN" val="\documentclass{article}\pagestyle{empty}&#10;\usepackage{amsmath}&#10;\usepackage{amsfonts}&#10;\usepackage{amssymb}&#10;\begin{document}&#10;\begin{minipage}{12.4 cm}&#10;{\sffamily{&#10;{\bf{Example:}} Find&#10;$$&#10;\int \, x^2 \cdot \ln(x) \, \textrm{d} x \, .&#10;$$&#10;&#10;{\bf{Solution:}}\\[1mm]&#10;Our strategy is to express $\int \, x^2 \cdot \ln(x) \, \textrm{d} x$ as $\int \, u \, \textrm{d} v$ by choosing $u$ and $v$ such that $\int \, v \, \textrm{d} u$ is easier to evaluate than $\int \, u \, \textrm{d} v$.&#10;}}&#10;\end{minipage}&#10;\end{document}"/>
  <p:tag name="IGUANATEXSIZE" val="20"/>
  <p:tag name="IGUANATEXCURSOR" val="476"/>
  <p:tag name="TRANSPARENCY" val="Wahr"/>
  <p:tag name="FILENAME" val=""/>
  <p:tag name="LATEXENGINEID" val="0"/>
  <p:tag name="TEMPFOLDER" val="D:\iguana_temp\"/>
  <p:tag name="LATEXFORMHEIGHT" val="482,25"/>
  <p:tag name="LATEXFORMWIDTH" val="1030,5"/>
  <p:tag name="LATEXFORMWRAP" val="Wahr"/>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468"/>
  <p:tag name="LATEXADDIN" val="\documentclass{article}\pagestyle{empty}&#10;\usepackage{amsmath}&#10;\usepackage{amsfonts}&#10;\usepackage{amssymb}&#10;\begin{document}&#10;\begin{minipage}{12.5 cm}&#10;{\sffamily{&#10;$\ln(x)$&#10;}}&#10;\end{minipage}&#10;\end{document}"/>
  <p:tag name="IGUANATEXSIZE" val="20"/>
  <p:tag name="IGUANATEXCURSOR" val="168"/>
  <p:tag name="TRANSPARENCY" val="Wahr"/>
  <p:tag name="FILENAME" val=""/>
  <p:tag name="LATEXENGINEID" val="0"/>
  <p:tag name="TEMPFOLDER" val="D:\iguana_temp\"/>
  <p:tag name="LATEXFORMHEIGHT" val="482,25"/>
  <p:tag name="LATEXFORMWIDTH" val="1030,5"/>
  <p:tag name="LATEXFORMWRAP" val="Wahr"/>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50,7312"/>
  <p:tag name="ORIGINALWIDTH" val="227,2216"/>
  <p:tag name="LATEXADDIN" val="\documentclass{article}\pagestyle{empty}&#10;\usepackage{amsmath}&#10;\usepackage{amsfonts}&#10;\usepackage{amssymb}&#10;\begin{document}&#10;\begin{minipage}{12.5 cm}&#10;{\sffamily{&#10;$\frac{1}{x} \, \textrm{d} x$&#10;}}&#10;\end{minipage}&#10;\end{document}"/>
  <p:tag name="IGUANATEXSIZE" val="20"/>
  <p:tag name="IGUANATEXCURSOR" val="161"/>
  <p:tag name="TRANSPARENCY" val="Wahr"/>
  <p:tag name="FILENAME" val=""/>
  <p:tag name="LATEXENGINEID" val="0"/>
  <p:tag name="TEMPFOLDER" val="D:\iguana_temp\"/>
  <p:tag name="LATEXFORMHEIGHT" val="482,25"/>
  <p:tag name="LATEXFORMWIDTH" val="1030,5"/>
  <p:tag name="LATEXFORMWRAP" val="Wahr"/>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151,4811"/>
  <p:tag name="ORIGINALWIDTH" val="201,7248"/>
  <p:tag name="LATEXADDIN" val="\documentclass{article}\pagestyle{empty}&#10;\usepackage{amsmath}&#10;\usepackage{amsfonts}&#10;\usepackage{amssymb}&#10;\begin{document}&#10;\begin{minipage}{12.5 cm}&#10;{\sffamily{&#10;$\tfrac{1}{3} \, x^3$&#10;}}&#10;\end{minipage}&#10;\end{document}"/>
  <p:tag name="IGUANATEXSIZE" val="20"/>
  <p:tag name="IGUANATEXCURSOR" val="177"/>
  <p:tag name="TRANSPARENCY" val="Wahr"/>
  <p:tag name="FILENAME" val=""/>
  <p:tag name="LATEXENGINEID" val="0"/>
  <p:tag name="TEMPFOLDER" val="D:\iguana_temp\"/>
  <p:tag name="LATEXFORMHEIGHT" val="482,25"/>
  <p:tag name="LATEXFORMWIDTH" val="1030,5"/>
  <p:tag name="LATEXFORMWRAP" val="Wahr"/>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279,715"/>
  <p:tag name="LATEXADDIN" val="\documentclass{article}\pagestyle{empty}&#10;\usepackage{amsmath}&#10;\usepackage{amsfonts}&#10;\usepackage{amssymb}&#10;\begin{document}&#10;\begin{minipage}{12.5 cm}&#10;{\sffamily{&#10;$x^2 \, \textrm{d} x$&#10;}}&#10;\end{minipage}&#10;\end{document}"/>
  <p:tag name="IGUANATEXSIZE" val="20"/>
  <p:tag name="IGUANATEXCURSOR" val="168"/>
  <p:tag name="TRANSPARENCY" val="Wahr"/>
  <p:tag name="FILENAME" val=""/>
  <p:tag name="LATEXENGINEID" val="0"/>
  <p:tag name="TEMPFOLDER" val="D:\iguana_temp\"/>
  <p:tag name="LATEXFORMHEIGHT" val="482,25"/>
  <p:tag name="LATEXFORMWIDTH" val="1030,5"/>
  <p:tag name="LATEXFORMWRAP" val="Wahr"/>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575,1781"/>
  <p:tag name="ORIGINALWIDTH" val="1571,054"/>
  <p:tag name="LATEXADDIN" val="\documentclass{article}\pagestyle{empty}&#10;\usepackage{amsmath}&#10;\usepackage{amsfonts}&#10;\usepackage{amssymb}&#10;\begin{document}&#10;\begin{minipage}{4.5 cm}&#10;{\sffamily{&#10;It is helpful to use the pattern:&#10;$$&#10;\begin{array}{r c l c r c l}&#10;u &amp; = &amp; \square &amp; &amp; \textrm{d} v &amp; = &amp; \square \\[2mm]&#10;\textrm{d} u &amp; = &amp; \square &amp; &amp; v &amp; = &amp; \square&#10;\end{array}&#10;$$&#10;}}&#10;\end{minipage}&#10;\end{document}"/>
  <p:tag name="IGUANATEXSIZE" val="20"/>
  <p:tag name="IGUANATEXCURSOR" val="141"/>
  <p:tag name="TRANSPARENCY" val="Wahr"/>
  <p:tag name="FILENAME" val=""/>
  <p:tag name="LATEXENGINEID" val="0"/>
  <p:tag name="TEMPFOLDER" val="D:\iguana_temp\"/>
  <p:tag name="LATEXFORMHEIGHT" val="482,25"/>
  <p:tag name="LATEXFORMWIDTH" val="1030,5"/>
  <p:tag name="LATEXFORMWRAP" val="Wahr"/>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6wS88IkDwk2u2UXfeYk5sQ"/>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644,1696"/>
  <p:tag name="ORIGINALWIDTH" val="2792,651"/>
  <p:tag name="LATEXADDIN" val="\documentclass{article}\pagestyle{empty}&#10;\usepackage{amsmath}&#10;\usepackage{amsfonts}&#10;\usepackage{amssymb}&#10;\begin{document}&#10;\begin{minipage}{12.4 cm}&#10;{\sffamily{&#10;This strategy suggests that we choose&#10;$$&#10;\begin{array}{r c l c r c l}&#10;u &amp; = &amp; \qquad &amp; \qquad &amp; \textrm{d} v &amp; = &amp; \qquad \\[4mm]&#10;\textrm{d} u &amp; = &amp; \qquad &amp; &amp; v &amp; = &amp; \qquad&#10;\end{array}&#10;$$&#10;&#10;}}&#10;\end{minipage}&#10;\end{document}"/>
  <p:tag name="IGUANATEXSIZE" val="20"/>
  <p:tag name="IGUANATEXCURSOR" val="160"/>
  <p:tag name="TRANSPARENCY" val="Wahr"/>
  <p:tag name="FILENAME" val=""/>
  <p:tag name="LATEXENGINEID" val="0"/>
  <p:tag name="TEMPFOLDER" val="D:\iguana_temp\"/>
  <p:tag name="LATEXFORMHEIGHT" val="482,25"/>
  <p:tag name="LATEXFORMWIDTH" val="1030,5"/>
  <p:tag name="LATEXFORMWRAP" val="Wahr"/>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1274,091"/>
  <p:tag name="ORIGINALWIDTH" val="4052,494"/>
  <p:tag name="LATEXADDIN" val="\documentclass{article}\pagestyle{empty}&#10;\usepackage{amsmath}&#10;\usepackage{amsfonts}&#10;\usepackage{amssymb}&#10;\begin{document}&#10;\begin{minipage}{12.4 cm}&#10;{\sffamily{&#10;Substituting this choice for&#10;\begin{itemize}&#10;\item $u = \ln(x)$ with $\textrm{d} u = x^{-1}$ and&#10;\item $\textrm{d} v = x^2$ with $v = \tfrac{1}{3} x^3$&#10;\end{itemize} &#10;into the integration by parts formula, we obtain&#10;\begin{eqnarray*}&#10;\int \, x^2 \cdot \ln(x) \, \textrm{d} x &amp; = &amp; \int \, \ln(x) \cdot \, x^2 \, \textrm{d} x&#10;\, \, = \, \, \ln(x) \cdot \tfrac{1}{3} x^3 \, - \, \int \, \tfrac{1}{3} x^3 \cdot \frac{1}{x} \, \textrm{d} x&#10;\end{eqnarray*}&#10;}}&#10;\end{minipage}&#10;\end{document}"/>
  <p:tag name="IGUANATEXSIZE" val="20"/>
  <p:tag name="IGUANATEXCURSOR" val="276"/>
  <p:tag name="TRANSPARENCY" val="Wahr"/>
  <p:tag name="FILENAME" val=""/>
  <p:tag name="LATEXENGINEID" val="0"/>
  <p:tag name="TEMPFOLDER" val="D:\iguana_temp\"/>
  <p:tag name="LATEXFORMHEIGHT" val="482,25"/>
  <p:tag name="LATEXFORMWIDTH" val="1030,5"/>
  <p:tag name="LATEXFORMWRAP" val="Wahr"/>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549,6813"/>
  <p:tag name="ORIGINALWIDTH" val="3067,867"/>
  <p:tag name="LATEXADDIN" val="\documentclass{article}\pagestyle{empty}&#10;\usepackage{amsmath}&#10;\usepackage{amsfonts}&#10;\usepackage{amssymb}&#10;\begin{document}&#10;\begin{minipage}{12.4 cm}&#10;{\sffamily{&#10;\begin{eqnarray*}&#10;&amp; = &amp; \tfrac{1}{3} x^3 \ln(x) \, - \, \tfrac{1}{3} \int \, x^2 \, \textrm{d} x \, \, = \, \, \tfrac{1}{3} x^3 \ln(x) \, - \, \tfrac{1}{3} \cdot \tfrac{1}{3} x^3 \, + \, C \\[2mm]&#10;&amp; = &amp;&#10;\tfrac{1}{3} x^3 \ln(x) \, - \, \tfrac{1}{9} x^3 \, + \, C&#10;\end{eqnarray*}&#10;}}&#10;\end{minipage}&#10;\end{document}"/>
  <p:tag name="IGUANATEXSIZE" val="20"/>
  <p:tag name="IGUANATEXCURSOR" val="421"/>
  <p:tag name="TRANSPARENCY" val="Wahr"/>
  <p:tag name="FILENAME" val=""/>
  <p:tag name="LATEXENGINEID" val="0"/>
  <p:tag name="TEMPFOLDER" val="D:\iguana_temp\"/>
  <p:tag name="LATEXFORMHEIGHT" val="482,25"/>
  <p:tag name="LATEXFORMWIDTH" val="1030,5"/>
  <p:tag name="LATEXFORMWRAP" val="Wahr"/>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2016,498"/>
  <p:tag name="ORIGINALWIDTH" val="4385,452"/>
  <p:tag name="LATEXADDIN" val="\documentclass{article}\pagestyle{empty}&#10;\usepackage{amsmath}&#10;\usepackage{amsfonts}&#10;\usepackage{amssymb}&#10;\begin{document}&#10;\begin{minipage}{12.4 cm}&#10;{\sffamily{&#10;To find an integral $\int f(x) \, \textrm{d} x$ using the integration by parts formula:&#10;\begin{description}&#10;\item[Step 1:] Choose functions $u$ and $v$ so that $f(x) \, \textrm{d} x = u \, \textrm{d} v$. Try to pick $u$ so that&#10;$\textrm{d} u$ is simpler than $u$ and a $\textrm{d} v$ that is easy to integrate.&#10;\item[Step 2:] Organize the computation of $\textrm{d} u$ and $\textrm{d} v$ as&#10;$$&#10;\begin{array}{r c l c r c l}&#10;u &amp; = &amp; \square &amp; &amp; \textrm{d} v &amp; = &amp; \square \\[2mm]&#10;\textrm{d} u &amp; = &amp; \square &amp; &amp; v &amp; = &amp; \square&#10;\end{array}&#10;$$&#10;\item[Step 3:] Complete the integration by finding $\int \, v \, \textrm{d} u$. Then&#10;$$&#10;\int \, f(x) \, \textrm{d} x \, \, = \, \, \int \, u \, \textrm{d} v \, \, = \, \, u v \, - \, \int \, v \, \textrm{d} u&#10;$$&#10;\end{description}&#10;}}&#10;\end{minipage}&#10;\end{document}"/>
  <p:tag name="IGUANATEXSIZE" val="20"/>
  <p:tag name="IGUANATEXCURSOR" val="185"/>
  <p:tag name="TRANSPARENCY" val="Wahr"/>
  <p:tag name="FILENAME" val=""/>
  <p:tag name="LATEXENGINEID" val="0"/>
  <p:tag name="TEMPFOLDER" val="D:\iguana_temp\"/>
  <p:tag name="LATEXFORMHEIGHT" val="482,25"/>
  <p:tag name="LATEXFORMWIDTH" val="1030,5"/>
  <p:tag name="LATEXFORMWRAP" val="Wahr"/>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2010,499"/>
  <p:tag name="ORIGINALWIDTH" val="4419,198"/>
  <p:tag name="LATEXADDIN" val="\documentclass{article}\pagestyle{empty}&#10;\usepackage{amsmath}&#10;\usepackage{amsfonts}&#10;\usepackage{amssymb}&#10;\begin{document}&#10;\begin{minipage}{12.5 cm}&#10;{\sffamily{&#10;Procedural guidelines for selecting $u$ and $v'$ (there are always exceptions, but these are generally helpful):&#10;\begin{center}&#10;\textbf{L-I-A-T-E}&#10;\end{center}&#10;Choose $u$ to be the function that comes first in this list.&#10;\begin{enumerate}&#10;\item \textbf{L:} logarithmic function&#10;\item \textbf{I:} inverse trigonometric function&#10;\item \textbf{A:} algebraic function (incl. square root and/ or polynomial functions)&#10;\item \textbf{T:} trigonometric function&#10;\item \textbf{E:} exponential function&#10;\end{enumerate}}}&#10;\end{minipage}&#10;\end{document}"/>
  <p:tag name="IGUANATEXSIZE" val="20"/>
  <p:tag name="IGUANATEXCURSOR" val="542"/>
  <p:tag name="TRANSPARENCY" val="Wahr"/>
  <p:tag name="FILENAME" val=""/>
  <p:tag name="LATEXENGINEID" val="0"/>
  <p:tag name="TEMPFOLDER" val="D:\iguana_temp\"/>
  <p:tag name="LATEXFORMHEIGHT" val="482,25"/>
  <p:tag name="LATEXFORMWIDTH" val="1030,5"/>
  <p:tag name="LATEXFORMWRAP" val="Wahr"/>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908,8865"/>
  <p:tag name="ORIGINALWIDTH" val="4379,453"/>
  <p:tag name="LATEXADDIN" val="\documentclass{article}\pagestyle{empty}&#10;\usepackage{amsmath}&#10;\usepackage{amsfonts}&#10;\usepackage{amssymb}&#10;\begin{document}&#10;\begin{minipage}{12.4 cm}&#10;{\sffamily{&#10;{\bf{Example:}} Find&#10;$$&#10;\int \, x \cdot {\rm{e}}^{2x} \, \textrm{d} x \, .&#10;$$&#10;&#10;{\bf{Solution:}}\\[1mm]&#10;Although both factors $x$ and ${\rm{e}}^{2x}$ are easy to integrate, only $x$ becomes simpler when&#10;differentiated.&#10;}}&#10;\end{minipage}&#10;\end{document}"/>
  <p:tag name="IGUANATEXSIZE" val="20"/>
  <p:tag name="IGUANATEXCURSOR" val="202"/>
  <p:tag name="TRANSPARENCY" val="Wahr"/>
  <p:tag name="FILENAME" val=""/>
  <p:tag name="LATEXENGINEID" val="0"/>
  <p:tag name="TEMPFOLDER" val="D:\iguana_temp\"/>
  <p:tag name="LATEXFORMHEIGHT" val="482,25"/>
  <p:tag name="LATEXFORMWIDTH" val="1030,5"/>
  <p:tag name="LATEXFORMWRAP" val="Wahr"/>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637,4204"/>
  <p:tag name="ORIGINALWIDTH" val="2792,651"/>
  <p:tag name="LATEXADDIN" val="\documentclass{article}\pagestyle{empty}&#10;\usepackage{amsmath}&#10;\usepackage{amsfonts}&#10;\usepackage{amssymb}&#10;\begin{document}&#10;\begin{minipage}{12.4 cm}&#10;{\sffamily{&#10;Therefore, we choose&#10;$$&#10;\begin{array}{r c l c r c l}&#10;u &amp; = &amp; \qquad &amp; \qquad &amp; \textrm{d} v &amp; = &amp; \qquad \\[4mm]&#10;\textrm{d} u &amp; = &amp; \qquad &amp; &amp; v &amp; = &amp; \qquad&#10;\end{array}&#10;$$&#10;&#10;}}&#10;\end{minipage}&#10;\end{document}"/>
  <p:tag name="IGUANATEXSIZE" val="20"/>
  <p:tag name="IGUANATEXCURSOR" val="180"/>
  <p:tag name="TRANSPARENCY" val="Wahr"/>
  <p:tag name="FILENAME" val=""/>
  <p:tag name="LATEXENGINEID" val="0"/>
  <p:tag name="TEMPFOLDER" val="D:\iguana_temp\"/>
  <p:tag name="LATEXFORMHEIGHT" val="482,25"/>
  <p:tag name="LATEXFORMWIDTH" val="1030,5"/>
  <p:tag name="LATEXFORMWRAP" val="Wahr"/>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62,99213"/>
  <p:tag name="LATEXADDIN" val="\documentclass{article}\pagestyle{empty}&#10;\usepackage{amsmath}&#10;\usepackage{amsfonts}&#10;\usepackage{amssymb}&#10;\begin{document}&#10;\begin{minipage}{12.5 cm}&#10;{\sffamily{&#10;$x$&#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QrG_PT1jUaZ5G6vt.PRtg"/>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131,2336"/>
  <p:tag name="LATEXADDIN" val="\documentclass{article}\pagestyle{empty}&#10;\usepackage{amsmath}&#10;\usepackage{amsfonts}&#10;\usepackage{amssymb}&#10;\begin{document}&#10;\begin{minipage}{12.5 cm}&#10;{\sffamily{&#10;$\textrm{d} x$&#10;}}&#10;\end{minipage}&#10;\end{document}"/>
  <p:tag name="IGUANATEXSIZE" val="20"/>
  <p:tag name="IGUANATEXCURSOR" val="161"/>
  <p:tag name="TRANSPARENCY" val="Wahr"/>
  <p:tag name="FILENAME" val=""/>
  <p:tag name="LATEXENGINEID" val="0"/>
  <p:tag name="TEMPFOLDER" val="D:\iguana_temp\"/>
  <p:tag name="LATEXFORMHEIGHT" val="482,25"/>
  <p:tag name="LATEXFORMWIDTH" val="1030,5"/>
  <p:tag name="LATEXFORMWRAP" val="Wahr"/>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241,4698"/>
  <p:tag name="LATEXADDIN" val="\documentclass{article}\pagestyle{empty}&#10;\usepackage{amsmath}&#10;\usepackage{amsfonts}&#10;\usepackage{amssymb}&#10;\begin{document}&#10;\begin{minipage}{12.5 cm}&#10;{\sffamily{&#10;$\tfrac{1}{2} \, {\rm{e}}^{2x}$&#10;}}&#10;\end{minipage}&#10;\end{document}"/>
  <p:tag name="IGUANATEXSIZE" val="20"/>
  <p:tag name="IGUANATEXCURSOR" val="190"/>
  <p:tag name="TRANSPARENCY" val="Wahr"/>
  <p:tag name="FILENAME" val=""/>
  <p:tag name="LATEXENGINEID" val="0"/>
  <p:tag name="TEMPFOLDER" val="D:\iguana_temp\"/>
  <p:tag name="LATEXFORMHEIGHT" val="482,25"/>
  <p:tag name="LATEXFORMWIDTH" val="1030,5"/>
  <p:tag name="LATEXFORMWRAP" val="Wahr"/>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104,237"/>
  <p:tag name="ORIGINALWIDTH" val="320,9599"/>
  <p:tag name="LATEXADDIN" val="\documentclass{article}\pagestyle{empty}&#10;\usepackage{amsmath}&#10;\usepackage{amsfonts}&#10;\usepackage{amssymb}&#10;\begin{document}&#10;\begin{minipage}{12.5 cm}&#10;{\sffamily{&#10;${\rm{e}}^{2x} \, \textrm{d} x$&#10;}}&#10;\end{minipage}&#10;\end{document}"/>
  <p:tag name="IGUANATEXSIZE" val="20"/>
  <p:tag name="IGUANATEXCURSOR" val="174"/>
  <p:tag name="TRANSPARENCY" val="Wahr"/>
  <p:tag name="FILENAME" val=""/>
  <p:tag name="LATEXENGINEID" val="0"/>
  <p:tag name="TEMPFOLDER" val="D:\iguana_temp\"/>
  <p:tag name="LATEXFORMHEIGHT" val="482,25"/>
  <p:tag name="LATEXFORMWIDTH" val="1030,5"/>
  <p:tag name="LATEXFORMWRAP" val="Wahr"/>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668,1666"/>
  <p:tag name="ORIGINALWIDTH" val="3103,862"/>
  <p:tag name="LATEXADDIN" val="\documentclass{article}\pagestyle{empty}&#10;\usepackage{amsmath}&#10;\usepackage{amsfonts}&#10;\usepackage{amssymb}&#10;\begin{document}&#10;\begin{minipage}{12.4 cm}&#10;{\sffamily{&#10;Substituting this choice into the integration by parts\\ formula, we obtain&#10;\begin{eqnarray*}&#10;\int \, x \cdot {\rm{e}}^{2x} \, \textrm{d} x \, \, = \, \, x \cdot \tfrac{1}{2} {\rm{e}}^{2x} \, - \, \int \, \tfrac{1}{2} {\rm{e}}^{2x} \, \textrm{d} x &#10;\end{eqnarray*}&#10;}}&#10;\end{minipage}&#10;\end{document}"/>
  <p:tag name="IGUANATEXSIZE" val="20"/>
  <p:tag name="IGUANATEXCURSOR" val="216"/>
  <p:tag name="TRANSPARENCY" val="Wahr"/>
  <p:tag name="FILENAME" val=""/>
  <p:tag name="LATEXENGINEID" val="0"/>
  <p:tag name="TEMPFOLDER" val="D:\iguana_temp\"/>
  <p:tag name="LATEXFORMHEIGHT" val="482,25"/>
  <p:tag name="LATEXFORMWIDTH" val="1030,5"/>
  <p:tag name="LATEXFORMWRAP" val="Wahr"/>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423,6971"/>
  <p:tag name="ORIGINALWIDTH" val="1431,571"/>
  <p:tag name="LATEXADDIN" val="\documentclass{article}\pagestyle{empty}&#10;\usepackage{amsmath}&#10;\usepackage{amsfonts}&#10;\usepackage{amssymb}&#10;\begin{document}&#10;\begin{minipage}{12.4 cm}&#10;{\sffamily{&#10;\begin{eqnarray*}&#10;&amp; = &amp; \tfrac{1}{2} x {\rm{e}}^{2x} \, - \, \tfrac{1}{2} \cdot \tfrac{1}{2} {\rm{e}}^{2x} \, + \, C \\[2mm]&#10;&amp; = &amp;&#10;\tfrac{1}{2} \left( x - \tfrac{1}{2} \right) {\rm{e}}^{2x} \, + \, C&#10;\end{eqnarray*}&#10;}}&#10;\end{minipage}&#10;\end{document}"/>
  <p:tag name="IGUANATEXSIZE" val="20"/>
  <p:tag name="IGUANATEXCURSOR" val="350"/>
  <p:tag name="TRANSPARENCY" val="Wahr"/>
  <p:tag name="FILENAME" val=""/>
  <p:tag name="LATEXENGINEID" val="0"/>
  <p:tag name="TEMPFOLDER" val="D:\iguana_temp\"/>
  <p:tag name="LATEXFORMHEIGHT" val="482,25"/>
  <p:tag name="LATEXFORMWIDTH" val="1030,5"/>
  <p:tag name="LATEXFORMWRAP" val="Wahr"/>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1058,118"/>
  <p:tag name="ORIGINALWIDTH" val="4387,702"/>
  <p:tag name="LATEXADDIN" val="\documentclass{article}\pagestyle{empty}&#10;\usepackage{amsmath}&#10;\usepackage{amsfonts}&#10;\usepackage{amssymb}&#10;\begin{document}&#10;\begin{minipage}{12.4 cm}&#10;{\sffamily{&#10;{\bf{Example:}} Find&#10;$$&#10;\int \, x \cdot \sqrt{x+5} \, \textrm{d} x \, .&#10;$$&#10;&#10;{\bf{Solution:}}\\[1mm]&#10;Again, both factors $x$ and $\sqrt{x+5}$ are easy to differentiate and to integrate, but $x$ is&#10;simplified by differentiation, while the derivative of $\sqrt{x+5}$ is even more complicated&#10;than itself.}}&#10;\end{minipage}&#10;\end{document}"/>
  <p:tag name="IGUANATEXSIZE" val="20"/>
  <p:tag name="IGUANATEXCURSOR" val="422"/>
  <p:tag name="TRANSPARENCY" val="Wahr"/>
  <p:tag name="FILENAME" val=""/>
  <p:tag name="LATEXENGINEID" val="0"/>
  <p:tag name="TEMPFOLDER" val="D:\iguana_temp\"/>
  <p:tag name="LATEXFORMHEIGHT" val="482,25"/>
  <p:tag name="LATEXFORMWIDTH" val="1030,5"/>
  <p:tag name="LATEXFORMWRAP" val="Wahr"/>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637,4204"/>
  <p:tag name="ORIGINALWIDTH" val="2792,651"/>
  <p:tag name="LATEXADDIN" val="\documentclass{article}\pagestyle{empty}&#10;\usepackage{amsmath}&#10;\usepackage{amsfonts}&#10;\usepackage{amssymb}&#10;\begin{document}&#10;\begin{minipage}{12.4 cm}&#10;{\sffamily{&#10;Therefore, we choose&#10;$$&#10;\begin{array}{r c l c r c l}&#10;u &amp; = &amp; \qquad &amp; \qquad &amp; \textrm{d} v &amp; = &amp; \qquad \\[4mm]&#10;\textrm{d} u &amp; = &amp; \qquad &amp; &amp; v &amp; = &amp; \qquad&#10;\end{array}&#10;$$&#10;&#10;}}&#10;\end{minipage}&#10;\end{document}"/>
  <p:tag name="IGUANATEXSIZE" val="20"/>
  <p:tag name="IGUANATEXCURSOR" val="180"/>
  <p:tag name="TRANSPARENCY" val="Wahr"/>
  <p:tag name="FILENAME" val=""/>
  <p:tag name="LATEXENGINEID" val="0"/>
  <p:tag name="TEMPFOLDER" val="D:\iguana_temp\"/>
  <p:tag name="LATEXFORMHEIGHT" val="482,25"/>
  <p:tag name="LATEXFORMWIDTH" val="1030,5"/>
  <p:tag name="LATEXFORMWRAP" val="Wahr"/>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62,99213"/>
  <p:tag name="LATEXADDIN" val="\documentclass{article}\pagestyle{empty}&#10;\usepackage{amsmath}&#10;\usepackage{amsfonts}&#10;\usepackage{amssymb}&#10;\begin{document}&#10;\begin{minipage}{12.5 cm}&#10;{\sffamily{&#10;$x$&#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IYaHeW61US7GVC_CvTlVA"/>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131,2336"/>
  <p:tag name="LATEXADDIN" val="\documentclass{article}\pagestyle{empty}&#10;\usepackage{amsmath}&#10;\usepackage{amsfonts}&#10;\usepackage{amssymb}&#10;\begin{document}&#10;\begin{minipage}{12.5 cm}&#10;{\sffamily{&#10;$\textrm{d} x$&#10;}}&#10;\end{minipage}&#10;\end{document}"/>
  <p:tag name="IGUANATEXSIZE" val="20"/>
  <p:tag name="IGUANATEXCURSOR" val="161"/>
  <p:tag name="TRANSPARENCY" val="Wahr"/>
  <p:tag name="FILENAME" val=""/>
  <p:tag name="LATEXENGINEID" val="0"/>
  <p:tag name="TEMPFOLDER" val="D:\iguana_temp\"/>
  <p:tag name="LATEXFORMHEIGHT" val="482,25"/>
  <p:tag name="LATEXFORMWIDTH" val="1030,5"/>
  <p:tag name="LATEXFORMWRAP" val="Wahr"/>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155,2306"/>
  <p:tag name="ORIGINALWIDTH" val="612,6735"/>
  <p:tag name="LATEXADDIN" val="\documentclass{article}\pagestyle{empty}&#10;\usepackage{amsmath}&#10;\usepackage{amsfonts}&#10;\usepackage{amssymb}&#10;\begin{document}&#10;\begin{minipage}{12.5 cm}&#10;{\sffamily{&#10;$\tfrac{2}{3} \, (x+5)^{3/2}$&#10;}}&#10;\end{minipage}&#10;\end{document}"/>
  <p:tag name="IGUANATEXSIZE" val="20"/>
  <p:tag name="IGUANATEXCURSOR" val="188"/>
  <p:tag name="TRANSPARENCY" val="Wahr"/>
  <p:tag name="FILENAME" val=""/>
  <p:tag name="LATEXENGINEID" val="0"/>
  <p:tag name="TEMPFOLDER" val="D:\iguana_temp\"/>
  <p:tag name="LATEXFORMHEIGHT" val="482,25"/>
  <p:tag name="LATEXFORMWIDTH" val="1030,5"/>
  <p:tag name="LATEXFORMWRAP" val="Wahr"/>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536,183"/>
  <p:tag name="LATEXADDIN" val="\documentclass{article}\pagestyle{empty}&#10;\usepackage{amsmath}&#10;\usepackage{amsfonts}&#10;\usepackage{amssymb}&#10;\begin{document}&#10;\begin{minipage}{12.5 cm}&#10;{\sffamily{&#10;$\sqrt{x+5} \, \textrm{d} x$&#10;}}&#10;\end{minipage}&#10;\end{document}"/>
  <p:tag name="IGUANATEXSIZE" val="20"/>
  <p:tag name="IGUANATEXCURSOR" val="171"/>
  <p:tag name="TRANSPARENCY" val="Wahr"/>
  <p:tag name="FILENAME" val=""/>
  <p:tag name="LATEXENGINEID" val="0"/>
  <p:tag name="TEMPFOLDER" val="D:\iguana_temp\"/>
  <p:tag name="LATEXFORMHEIGHT" val="482,25"/>
  <p:tag name="LATEXFORMWIDTH" val="1030,5"/>
  <p:tag name="LATEXFORMWRAP" val="Wahr"/>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668,1666"/>
  <p:tag name="ORIGINALWIDTH" val="3586,052"/>
  <p:tag name="LATEXADDIN" val="\documentclass{article}\pagestyle{empty}&#10;\usepackage{amsmath}&#10;\usepackage{amsfonts}&#10;\usepackage{amssymb}&#10;\begin{document}&#10;\begin{minipage}{12.4 cm}&#10;{\sffamily{&#10;Substituting this choice into the integration by parts\\ formula, we obtain&#10;\begin{eqnarray*}&#10;\int \, x \cdot \sqrt{x+5} \, \textrm{d} x \, \, = \, \, x \cdot \tfrac{2}{3} (x+5)^{3/2} \, - \, \int \, \tfrac{2}{3} (x+5)^{3/2} \, \textrm{d} x &#10;\end{eqnarray*}&#10;}}&#10;\end{minipage}&#10;\end{document}"/>
  <p:tag name="IGUANATEXSIZE" val="20"/>
  <p:tag name="IGUANATEXCURSOR" val="384"/>
  <p:tag name="TRANSPARENCY" val="Wahr"/>
  <p:tag name="FILENAME" val=""/>
  <p:tag name="LATEXENGINEID" val="0"/>
  <p:tag name="TEMPFOLDER" val="D:\iguana_temp\"/>
  <p:tag name="LATEXFORMHEIGHT" val="482,25"/>
  <p:tag name="LATEXFORMWIDTH" val="1030,5"/>
  <p:tag name="LATEXFORMWRAP" val="Wahr"/>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441,6948"/>
  <p:tag name="ORIGINALWIDTH" val="2173,979"/>
  <p:tag name="LATEXADDIN" val="\documentclass{article}\pagestyle{empty}&#10;\usepackage{amsmath}&#10;\usepackage{amsfonts}&#10;\usepackage{amssymb}&#10;\begin{document}&#10;\begin{minipage}{12.4 cm}&#10;{\sffamily{&#10;\begin{eqnarray*}&#10;&amp; = &amp; \tfrac{2}{3} x (x+5)^{3/2} \, - \, \tfrac{2}{3} \cdot \tfrac{2}{5} (x+5)^{5/2} \, + \, C \\[2mm]&#10;&amp; = &amp;&#10;\tfrac{2}{3} x (x+5)^{3/2} \, - \, \tfrac{4}{15} (x+5)^{5/2} \, + \, C&#10;\end{eqnarray*}&#10;}}&#10;\end{minipage}&#10;\end{document}"/>
  <p:tag name="IGUANATEXSIZE" val="20"/>
  <p:tag name="IGUANATEXCURSOR" val="333"/>
  <p:tag name="TRANSPARENCY" val="Wahr"/>
  <p:tag name="FILENAME" val=""/>
  <p:tag name="LATEXENGINEID" val="0"/>
  <p:tag name="TEMPFOLDER" val="D:\iguana_temp\"/>
  <p:tag name="LATEXFORMHEIGHT" val="482,25"/>
  <p:tag name="LATEXFORMWIDTH" val="1030,5"/>
  <p:tag name="LATEXFORMWRAP" val="Wahr"/>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536,9329"/>
  <p:tag name="ORIGINALWIDTH" val="3315,336"/>
  <p:tag name="LATEXADDIN" val="\documentclass{article}\pagestyle{empty}&#10;\usepackage{amsmath}&#10;\usepackage{amsfonts}&#10;\usepackage{amssymb}&#10;\usepackage{multicol}&#10;\begin{document}&#10;\begin{minipage}{12.7 cm}&#10;{\sffamily{&#10;{\bf{Exercise:}}&#10;Use integration by parts to evaluate the integrals.&#10;\begin{multicols}{2}&#10;\begin{enumerate}&#10;\item[{\bf{a)}}] ${\displaystyle{ \int \, x^4 \ln(x) \, \textrm{d} x }}$&#10;\item[{\bf{b)}}] ${\displaystyle{ \int \, \ln(\sqrt{x}) \, \textrm{d} x }}$&#10;\end{enumerate}&#10;\end{multicols}&#10;}}&#10;\end{minipage}&#10;\end{document}"/>
  <p:tag name="IGUANATEXSIZE" val="20"/>
  <p:tag name="IGUANATEXCURSOR" val="307"/>
  <p:tag name="TRANSPARENCY" val="Wahr"/>
  <p:tag name="FILENAME" val=""/>
  <p:tag name="LATEXENGINEID" val="0"/>
  <p:tag name="TEMPFOLDER" val="D:\iguana_temp\"/>
  <p:tag name="LATEXFORMHEIGHT" val="482,25"/>
  <p:tag name="LATEXFORMWIDTH" val="1030,5"/>
  <p:tag name="LATEXFORMWRAP" val="Wahr"/>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1638,545"/>
  <p:tag name="ORIGINALWIDTH" val="4422,198"/>
  <p:tag name="LATEXADDIN" val="\documentclass{article}\pagestyle{empty}&#10;\usepackage{amsmath}&#10;\usepackage{amsfonts}&#10;\usepackage{amssymb}&#10;\usepackage{multicol}&#10;\begin{document}&#10;\begin{minipage}{12.5 cm}&#10;{\sffamily{&#10;By applying integration by parts, we integrate the factor $x^4$ and differentiate the factor $\ln(x)$:&#10;\begin{eqnarray*}&#10;\int \, x^4 \ln(x) \, \textrm{d} x &amp; = &amp; \tfrac{1}{5} x^5 \ln(x) \, - \, \tfrac{1}{5} \int \, x^5 \cdot \frac{1}{x} \, \textrm{d} x\\[2mm]&#10;&amp; = &amp;&#10;\tfrac{1}{5} x^5 \ln(x) \, - \, \tfrac{1}{5} \int \, x^4 \, \textrm{d} x \\[2mm]&#10;&amp; = &amp;&#10;\tfrac{1}{5} x^5 \ln(x) \, - \, \tfrac{1}{25} x^5 \, + \, C \\[2mm]&#10;&amp; = &amp;&#10;\tfrac{1}{5} x^5 \left( \ln(x) \, - \, \tfrac{1}{5}\right) \, + \, C&#10;\end{eqnarray*}&#10;}}&#10;\end{minipage}&#10;\end{document}"/>
  <p:tag name="IGUANATEXSIZE" val="20"/>
  <p:tag name="IGUANATEXCURSOR" val="595"/>
  <p:tag name="TRANSPARENCY" val="Wahr"/>
  <p:tag name="FILENAME" val=""/>
  <p:tag name="LATEXENGINEID" val="0"/>
  <p:tag name="TEMPFOLDER" val="D:\iguana_temp\"/>
  <p:tag name="LATEXFORMHEIGHT" val="482,25"/>
  <p:tag name="LATEXFORMWIDTH" val="1030,5"/>
  <p:tag name="LATEXFORMWRAP" val="Wahr"/>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Y06EWmBMUKiWbxTgKZHjQ"/>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2422,198"/>
  <p:tag name="LATEXADDIN" val="\documentclass{article}\pagestyle{empty}&#10;\usepackage{amsmath}&#10;\usepackage{amsfonts}&#10;\usepackage{amssymb}&#10;\usepackage{multicol}&#10;\begin{document}&#10;\begin{minipage}{12.7 cm}&#10;{\sffamily{&#10;\begin{multicols}{3}&#10;\begin{enumerate}&#10;\item[{\bf{a)}}] ${\displaystyle{ \int \, x^4 \ln(x) \, \textrm{d} x }}$&#10;\item[{\bf{b)}}] ${\displaystyle{ \int \, \ln(\sqrt{x}) \, \textrm{d} x }}$&#10;\end{enumerate}&#10;\end{multicols}&#10;}}&#10;\end{minipage}&#10;\end{document}"/>
  <p:tag name="IGUANATEXSIZE" val="20"/>
  <p:tag name="IGUANATEXCURSOR" val="370"/>
  <p:tag name="TRANSPARENCY" val="Wahr"/>
  <p:tag name="FILENAME" val=""/>
  <p:tag name="LATEXENGINEID" val="0"/>
  <p:tag name="TEMPFOLDER" val="D:\iguana_temp\"/>
  <p:tag name="LATEXFORMHEIGHT" val="482,25"/>
  <p:tag name="LATEXFORMWIDTH" val="1030,5"/>
  <p:tag name="LATEXFORMWRAP" val="Wahr"/>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439,4451"/>
  <p:tag name="ORIGINALWIDTH" val="1890,514"/>
  <p:tag name="LATEXADDIN" val="\documentclass{article}\pagestyle{empty}&#10;\usepackage{amsmath}&#10;\usepackage{amsfonts}&#10;\usepackage{amssymb}&#10;\begin{document}&#10;\begin{minipage}{12.4 cm}&#10;{\sffamily{&#10;$$&#10;\begin{array}{r c l c r c l}&#10;u &amp; = &amp; \ln(x) &amp; \quad &amp; \textrm{d} v &amp; = &amp; x^4 \, \textrm{d} x \\[4mm]&#10;\textrm{d} u &amp; = &amp; \frac{1}{x} \, \textrm{d} x &amp; &amp; v &amp; = &amp; \tfrac{1}{5} x^5&#10;\end{array}&#10;$$&#10;}}&#10;\end{minipage}&#10;\end{document}"/>
  <p:tag name="IGUANATEXSIZE" val="20"/>
  <p:tag name="IGUANATEXCURSOR" val="298"/>
  <p:tag name="TRANSPARENCY" val="Wahr"/>
  <p:tag name="FILENAME" val=""/>
  <p:tag name="LATEXENGINEID" val="0"/>
  <p:tag name="TEMPFOLDER" val="D:\iguana_temp\"/>
  <p:tag name="LATEXFORMHEIGHT" val="482,25"/>
  <p:tag name="LATEXFORMWIDTH" val="1030,5"/>
  <p:tag name="LATEXFORMWRAP" val="Wahr"/>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2422,198"/>
  <p:tag name="LATEXADDIN" val="\documentclass{article}\pagestyle{empty}&#10;\usepackage{amsmath}&#10;\usepackage{amsfonts}&#10;\usepackage{amssymb}&#10;\usepackage{multicol}&#10;\begin{document}&#10;\begin{minipage}{12.7 cm}&#10;{\sffamily{&#10;\begin{multicols}{3}&#10;\begin{enumerate}&#10;\item[{\bf{a)}}] ${\displaystyle{ \int \, x^4 \ln(x) \, \textrm{d} x }}$&#10;\item[{\bf{b)}}] ${\displaystyle{ \int \, \ln(\sqrt{x}) \, \textrm{d} x }}$&#10;\end{enumerate}&#10;\end{multicols}&#10;}}&#10;\end{minipage}&#10;\end{document}"/>
  <p:tag name="IGUANATEXSIZE" val="20"/>
  <p:tag name="IGUANATEXCURSOR" val="370"/>
  <p:tag name="TRANSPARENCY" val="Wahr"/>
  <p:tag name="FILENAME" val=""/>
  <p:tag name="LATEXENGINEID" val="0"/>
  <p:tag name="TEMPFOLDER" val="D:\iguana_temp\"/>
  <p:tag name="LATEXFORMHEIGHT" val="482,25"/>
  <p:tag name="LATEXFORMWIDTH" val="1030,5"/>
  <p:tag name="LATEXFORMWRAP" val="Wahr"/>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1647,544"/>
  <p:tag name="ORIGINALWIDTH" val="4420,698"/>
  <p:tag name="LATEXADDIN" val="\documentclass{article}\pagestyle{empty}&#10;\usepackage{amsmath}&#10;\usepackage{amsfonts}&#10;\usepackage{amssymb}&#10;\usepackage{multicol}&#10;\begin{document}&#10;\begin{minipage}{12.5 cm}&#10;{\sffamily{&#10;By applying integration by parts, we integrate the 'dummy' factor $1$ and differentiate $\ln(\sqrt{x})$:&#10;\begin{eqnarray*} &#10;\int \, \ln(\sqrt{x}) \, \textrm{d} x &amp; = &amp; \int \, 1 \cdot \ln(\sqrt{x}) \, \textrm{d} x\\[1mm]&#10;&amp; = &amp; x \cdot \ln(\sqrt{x}) \, - \, \int \, x \cdot \frac{1}{\sqrt{x}} \cdot \frac{1}{2\sqrt{x}} \, \textrm{d} x \\[1mm]&#10;&amp; = &amp; x \cdot \ln(\sqrt{x}) \, - \, \int \, \tfrac{1}{2} \, \textrm{d} x \, + \, C \\[1mm]&#10;&amp; = &amp; \tfrac{1}{2} x \cdot \ln(x) \, - \, \tfrac{1}{2} x \, + \, C&#10;\end{eqnarray*}&#10;}}&#10;\end{minipage}&#10;\end{document}"/>
  <p:tag name="IGUANATEXSIZE" val="20"/>
  <p:tag name="IGUANATEXCURSOR" val="682"/>
  <p:tag name="TRANSPARENCY" val="Wahr"/>
  <p:tag name="FILENAME" val=""/>
  <p:tag name="LATEXENGINEID" val="0"/>
  <p:tag name="TEMPFOLDER" val="D:\iguana_temp\"/>
  <p:tag name="LATEXFORMHEIGHT" val="482,25"/>
  <p:tag name="LATEXFORMWIDTH" val="1030,5"/>
  <p:tag name="LATEXFORMWRAP" val="Wahr"/>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454,4432"/>
  <p:tag name="ORIGINALWIDTH" val="2086,989"/>
  <p:tag name="LATEXADDIN" val="\documentclass{article}\pagestyle{empty}&#10;\usepackage{amsmath}&#10;\usepackage{amsfonts}&#10;\usepackage{amssymb}&#10;\begin{document}&#10;\begin{minipage}{12.4 cm}&#10;{\sffamily{&#10;$$&#10;\begin{array}{r c l c r c l}&#10;u &amp; = &amp; \ln(\sqrt{x}) &amp; \quad &amp; \textrm{d} v &amp; = &amp; \textrm{d} x \\[4mm]&#10;\textrm{d} u &amp; = &amp; \frac{1}{\sqrt{x}} \cdot \frac{1}{2 \sqrt{x}} \textrm{d} x &amp; &amp; v &amp; = &amp; x&#10;\end{array}&#10;$$&#10;}}&#10;\end{minipage}&#10;\end{document}"/>
  <p:tag name="IGUANATEXSIZE" val="20"/>
  <p:tag name="IGUANATEXCURSOR" val="255"/>
  <p:tag name="TRANSPARENCY" val="Wahr"/>
  <p:tag name="FILENAME" val=""/>
  <p:tag name="LATEXENGINEID" val="0"/>
  <p:tag name="TEMPFOLDER" val="D:\iguana_temp\"/>
  <p:tag name="LATEXFORMHEIGHT" val="482,25"/>
  <p:tag name="LATEXFORMWIDTH" val="1030,5"/>
  <p:tag name="LATEXFORMWRAP" val="Wahr"/>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1200"/>
  <p:tag name="ORIGINALHEIGHT" val="1691,039"/>
  <p:tag name="ORIGINALWIDTH" val="4384,702"/>
  <p:tag name="LATEXADDIN" val="\documentclass{article}\pagestyle{empty}&#10;\usepackage{amsmath}&#10;\usepackage{amsfonts}&#10;\usepackage{amssymb}&#10;\begin{document}&#10;\begin{minipage}{12.4 cm}&#10;{\sffamily{&#10;For instance, the integral $\int x \sqrt{x+5} \, \textrm{d} x = \tfrac{2}{3} x (x+5)^{3/2} - \tfrac{4}{15} (x+5)^{5/2} + C$ in the previous example can be found by substituting as follows:\\[1mm]&#10;Let $u = x+5$. Then $\textrm{d} u = \textrm{d} x$ and $x = u-5$, and&#10;\begin{eqnarray*}&#10;\int \, x \sqrt{x+5} \, \textrm{d} x &amp; = &amp; \int \, (u-5) \sqrt{u} \, \textrm{d} u \, \, = \, \, \int \left( u^{3/2} - 5 u^{1/2} \right) \textrm{d} u \\[2mm]&#10;&amp; = &amp;&#10;\tfrac{2}{5} u^{5/2} \, - \, \tfrac{10}{3} u^{3/2} \, + \, C \\[2mm]&#10;&amp; = &amp;&#10;\tfrac{2}{5} (x+5)^{5/2} \, - \, \tfrac{10}{3} (x+5)^{3/2} \, + \, C &#10;\end{eqnarray*}&#10;This form of the integral is not the same as that found in the previous example.&#10;}}&#10;\end{minipage}&#10;\end{document}"/>
  <p:tag name="IGUANATEXSIZE" val="20"/>
  <p:tag name="IGUANATEXCURSOR" val="847"/>
  <p:tag name="TRANSPARENCY" val="Wahr"/>
  <p:tag name="FILENAME" val=""/>
  <p:tag name="LATEXENGINEID" val="0"/>
  <p:tag name="TEMPFOLDER" val="D:\iguana_temp\"/>
  <p:tag name="LATEXFORMHEIGHT" val="482,25"/>
  <p:tag name="LATEXFORMWIDTH" val="1030,5"/>
  <p:tag name="LATEXFORMWRAP" val="Wahr"/>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1200"/>
  <p:tag name="ORIGINALHEIGHT" val="2030,746"/>
  <p:tag name="ORIGINALWIDTH" val="4388,452"/>
  <p:tag name="LATEXADDIN" val="\documentclass{article}\pagestyle{empty}&#10;\usepackage{amsmath}&#10;\usepackage{amsfonts}&#10;\usepackage{amssymb}&#10;\begin{document}&#10;\begin{minipage}{12.4 cm}&#10;{\sffamily{&#10;To show that the two forms are equivalent, let's start with the form that we obtained by integration by parts and transform that into the one obtaineb by substitution (by ignoring the constant of integration):&#10;\begin{eqnarray*}&#10;\tfrac{2}{3} x (x+5)^{3/2} - \tfrac{4}{15} (x+5)^{5/2} &amp; = &amp;&#10;(x+5)^{3/2} \left( \tfrac{2}{3} x - \tfrac{4}{15}(x+5) \right)\\[1mm]&#10;&amp; = &amp;&#10;(x+5)^{3/2} \left( \tfrac{2}{5} x - \tfrac{4}{3} \right)\\[1mm]&#10;&amp; = &amp;&#10;(x+5)^{3/2} \left( \tfrac{2}{5} (x+5) - \tfrac{10}{3} \right)\\[1mm]&#10;&amp; = &amp;&#10;\tfrac{2}{5} (x+5)^{5/2} \, - \, \tfrac{10}{3} (x+5)^{3/2} &#10;\end{eqnarray*}&#10;which is the form of the antiderivative obtained by substitution.\\[1mm]&#10;This example shows that it is quite possible for you to do everything right and still not get the&#10;answer given at a solution key.&#10;}}&#10;\end{minipage}&#10;\end{document}"/>
  <p:tag name="IGUANATEXSIZE" val="20"/>
  <p:tag name="IGUANATEXCURSOR" val="660"/>
  <p:tag name="TRANSPARENCY" val="Wahr"/>
  <p:tag name="FILENAME" val=""/>
  <p:tag name="LATEXENGINEID" val="0"/>
  <p:tag name="TEMPFOLDER" val="D:\iguana_temp\"/>
  <p:tag name="LATEXFORMHEIGHT" val="482,25"/>
  <p:tag name="LATEXFORMWIDTH" val="1030,5"/>
  <p:tag name="LATEXFORMWRAP" val="Wahr"/>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1200"/>
  <p:tag name="ORIGINALHEIGHT" val="958,3802"/>
  <p:tag name="ORIGINALWIDTH" val="4386,202"/>
  <p:tag name="LATEXADDIN" val="\documentclass{article}\pagestyle{empty}&#10;\usepackage{amsmath}&#10;\usepackage{amsfonts}&#10;\usepackage{amssymb}&#10;\begin{document}&#10;\begin{minipage}{12.4 cm}&#10;{\sffamily{&#10;The integration by parts formula can be applied to definite integrals by noting that&#10;$$&#10;\int^b_a \, u \, \textrm{d} v \, \, = \, \, \Big[ u \cdot v \Big]^b_a \, - \, \int^b_a \, v \, \textrm{d} u \, . &#10;$$&#10;For instance, {\bf{definite integration by parts}} is used to find an area, as in the next example.&#10;}}&#10;\end{minipage}&#10;\end{document}"/>
  <p:tag name="IGUANATEXSIZE" val="20"/>
  <p:tag name="IGUANATEXCURSOR" val="464"/>
  <p:tag name="TRANSPARENCY" val="Wahr"/>
  <p:tag name="FILENAME" val=""/>
  <p:tag name="LATEXENGINEID" val="0"/>
  <p:tag name="TEMPFOLDER" val="D:\iguana_temp\"/>
  <p:tag name="LATEXFORMHEIGHT" val="482,25"/>
  <p:tag name="LATEXFORMWIDTH" val="1030,5"/>
  <p:tag name="LATEXFORMWRAP" val="Wahr"/>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1200"/>
  <p:tag name="ORIGINALHEIGHT" val="443,9446"/>
  <p:tag name="ORIGINALWIDTH" val="3292,089"/>
  <p:tag name="LATEXADDIN" val="\documentclass{article}\pagestyle{empty}&#10;\usepackage{amsmath}&#10;\usepackage{amsfonts}&#10;\usepackage{amssymb}&#10;\begin{document}&#10;\begin{minipage}{12.4 cm}&#10;{\sffamily{&#10;{\bf{Example (Finding Area Using Integration by Parts):}}\\[1mm]&#10;Find the area of the region bounded by the curve $y = \ln(x)$,\\ the $x$-axis, and the line $x = {\rm{e}}$.}}&#10;\end{minipage}&#10;\end{document}"/>
  <p:tag name="IGUANATEXSIZE" val="20"/>
  <p:tag name="IGUANATEXCURSOR" val="289"/>
  <p:tag name="TRANSPARENCY" val="Wahr"/>
  <p:tag name="FILENAME" val=""/>
  <p:tag name="LATEXENGINEID" val="0"/>
  <p:tag name="TEMPFOLDER" val="D:\iguana_temp\"/>
  <p:tag name="LATEXFORMHEIGHT" val="482,25"/>
  <p:tag name="LATEXFORMWIDTH" val="1030,5"/>
  <p:tag name="LATEXFORMWRAP" val="Wahr"/>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OUTPUTDPI" val="1200"/>
  <p:tag name="ORIGINALHEIGHT" val="1518,56"/>
  <p:tag name="ORIGINALWIDTH" val="4383,202"/>
  <p:tag name="LATEXADDIN" val="\documentclass{article}\pagestyle{empty}&#10;\usepackage{amsmath}&#10;\usepackage{amsfonts}&#10;\usepackage{amssymb}&#10;\begin{document}&#10;\begin{minipage}{12.4 cm}&#10;{\sffamily{&#10;{\bf{Solution:}}\\[1mm]&#10;Since $\ln(x) \geq 0$ for $1 \leq x \leq {\rm{e}}$, the area is given by the definite integral&#10;$$&#10;A \, \, = \, \, \int^{\rm{e}}_1 \, \ln(x) \, \textrm{d} x \, .&#10;$$&#10;To evaluate this integral using integration by parts, think of $\ln(x) \, \textrm{d} x$ as $\ln(x) \cdot 1 \, \textrm{d}x$&#10;and use&#10;$$&#10;\begin{array}{r c l c r c l}&#10;u &amp; = &amp; \qquad &amp; \qquad &amp; \textrm{d} v &amp; = &amp; \qquad \\[4mm]&#10;\textrm{d} u &amp; = &amp; \qquad &amp; &amp; v &amp; = &amp; \qquad&#10;\end{array}&#10;$$&#10;}}&#10;\end{minipage}&#10;\end{document}"/>
  <p:tag name="IGUANATEXSIZE" val="20"/>
  <p:tag name="IGUANATEXCURSOR" val="631"/>
  <p:tag name="TRANSPARENCY" val="Wahr"/>
  <p:tag name="FILENAME" val=""/>
  <p:tag name="LATEXENGINEID" val="0"/>
  <p:tag name="TEMPFOLDER" val="D:\iguana_temp\"/>
  <p:tag name="LATEXFORMHEIGHT" val="482,25"/>
  <p:tag name="LATEXFORMWIDTH" val="1030,5"/>
  <p:tag name="LATEXFORMWRAP" val="Wahr"/>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AlQONa1hU24NWfOu_k0Xw"/>
</p:tagLst>
</file>

<file path=ppt/tags/tag8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468"/>
  <p:tag name="LATEXADDIN" val="\documentclass{article}\pagestyle{empty}&#10;\usepackage{amsmath}&#10;\usepackage{amsfonts}&#10;\usepackage{amssymb}&#10;\begin{document}&#10;\begin{minipage}{12.5 cm}&#10;{\sffamily{&#10;$\ln(x)$&#10;}}&#10;\end{minipage}&#10;\end{document}"/>
  <p:tag name="IGUANATEXSIZE" val="20"/>
  <p:tag name="IGUANATEXCURSOR" val="167"/>
  <p:tag name="TRANSPARENCY" val="Wahr"/>
  <p:tag name="FILENAME" val=""/>
  <p:tag name="LATEXENGINEID" val="0"/>
  <p:tag name="TEMPFOLDER" val="D:\iguana_temp\"/>
  <p:tag name="LATEXFORMHEIGHT" val="482,25"/>
  <p:tag name="LATEXFORMWIDTH" val="1030,5"/>
  <p:tag name="LATEXFORMWRAP" val="Wahr"/>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OUTPUTDPI" val="1200"/>
  <p:tag name="ORIGINALHEIGHT" val="150,7312"/>
  <p:tag name="ORIGINALWIDTH" val="227,2216"/>
  <p:tag name="LATEXADDIN" val="\documentclass{article}\pagestyle{empty}&#10;\usepackage{amsmath}&#10;\usepackage{amsfonts}&#10;\usepackage{amssymb}&#10;\begin{document}&#10;\begin{minipage}{12.5 cm}&#10;{\sffamily{&#10;$\frac{1}{x} \, \textrm{d} x$&#10;}}&#10;\end{minipage}&#10;\end{document}"/>
  <p:tag name="IGUANATEXSIZE" val="20"/>
  <p:tag name="IGUANATEXCURSOR" val="176"/>
  <p:tag name="TRANSPARENCY" val="Wahr"/>
  <p:tag name="FILENAME" val=""/>
  <p:tag name="LATEXENGINEID" val="0"/>
  <p:tag name="TEMPFOLDER" val="D:\iguana_temp\"/>
  <p:tag name="LATEXFORMHEIGHT" val="482,25"/>
  <p:tag name="LATEXFORMWIDTH" val="1030,5"/>
  <p:tag name="LATEXFORMWRAP" val="Wahr"/>
  <p:tag name="BITMAPVECTOR" val="0"/>
</p:tagLst>
</file>

<file path=ppt/tags/tag82.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62,99213"/>
  <p:tag name="LATEXADDIN" val="\documentclass{article}\pagestyle{empty}&#10;\usepackage{amsmath}&#10;\usepackage{amsfonts}&#10;\usepackage{amssymb}&#10;\begin{document}&#10;\begin{minipage}{12.5 cm}&#10;{\sffamily{&#10;$x$&#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83.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207,724"/>
  <p:tag name="LATEXADDIN" val="\documentclass{article}\pagestyle{empty}&#10;\usepackage{amsmath}&#10;\usepackage{amsfonts}&#10;\usepackage{amssymb}&#10;\begin{document}&#10;\begin{minipage}{12.5 cm}&#10;{\sffamily{&#10;$1 \, \textrm{d} x$&#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1200"/>
  <p:tag name="ORIGINALHEIGHT" val="1450,319"/>
  <p:tag name="ORIGINALWIDTH" val="3575,553"/>
  <p:tag name="LATEXADDIN" val="\documentclass{article}\pagestyle{empty}&#10;\usepackage{amsmath}&#10;\usepackage{amsfonts}&#10;\usepackage{amssymb}&#10;\begin{document}&#10;\begin{minipage}{12.4 cm}&#10;{\sffamily{&#10;Thus, the required area is&#10;\begin{eqnarray*}&#10;A &amp; = &amp; \int^{\rm{e}}_1 \, \ln(x) \, \textrm{d} x \, \, = \, \,&#10;\Big[ x \cdot \ln(x) \Big]^{\rm{e}}_1 \, - \, \int^{\rm{e}}_1 \, x \cdot \frac{1}{x} \, \textrm{d} x \\[2mm]&#10;&amp; = &amp;&#10;\Big[ x \cdot \ln(x) \Big]^{\rm{e}}_1 \, - \, \int^{\rm{e}}_1 \, 1 \, \textrm{d} x \, \, = \, \,&#10;\Big[ x \cdot \ln(x) - x \Big]^{\rm{e}}_1 \\[2mm]&#10;&amp; = &amp;&#10;\left( {\rm{e}} \cdot \ln({\rm{e}}) - {\rm{e}} \right) \, - \, \left( 1 \cdot \ln(1) - 1 \right) \\[2mm]&#10;&amp; = &amp;&#10;\left( {\rm{e}}  - {\rm{e}} \right) \, - \, \left( 0 - 1 \right) \, \, = \, \, 1 \, .&#10;\end{eqnarray*}&#10;}}&#10;\end{minipage}&#10;\end{document}"/>
  <p:tag name="IGUANATEXSIZE" val="20"/>
  <p:tag name="IGUANATEXCURSOR" val="733"/>
  <p:tag name="TRANSPARENCY" val="Wahr"/>
  <p:tag name="FILENAME" val=""/>
  <p:tag name="LATEXENGINEID" val="0"/>
  <p:tag name="TEMPFOLDER" val="D:\iguana_temp\"/>
  <p:tag name="LATEXFORMHEIGHT" val="482,25"/>
  <p:tag name="LATEXFORMWIDTH" val="1030,5"/>
  <p:tag name="LATEXFORMWRAP" val="Wahr"/>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UTPUTDPI" val="1200"/>
  <p:tag name="ORIGINALHEIGHT" val="1947,507"/>
  <p:tag name="ORIGINALWIDTH" val="4395,201"/>
  <p:tag name="LATEXADDIN" val="\documentclass{article}\pagestyle{empty}&#10;\usepackage{amsmath}&#10;\usepackage{amsfonts}&#10;\usepackage{amssymb}&#10;\begin{document}&#10;\begin{minipage}{12.4 cm}&#10;{\sffamily{&#10;{\bf{Example:}}&#10;Marika is considering a $5$-year investment, and estimates that $t$ years from now it will be generating a continuous income stream of $3 000 + 50 t$ GEL per year. If the prevailing annual interest rate remains fixed at $4 \%$ compounded continuously during the entire $5$-year term, what should her investment be worth in $5$ years?\\[1mm]&#10;&#10;{\bf{Solution:}}&#10;We measure the 'worth' of Marika's investment by the future value of the income flow&#10;over the $5$-year term. An income stream deposited continuously&#10;at the rate $f(t)$ into an account that earns interest at an annual rate $r$ compounded&#10;continuously for a term of $T$ years has future value ($FV$) given by the integral&#10;$$&#10;FV \, \, = \, \, \int^T_0 \, f(t) \cdot {\rm{e}}^{r \cdot (T-t)} \, \textrm{d} t \, .&#10;$$&#10;}}&#10;\end{minipage}&#10;\end{document}"/>
  <p:tag name="IGUANATEXSIZE" val="20"/>
  <p:tag name="IGUANATEXCURSOR" val="329"/>
  <p:tag name="TRANSPARENCY" val="Wahr"/>
  <p:tag name="FILENAME" val=""/>
  <p:tag name="LATEXENGINEID" val="0"/>
  <p:tag name="TEMPFOLDER" val="D:\iguana_temp\"/>
  <p:tag name="LATEXFORMHEIGHT" val="482,25"/>
  <p:tag name="LATEXFORMWIDTH" val="1030,5"/>
  <p:tag name="LATEXFORMWRAP" val="Wahr"/>
  <p:tag name="BITMAPVECTOR" val="0"/>
</p:tagLst>
</file>

<file path=ppt/tags/tag86.xml><?xml version="1.0" encoding="utf-8"?>
<p:tagLst xmlns:a="http://schemas.openxmlformats.org/drawingml/2006/main" xmlns:r="http://schemas.openxmlformats.org/officeDocument/2006/relationships" xmlns:p="http://schemas.openxmlformats.org/presentationml/2006/main">
  <p:tag name="OUTPUTDPI" val="1200"/>
  <p:tag name="ORIGINALHEIGHT" val="1549,306"/>
  <p:tag name="ORIGINALWIDTH" val="4387,702"/>
  <p:tag name="LATEXADDIN" val="\documentclass{article}\pagestyle{empty}&#10;\usepackage{amsmath}&#10;\usepackage{amsfonts}&#10;\usepackage{amssymb}&#10;\begin{document}&#10;\begin{minipage}{12.4 cm}&#10;{\sffamily{&#10;For this investment, we have $f(t) = 3 000 + 50 t$, $r = 0.04$, and $T = 5$, so the&#10;future value is given by the integral&#10;$$&#10;FV \, \, = \, \, \int^5_0 \left( 3000 + 50 t \right) \cdot {\rm{e}}^{0.04 \cdot (5-t)} \, \textrm{d} t \, .&#10;$$&#10;Integrating by parts with&#10;$$&#10;\begin{array}{r c l c r c l}&#10;u &amp; = &amp; 3000 + 50 t &amp; \quad &amp; \textrm{d} v &amp; = &amp; {\rm{e}}^{0.04 \cdot (5-t)} \, \textrm{d} t \\[4mm]&#10;\textrm{d} u &amp; = &amp; 50 \, \textrm{d} t &amp; &amp; v &amp; = &amp; \tfrac{1}{-0.04} {\rm{e}}^{0.04 \cdot (5-t)} \, \, = \, \, -25 \cdot {\rm{e}}^{0.04 \cdot (5-t)}&#10;\end{array}&#10;$$&#10;}}&#10;\end{minipage}&#10;\end{document}"/>
  <p:tag name="IGUANATEXSIZE" val="20"/>
  <p:tag name="IGUANATEXCURSOR" val="478"/>
  <p:tag name="TRANSPARENCY" val="Wahr"/>
  <p:tag name="FILENAME" val=""/>
  <p:tag name="LATEXENGINEID" val="0"/>
  <p:tag name="TEMPFOLDER" val="D:\iguana_temp\"/>
  <p:tag name="LATEXFORMHEIGHT" val="482,25"/>
  <p:tag name="LATEXFORMWIDTH" val="1030,5"/>
  <p:tag name="LATEXFORMWRAP" val="Wahr"/>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1200"/>
  <p:tag name="ORIGINALHEIGHT" val="1040,87"/>
  <p:tag name="ORIGINALWIDTH" val="4140,983"/>
  <p:tag name="LATEXADDIN" val="\documentclass{article}\pagestyle{empty}&#10;\usepackage{amsmath}&#10;\usepackage{amsfonts}&#10;\usepackage{amssymb}&#10;\begin{document}&#10;\begin{minipage}{12.4 cm}&#10;{\sffamily{&#10;we get&#10;\begin{eqnarray*}&#10;FV &amp; = &amp; \Big[ (3000 + 50 t) \cdot (-25 {\rm{e}}^{0.04 \cdot (5-t)}) \Big]^5_0 \, - \, \int^5_0 \, 50 \cdot (-25 {\rm{e}}^{0.04 \cdot (5-t)}) \, \textrm{d} t \\[2mm]&#10;&amp; = &amp;&#10;\dots \, \, = \, \, 17 274.04 \, .&#10;\end{eqnarray*}&#10;Thus, in $5$ years, Marika's investment will be worth roughly $17 274$ GEL.&#10;}}&#10;\end{minipage}&#10;\end{document}"/>
  <p:tag name="IGUANATEXSIZE" val="20"/>
  <p:tag name="IGUANATEXCURSOR" val="470"/>
  <p:tag name="TRANSPARENCY" val="Wahr"/>
  <p:tag name="FILENAME" val=""/>
  <p:tag name="LATEXENGINEID" val="0"/>
  <p:tag name="TEMPFOLDER" val="D:\iguana_temp\"/>
  <p:tag name="LATEXFORMHEIGHT" val="482,25"/>
  <p:tag name="LATEXFORMWIDTH" val="1030,5"/>
  <p:tag name="LATEXFORMWRAP" val="Wahr"/>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UTPUTDPI" val="1200"/>
  <p:tag name="ORIGINALHEIGHT" val="555,6805"/>
  <p:tag name="ORIGINALWIDTH" val="3133,858"/>
  <p:tag name="LATEXADDIN" val="\documentclass{article}\pagestyle{empty}&#10;\usepackage{amsmath}&#10;\usepackage{amsfonts}&#10;\usepackage{amssymb}&#10;\usepackage{multicol}&#10;\begin{document}&#10;\begin{minipage}{12.7 cm}&#10;{\sffamily{&#10;{\bf{Exercise:}}&#10;Use integration by parts to evaluate the integral.&#10;$$&#10;\int^5_1 \, \frac{\ln(x)}{x^2} \, \textrm{d} x&#10;$$&#10;}}&#10;\end{minipage}&#10;\end{document}"/>
  <p:tag name="IGUANATEXSIZE" val="20"/>
  <p:tag name="IGUANATEXCURSOR" val="303"/>
  <p:tag name="TRANSPARENCY" val="Wahr"/>
  <p:tag name="FILENAME" val=""/>
  <p:tag name="LATEXENGINEID" val="0"/>
  <p:tag name="TEMPFOLDER" val="D:\iguana_temp\"/>
  <p:tag name="LATEXFORMHEIGHT" val="482,25"/>
  <p:tag name="LATEXFORMWIDTH" val="1030,5"/>
  <p:tag name="LATEXFORMWRAP" val="Wahr"/>
  <p:tag name="BITMAPVECTOR" val="0"/>
</p:tagLst>
</file>

<file path=ppt/tags/tag89.xml><?xml version="1.0" encoding="utf-8"?>
<p:tagLst xmlns:a="http://schemas.openxmlformats.org/drawingml/2006/main" xmlns:r="http://schemas.openxmlformats.org/officeDocument/2006/relationships" xmlns:p="http://schemas.openxmlformats.org/presentationml/2006/main">
  <p:tag name="OUTPUTDPI" val="1200"/>
  <p:tag name="ORIGINALHEIGHT" val="276,7154"/>
  <p:tag name="ORIGINALWIDTH" val="1373,078"/>
  <p:tag name="LATEXADDIN" val="\documentclass{article}\pagestyle{empty}&#10;\usepackage{amsmath}&#10;\usepackage{amsfonts}&#10;\usepackage{amssymb}&#10;\begin{document}&#10;\begin{minipage}{12.5 cm}&#10;{\sffamily{&#10;$$&#10;\int \, u \, \textrm{d} v \, \, = \, \, u \, v \, - \, \int \, v \, \textrm{d} u &#10;$$&#10;}}&#10;\end{minipage}&#10;\end{document}"/>
  <p:tag name="IGUANATEXSIZE" val="20"/>
  <p:tag name="IGUANATEXCURSOR" val="162"/>
  <p:tag name="TRANSPARENCY" val="Wahr"/>
  <p:tag name="FILENAME" val=""/>
  <p:tag name="LATEXENGINEID" val="0"/>
  <p:tag name="TEMPFOLDER" val="D:\iguana_temp\"/>
  <p:tag name="LATEXFORMHEIGHT" val="482,25"/>
  <p:tag name="LATEXFORMWIDTH" val="1030,5"/>
  <p:tag name="LATEXFORMWRAP" val="Wahr"/>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90.xml><?xml version="1.0" encoding="utf-8"?>
<p:tagLst xmlns:a="http://schemas.openxmlformats.org/drawingml/2006/main" xmlns:r="http://schemas.openxmlformats.org/officeDocument/2006/relationships" xmlns:p="http://schemas.openxmlformats.org/presentationml/2006/main">
  <p:tag name="OUTPUTDPI" val="1200"/>
  <p:tag name="ORIGINALHEIGHT" val="1217,098"/>
  <p:tag name="ORIGINALWIDTH" val="3532,809"/>
  <p:tag name="LATEXADDIN" val="\documentclass{article}\pagestyle{empty}&#10;\usepackage{amsmath}&#10;\usepackage{amsfonts}&#10;\usepackage{amssymb}&#10;\usepackage{multicol}&#10;\begin{document}&#10;\begin{minipage}{12.7 cm}&#10;{\sffamily{&#10;{\bf{Solution:}} As $\ln(x)$ is easy to differentiate, we have&#10;\begin{eqnarray*}&#10;\int^5_1 \, \frac{\ln(x)}{x^2} \, \textrm{d} x &amp; = &amp; \Big[ -x^{-1} \ln(x) \Big]^5_1 + \int^5_1 \, x^{-2} \, \textrm{d} x\\[2mm]&#10;&amp; = &amp; &#10;-\tfrac{1}{5} \ln(5) + \ln(1) - \Big[ x^{-1} \Big]^5_1 \\[2mm]&#10;&amp; = &amp;&#10;-\tfrac{1}{5}\left( \ln(5) + 1 \right) + 1&#10;\end{eqnarray*}&#10;}}&#10;\end{minipage}&#10;\end{document}"/>
  <p:tag name="IGUANATEXSIZE" val="20"/>
  <p:tag name="IGUANATEXCURSOR" val="199"/>
  <p:tag name="TRANSPARENCY" val="Wahr"/>
  <p:tag name="FILENAME" val=""/>
  <p:tag name="LATEXENGINEID" val="0"/>
  <p:tag name="TEMPFOLDER" val="D:\iguana_temp\"/>
  <p:tag name="LATEXFORMHEIGHT" val="482,25"/>
  <p:tag name="LATEXFORMWIDTH" val="1030,5"/>
  <p:tag name="LATEXFORMWRAP" val="Wahr"/>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437,9453"/>
  <p:tag name="ORIGINALWIDTH" val="1947,507"/>
  <p:tag name="LATEXADDIN" val="\documentclass{article}\pagestyle{empty}&#10;\usepackage{amsmath}&#10;\usepackage{amsfonts}&#10;\usepackage{amssymb}&#10;\begin{document}&#10;\begin{minipage}{12.4 cm}&#10;{\sffamily{&#10;$$&#10;\begin{array}{r c l c r c l}&#10;u &amp; = &amp; \ln(x) &amp; \quad &amp; \textrm{d} v &amp; = &amp; x^{-2} \textrm{d} x \\[4mm]&#10;\textrm{d} u &amp; = &amp; \frac{1}{x} \textrm{d} x &amp; &amp; v &amp; = &amp; -x^{-1}&#10;\end{array}&#10;$$&#10;}}&#10;\end{minipage}&#10;\end{document}"/>
  <p:tag name="IGUANATEXSIZE" val="20"/>
  <p:tag name="IGUANATEXCURSOR" val="255"/>
  <p:tag name="TRANSPARENCY" val="Wahr"/>
  <p:tag name="FILENAME" val=""/>
  <p:tag name="LATEXENGINEID" val="0"/>
  <p:tag name="TEMPFOLDER" val="D:\iguana_temp\"/>
  <p:tag name="LATEXFORMHEIGHT" val="482,25"/>
  <p:tag name="LATEXFORMWIDTH" val="1030,5"/>
  <p:tag name="LATEXFORMWRAP" val="Wahr"/>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1200"/>
  <p:tag name="ORIGINALHEIGHT" val="263,967"/>
  <p:tag name="ORIGINALWIDTH" val="4377,203"/>
  <p:tag name="LATEXADDIN" val="\documentclass{article}\pagestyle{empty}&#10;\usepackage{amsmath}&#10;\usepackage{amsfonts}&#10;\usepackage{amssymb}&#10;\begin{document}&#10;\begin{minipage}{12.4 cm}&#10;{\sffamily{&#10;Sometimes integration by parts leads to a new integral that also must be integrated&#10;by parts. This situation is illustrated in the next example.&#10;}}&#10;\end{minipage}&#10;\end{document}"/>
  <p:tag name="IGUANATEXSIZE" val="20"/>
  <p:tag name="IGUANATEXCURSOR" val="286"/>
  <p:tag name="TRANSPARENCY" val="Wahr"/>
  <p:tag name="FILENAME" val=""/>
  <p:tag name="LATEXENGINEID" val="0"/>
  <p:tag name="TEMPFOLDER" val="D:\iguana_temp\"/>
  <p:tag name="LATEXFORMHEIGHT" val="482,25"/>
  <p:tag name="LATEXFORMWIDTH" val="1030,5"/>
  <p:tag name="LATEXFORMWRAP" val="Wahr"/>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1200"/>
  <p:tag name="ORIGINALHEIGHT" val="1358,83"/>
  <p:tag name="ORIGINALWIDTH" val="4384,702"/>
  <p:tag name="LATEXADDIN" val="\documentclass{article}\pagestyle{empty}&#10;\usepackage{amsmath}&#10;\usepackage{amsfonts}&#10;\usepackage{amssymb}&#10;\begin{document}&#10;\begin{minipage}{12.4 cm}&#10;{\sffamily{&#10;{\bf{Example:}}&#10;Find&#10;$$&#10;\int \, x^2 \, {\rm{e}}^{2x} \, \textrm{d} x \, .&#10;$$&#10;&#10;{\bf{Solution:}}\\[1mm]&#10;Since the factor ${\rm{e}}^{2x}$ is easy to integrate and $x^2$ is simplified by differentiation, we choose&#10;$$&#10;\begin{array}{r c l c r c l}&#10;u &amp; = &amp; x^2 &amp; \qquad &amp; \textrm{d} v &amp; = &amp; {\rm{e}}^{2x} \, \textrm{d} x \\[4mm]&#10;\textrm{d} u &amp; = &amp; 2x \, \textrm{d}x &amp; &amp; v &amp; = &amp; \tfrac{1}{2} {\rm{e}}^{2x}&#10;\end{array}&#10;$$&#10;}}&#10;\end{minipage}&#10;\end{document}"/>
  <p:tag name="IGUANATEXSIZE" val="20"/>
  <p:tag name="IGUANATEXCURSOR" val="261"/>
  <p:tag name="TRANSPARENCY" val="Wahr"/>
  <p:tag name="FILENAME" val=""/>
  <p:tag name="LATEXENGINEID" val="0"/>
  <p:tag name="TEMPFOLDER" val="D:\iguana_temp\"/>
  <p:tag name="LATEXFORMHEIGHT" val="482,25"/>
  <p:tag name="LATEXFORMWIDTH" val="1030,5"/>
  <p:tag name="LATEXFORMWRAP" val="Wahr"/>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524,1845"/>
  <p:tag name="ORIGINALWIDTH" val="4078,74"/>
  <p:tag name="LATEXADDIN" val="\documentclass{article}\pagestyle{empty}&#10;\usepackage{amsmath}&#10;\usepackage{amsfonts}&#10;\usepackage{amssymb}&#10;\begin{document}&#10;\begin{minipage}{12.4 cm}&#10;{\sffamily{&#10;Integrating by parts, we get&#10;$$&#10;\int \, x^2 \cdot {\rm{e}}^{2x} \, \textrm{d} x \, \, = \, \,&#10;x^2 \cdot \tfrac{1}{2} {\rm{e}}^{2x} \, - \, \int \, \tfrac{1}{2} {\rm{e}}^{2x} \cdot 2x \, \textrm{d} x \, \, = \, \,&#10;\tfrac{1}{2} x^2 {\rm{e}}^{2x} \, - \, \int \, x {\rm{e}}^{2x} \, \textrm{d} x&#10;$$&#10;}}&#10;\end{minipage}&#10;\end{document}"/>
  <p:tag name="IGUANATEXSIZE" val="20"/>
  <p:tag name="IGUANATEXCURSOR" val="455"/>
  <p:tag name="TRANSPARENCY" val="Wahr"/>
  <p:tag name="FILENAME" val=""/>
  <p:tag name="LATEXENGINEID" val="0"/>
  <p:tag name="TEMPFOLDER" val="D:\iguana_temp\"/>
  <p:tag name="LATEXFORMHEIGHT" val="482,25"/>
  <p:tag name="LATEXFORMWIDTH" val="1030,5"/>
  <p:tag name="LATEXFORMWRAP" val="Wahr"/>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OUTPUTDPI" val="1200"/>
  <p:tag name="ORIGINALHEIGHT" val="524,1845"/>
  <p:tag name="ORIGINALWIDTH" val="3831,271"/>
  <p:tag name="LATEXADDIN" val="\documentclass{article}\pagestyle{empty}&#10;\usepackage{amsmath}&#10;\usepackage{amsfonts}&#10;\usepackage{amssymb}&#10;\begin{document}&#10;\begin{minipage}{12.4 cm}&#10;{\sffamily{&#10;The integral that remains can also be obtained using integration by parts:&#10;$$&#10;\int \, x {\rm{e}}^{2x} \, \textrm{d} x \, \, = \, \, \tfrac{1}{2}\left( x - \tfrac{1}{2} \right) {\rm{e}}^{2x} \, + \, C \, .&#10;$$&#10;}}&#10;\end{minipage}&#10;\end{document}"/>
  <p:tag name="IGUANATEXSIZE" val="20"/>
  <p:tag name="IGUANATEXCURSOR" val="160"/>
  <p:tag name="TRANSPARENCY" val="Wahr"/>
  <p:tag name="FILENAME" val=""/>
  <p:tag name="LATEXENGINEID" val="0"/>
  <p:tag name="TEMPFOLDER" val="D:\iguana_temp\"/>
  <p:tag name="LATEXFORMHEIGHT" val="482,25"/>
  <p:tag name="LATEXFORMWIDTH" val="1030,5"/>
  <p:tag name="LATEXFORMWRAP" val="Wahr"/>
  <p:tag name="BITMAPVECTOR" val="0"/>
</p:tagLst>
</file>

<file path=ppt/tags/tag96.xml><?xml version="1.0" encoding="utf-8"?>
<p:tagLst xmlns:a="http://schemas.openxmlformats.org/drawingml/2006/main" xmlns:r="http://schemas.openxmlformats.org/officeDocument/2006/relationships" xmlns:p="http://schemas.openxmlformats.org/presentationml/2006/main">
  <p:tag name="OUTPUTDPI" val="1200"/>
  <p:tag name="ORIGINALHEIGHT" val="751,4061"/>
  <p:tag name="ORIGINALWIDTH" val="4336,708"/>
  <p:tag name="LATEXADDIN" val="\documentclass{article}\pagestyle{empty}&#10;\usepackage{amsmath}&#10;\usepackage{amsfonts}&#10;\usepackage{amssymb}&#10;\begin{document}&#10;\begin{minipage}{12.4 cm}&#10;{\sffamily{&#10;Thus,&#10;\begin{eqnarray*}&#10;\int \, x^2 \cdot {\rm{e}}^{2x} \, \textrm{d} x &amp; = &amp; \tfrac{1}{2} x^2 {\rm{e}}^{2x} \, - \, \int \, x {\rm{e}}^{2x} \, \textrm{d} x \\[1mm]&#10;&amp; = &amp;&#10;\tfrac{1}{2} x^2 {\rm{e}}^{2x} \, - \, \tfrac{1}{2}\left( x - \tfrac{1}{2} \right) {\rm{e}}^{2x} \, + \, C&#10;\, \, = \, \,&#10;\tfrac{1}{4} \left( 2x^2 - 2x + 1 \right) {\rm{e}}^{2x} \, + \, C \, .&#10;\end{eqnarray*}&#10;}}&#10;\end{minipage}&#10;\end{document}"/>
  <p:tag name="IGUANATEXSIZE" val="20"/>
  <p:tag name="IGUANATEXCURSOR" val="160"/>
  <p:tag name="TRANSPARENCY" val="Wahr"/>
  <p:tag name="FILENAME" val=""/>
  <p:tag name="LATEXENGINEID" val="0"/>
  <p:tag name="TEMPFOLDER" val="D:\iguana_temp\"/>
  <p:tag name="LATEXFORMHEIGHT" val="482,25"/>
  <p:tag name="LATEXFORMWIDTH" val="1030,5"/>
  <p:tag name="LATEXFORMWRAP" val="Wahr"/>
  <p:tag name="BITMAPVECTOR" val="0"/>
</p:tagLst>
</file>

<file path=ppt/tags/tag97.xml><?xml version="1.0" encoding="utf-8"?>
<p:tagLst xmlns:a="http://schemas.openxmlformats.org/drawingml/2006/main" xmlns:r="http://schemas.openxmlformats.org/officeDocument/2006/relationships" xmlns:p="http://schemas.openxmlformats.org/presentationml/2006/main">
  <p:tag name="OUTPUTDPI" val="1200"/>
  <p:tag name="ORIGINALHEIGHT" val="1741,282"/>
  <p:tag name="ORIGINALWIDTH" val="4400,45"/>
  <p:tag name="LATEXADDIN" val="\documentclass{article}\pagestyle{empty}&#10;\usepackage{amsmath}&#10;\usepackage{amsfonts}&#10;\usepackage{amssymb}&#10;\begin{document}&#10;\begin{minipage}{12.4 cm}&#10;{\sffamily{&#10;Most integrals you will encounter in the social, managerial, and life sciences can be evaluated using basic formulas along with substitution and&#10;integration by parts.\\[1mm]&#10;However, occasionally you may encounter an integral that can not be handled by these methods. Some integrals, such as&#10;$$&#10;\int \, \frac{{\rm{e}}^x}{x} \, \textrm{d} x&#10;$$&#10;cannot be evaluated by any method, but others can be found by using a {\bf{table of integrals}}.\\[1mm]&#10;Note that the table is divided into sections such as 'forms involving $u^2-a^2$', and that formulas&#10;are given in terms of constants denoted $a$, $b$, and $n$.&#10;}}&#10;\end{minipage}&#10;\end{document}"/>
  <p:tag name="IGUANATEXSIZE" val="20"/>
  <p:tag name="IGUANATEXCURSOR" val="764"/>
  <p:tag name="TRANSPARENCY" val="Wahr"/>
  <p:tag name="FILENAME" val=""/>
  <p:tag name="LATEXENGINEID" val="0"/>
  <p:tag name="TEMPFOLDER" val="D:\iguana_temp\"/>
  <p:tag name="LATEXFORMHEIGHT" val="482,25"/>
  <p:tag name="LATEXFORMWIDTH" val="1030,5"/>
  <p:tag name="LATEXFORMWRAP" val="Wahr"/>
  <p:tag name="BITMAPVECTOR" val="0"/>
</p:tagLst>
</file>

<file path=ppt/tags/tag98.xml><?xml version="1.0" encoding="utf-8"?>
<p:tagLst xmlns:a="http://schemas.openxmlformats.org/drawingml/2006/main" xmlns:r="http://schemas.openxmlformats.org/officeDocument/2006/relationships" xmlns:p="http://schemas.openxmlformats.org/presentationml/2006/main">
  <p:tag name="OUTPUTDPI" val="1200"/>
  <p:tag name="ORIGINALHEIGHT" val="1984,252"/>
  <p:tag name="ORIGINALWIDTH" val="4376,453"/>
  <p:tag name="LATEXADDIN" val="\documentclass{article}\pagestyle{empty}&#10;\usepackage{amsmath}&#10;\usepackage{amsfonts}&#10;\usepackage{amssymb}&#10;\begin{document}&#10;\begin{minipage}{12.4 cm}&#10;{\sffamily{&#10;{\bf{Example:}}&#10;Find&#10;$$&#10;\int \, \frac{1}{6-3x^2} \, \textrm{d} x \, .&#10;$$&#10;&#10;{\bf{Solution:}}&#10;If the coefficient of $x^2$ were $1$ instead of $3$, you could use Formula 16. This suggests that you first rewrite the integrand as&#10;$$&#10;\frac{1}{6-3x^2} \, \, = \, \, \tfrac{1}{3} \left( \frac{1}{2-x^2} \right)&#10;$$&#10;and then apply Formula 16 with $a = \sqrt{2}$:&#10;$$&#10;\int \, \frac{1}{6-3x^2} \, \textrm{d} x \, \, = \, \, \tfrac{1}{3} \int \, \frac{1}{2-x^2} \, \textrm{d} x \, \, = \, \,&#10;\tfrac{1}{3} \cdot \frac{1}{2 \sqrt{2}} \cdot \ln\left| \frac{\sqrt{2} + x}{\sqrt{2} - x} \right| \, + \, C \, .&#10;$$&#10;}}&#10;\end{minipage}&#10;\end{document}"/>
  <p:tag name="IGUANATEXSIZE" val="20"/>
  <p:tag name="IGUANATEXCURSOR" val="749"/>
  <p:tag name="TRANSPARENCY" val="Wahr"/>
  <p:tag name="FILENAME" val=""/>
  <p:tag name="LATEXENGINEID" val="0"/>
  <p:tag name="TEMPFOLDER" val="D:\iguana_temp\"/>
  <p:tag name="LATEXFORMHEIGHT" val="482,25"/>
  <p:tag name="LATEXFORMWIDTH" val="1030,5"/>
  <p:tag name="LATEXFORMWRAP" val="Wahr"/>
  <p:tag name="BITMAPVECTOR" val="0"/>
</p:tagLst>
</file>

<file path=ppt/tags/tag99.xml><?xml version="1.0" encoding="utf-8"?>
<p:tagLst xmlns:a="http://schemas.openxmlformats.org/drawingml/2006/main" xmlns:r="http://schemas.openxmlformats.org/officeDocument/2006/relationships" xmlns:p="http://schemas.openxmlformats.org/presentationml/2006/main">
  <p:tag name="OUTPUTDPI" val="1200"/>
  <p:tag name="ORIGINALHEIGHT" val="1886,014"/>
  <p:tag name="ORIGINALWIDTH" val="4377,953"/>
  <p:tag name="LATEXADDIN" val="\documentclass{article}\pagestyle{empty}&#10;\usepackage{amsmath}&#10;\usepackage{amsfonts}&#10;\usepackage{amssymb}&#10;\begin{document}&#10;\begin{minipage}{12.4 cm}&#10;{\sffamily{&#10;{\bf{Example:}}&#10;Find&#10;$$&#10;\int \, \frac{1}{3x^2 + 6} \, \textrm{d} x \, .&#10;$$\\[1mm]&#10;&#10;{\bf{Solution:}}\\[1mm]&#10;It is natural to try to match this integral to the one in Formula 16 by writing&#10;$$&#10;\int \, \frac{1}{3x^2 + 6} \, \textrm{d} x \, \, = \, \, -\tfrac{1}{3} \int \, \frac{1}{-2 - x^2} \, \textrm{d} x&#10;$$&#10;However, since $-2$ is negative, it cannot be written as the square $a^2$ of any real number&#10;$a$, so the formula does not apply.&#10;}}&#10;\end{minipage}&#10;\end{document}"/>
  <p:tag name="IGUANATEXSIZE" val="20"/>
  <p:tag name="IGUANATEXCURSOR" val="241"/>
  <p:tag name="TRANSPARENCY" val="Wahr"/>
  <p:tag name="FILENAME" val=""/>
  <p:tag name="LATEXENGINEID" val="0"/>
  <p:tag name="TEMPFOLDER" val="D:\iguana_temp\"/>
  <p:tag name="LATEXFORMHEIGHT" val="482,25"/>
  <p:tag name="LATEXFORMWIDTH" val="1030,5"/>
  <p:tag name="LATEXFORMWRAP" val="Wahr"/>
  <p:tag name="BITMAPVECTOR" val="0"/>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634</Words>
  <Application>Microsoft Office PowerPoint</Application>
  <PresentationFormat>Bildschirmpräsentation (16:9)</PresentationFormat>
  <Paragraphs>193</Paragraphs>
  <Slides>56</Slides>
  <Notes>0</Notes>
  <HiddenSlides>0</HiddenSlides>
  <MMClips>0</MMClips>
  <ScaleCrop>false</ScaleCrop>
  <HeadingPairs>
    <vt:vector size="4" baseType="variant">
      <vt:variant>
        <vt:lpstr>Design</vt:lpstr>
      </vt:variant>
      <vt:variant>
        <vt:i4>1</vt:i4>
      </vt:variant>
      <vt:variant>
        <vt:lpstr>Folientitel</vt:lpstr>
      </vt:variant>
      <vt:variant>
        <vt:i4>56</vt:i4>
      </vt:variant>
    </vt:vector>
  </HeadingPairs>
  <TitlesOfParts>
    <vt:vector size="57" baseType="lpstr">
      <vt:lpstr>Larissa-Design</vt:lpstr>
      <vt:lpstr>Calculus I for Management</vt:lpstr>
      <vt:lpstr>Folie 2</vt:lpstr>
      <vt:lpstr>Integration by parts is a technique of integration based on the product rule for differentiation (1/ 3)</vt:lpstr>
      <vt:lpstr>Integration by parts is a technique of integration based on the product rule for differentiation (2/ 3)</vt:lpstr>
      <vt:lpstr>Integration by parts is a technique of integration based on the product rule for differentiation (3/ 3)</vt:lpstr>
      <vt:lpstr>Example: Application of integration by parts</vt:lpstr>
      <vt:lpstr>Example: Application of integration by parts</vt:lpstr>
      <vt:lpstr>Let us summarize the integration by parts procedure as follows</vt:lpstr>
      <vt:lpstr>Some procedural rules of thumb for integration by parts</vt:lpstr>
      <vt:lpstr>Example: Application of integration by parts</vt:lpstr>
      <vt:lpstr>Example: Application of integration by parts</vt:lpstr>
      <vt:lpstr>Example: Application of integration by parts</vt:lpstr>
      <vt:lpstr>Example: Application of integration by parts</vt:lpstr>
      <vt:lpstr>Now it’s your turn: Please, try to solve these two questions on your own</vt:lpstr>
      <vt:lpstr>Now it’s your turn: Solution</vt:lpstr>
      <vt:lpstr>Now it’s your turn: Solution</vt:lpstr>
      <vt:lpstr>Note: some integrals can be evaluated by either substitution or integration by parts (1/ 2)</vt:lpstr>
      <vt:lpstr>Note: some integrals can be evaluated by either substitution or integration by parts (2/ 2)</vt:lpstr>
      <vt:lpstr>Folie 19</vt:lpstr>
      <vt:lpstr>Definite integration by parts is used, for instance, to find an area</vt:lpstr>
      <vt:lpstr>Example: Application of definite integration by parts</vt:lpstr>
      <vt:lpstr>Example: Application of definite integration by parts</vt:lpstr>
      <vt:lpstr>Example: Calculating the future vale of an investment</vt:lpstr>
      <vt:lpstr>Example: Calculating the future vale of an investment</vt:lpstr>
      <vt:lpstr>Example: Calculating the future vale of an investment</vt:lpstr>
      <vt:lpstr>Now it’s your turn: Please, try to solve this question on your own</vt:lpstr>
      <vt:lpstr>Folie 27</vt:lpstr>
      <vt:lpstr>Example: Integrating by parts twice</vt:lpstr>
      <vt:lpstr>Example: Integrating by parts twice</vt:lpstr>
      <vt:lpstr>Folie 30</vt:lpstr>
      <vt:lpstr>Using a table of integrals are often of great help to find the indefinite integrals of uncommon or complicated functions</vt:lpstr>
      <vt:lpstr>Important integral tables (1/ 2)</vt:lpstr>
      <vt:lpstr>Important integral tables (2/ 2)</vt:lpstr>
      <vt:lpstr>Example: Using a table of integrals</vt:lpstr>
      <vt:lpstr>Example: An integral not in the table</vt:lpstr>
      <vt:lpstr>Example: Using a table of integrals</vt:lpstr>
      <vt:lpstr>Example: Evaluating integrals with the aid of an integral table</vt:lpstr>
      <vt:lpstr>Example: Evaluating integrals with the aid of an integral table</vt:lpstr>
      <vt:lpstr>Example: Evaluating integrals with the aid of an integral table</vt:lpstr>
      <vt:lpstr>Additionally, Computer Algebra Systems (CAS) can help to evaluate a given integral (though the result needs to be validated, e.g. by differentiation)</vt:lpstr>
      <vt:lpstr>There is a huge list of free/ commercial and/ or specially targeted Computer Algebra Systems</vt:lpstr>
      <vt:lpstr>Folie 42</vt:lpstr>
      <vt:lpstr>Folie 43</vt:lpstr>
      <vt:lpstr>Recap: Integration by parts (1/ 2)</vt:lpstr>
      <vt:lpstr>Recap: Integration by parts (2/ 2)</vt:lpstr>
      <vt:lpstr>Exercise</vt:lpstr>
      <vt:lpstr>Exercise</vt:lpstr>
      <vt:lpstr>Exercise</vt:lpstr>
      <vt:lpstr>Exercise</vt:lpstr>
      <vt:lpstr>Exercise</vt:lpstr>
      <vt:lpstr>Exercise</vt:lpstr>
      <vt:lpstr>Exercise</vt:lpstr>
      <vt:lpstr>Exercise</vt:lpstr>
      <vt:lpstr>Exercise</vt:lpstr>
      <vt:lpstr>Exercise</vt:lpstr>
      <vt:lpstr>Calculus I for Management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Florian</dc:creator>
  <cp:lastModifiedBy>Florian Rupp</cp:lastModifiedBy>
  <cp:revision>197</cp:revision>
  <dcterms:created xsi:type="dcterms:W3CDTF">2020-04-04T18:50:50Z</dcterms:created>
  <dcterms:modified xsi:type="dcterms:W3CDTF">2023-02-20T20:35:32Z</dcterms:modified>
</cp:coreProperties>
</file>