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2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50" r:id="rId18"/>
    <p:sldId id="352" r:id="rId19"/>
    <p:sldId id="351" r:id="rId20"/>
    <p:sldId id="355" r:id="rId21"/>
    <p:sldId id="356" r:id="rId22"/>
    <p:sldId id="353" r:id="rId23"/>
    <p:sldId id="357" r:id="rId24"/>
    <p:sldId id="344" r:id="rId25"/>
    <p:sldId id="358" r:id="rId26"/>
    <p:sldId id="345" r:id="rId27"/>
    <p:sldId id="359" r:id="rId2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25" d="100"/>
          <a:sy n="125" d="100"/>
        </p:scale>
        <p:origin x="-1140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3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76.xml"/><Relationship Id="rId7" Type="http://schemas.openxmlformats.org/officeDocument/2006/relationships/image" Target="../media/image4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4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Systems of Equations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in the plane &amp; systems of equations in 2 variables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Lines in space &amp; systems of equations in 3 variables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N-variable systems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Gaussian Elimination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Linear Systems of Equations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structural insights do we have obtained so far?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3"/>
            <a:ext cx="7084841" cy="3763392"/>
          </a:xfrm>
          <a:prstGeom prst="rect">
            <a:avLst/>
          </a:prstGeom>
          <a:noFill/>
          <a:ln/>
          <a:effectLst/>
        </p:spPr>
      </p:pic>
      <p:sp>
        <p:nvSpPr>
          <p:cNvPr id="6" name="Rechtwinkliges Dreieck 5"/>
          <p:cNvSpPr/>
          <p:nvPr/>
        </p:nvSpPr>
        <p:spPr>
          <a:xfrm rot="10800000">
            <a:off x="2267745" y="1635645"/>
            <a:ext cx="3435176" cy="1080120"/>
          </a:xfrm>
          <a:prstGeom prst="rt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6084169" y="1635645"/>
            <a:ext cx="43204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ch rechts gekrümmter Pfeil 10"/>
          <p:cNvSpPr/>
          <p:nvPr/>
        </p:nvSpPr>
        <p:spPr>
          <a:xfrm rot="10800000">
            <a:off x="6567018" y="2068338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Nach rechts gekrümmter Pfeil 11"/>
          <p:cNvSpPr/>
          <p:nvPr/>
        </p:nvSpPr>
        <p:spPr>
          <a:xfrm rot="10800000">
            <a:off x="6927058" y="1780306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37051" y="2058029"/>
            <a:ext cx="1267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back-substitution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exploit the fact, that we manipulate the coefficients of the variables only, we introduce the augmented matrix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2"/>
            <a:ext cx="7058893" cy="3309919"/>
          </a:xfrm>
          <a:prstGeom prst="rect">
            <a:avLst/>
          </a:prstGeom>
          <a:noFill/>
          <a:ln/>
          <a:effectLst/>
        </p:spPr>
      </p:pic>
      <p:grpSp>
        <p:nvGrpSpPr>
          <p:cNvPr id="7" name="Gruppieren 11"/>
          <p:cNvGrpSpPr/>
          <p:nvPr/>
        </p:nvGrpSpPr>
        <p:grpSpPr>
          <a:xfrm>
            <a:off x="4945129" y="3147814"/>
            <a:ext cx="2867231" cy="1112565"/>
            <a:chOff x="4572000" y="3416300"/>
            <a:chExt cx="2867231" cy="1112565"/>
          </a:xfrm>
        </p:grpSpPr>
        <p:sp>
          <p:nvSpPr>
            <p:cNvPr id="8" name="Pfeil nach rechts 7"/>
            <p:cNvSpPr/>
            <p:nvPr/>
          </p:nvSpPr>
          <p:spPr>
            <a:xfrm rot="5400000">
              <a:off x="4499992" y="3501008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72613" y="3416300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columns</a:t>
              </a:r>
              <a:endParaRPr lang="en-US" sz="1400" dirty="0"/>
            </a:p>
          </p:txBody>
        </p:sp>
        <p:sp>
          <p:nvSpPr>
            <p:cNvPr id="10" name="Pfeil nach rechts 9"/>
            <p:cNvSpPr/>
            <p:nvPr/>
          </p:nvSpPr>
          <p:spPr>
            <a:xfrm rot="10800000">
              <a:off x="6334100" y="4229596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876256" y="4221088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rows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exploit the fact, that we manipulate the coefficients of the variables only, we introduce the augmented matrix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0564"/>
            <a:ext cx="3412481" cy="2463314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11"/>
          <p:cNvGrpSpPr/>
          <p:nvPr/>
        </p:nvGrpSpPr>
        <p:grpSpPr>
          <a:xfrm>
            <a:off x="4860032" y="2355726"/>
            <a:ext cx="2867231" cy="1112565"/>
            <a:chOff x="4572000" y="3416300"/>
            <a:chExt cx="2867231" cy="1112565"/>
          </a:xfrm>
        </p:grpSpPr>
        <p:sp>
          <p:nvSpPr>
            <p:cNvPr id="8" name="Pfeil nach rechts 7"/>
            <p:cNvSpPr/>
            <p:nvPr/>
          </p:nvSpPr>
          <p:spPr>
            <a:xfrm rot="5400000">
              <a:off x="4499992" y="3501008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72613" y="3416300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columns</a:t>
              </a:r>
              <a:endParaRPr lang="en-US" sz="1400" dirty="0"/>
            </a:p>
          </p:txBody>
        </p:sp>
        <p:sp>
          <p:nvSpPr>
            <p:cNvPr id="10" name="Pfeil nach rechts 9"/>
            <p:cNvSpPr/>
            <p:nvPr/>
          </p:nvSpPr>
          <p:spPr>
            <a:xfrm rot="10800000">
              <a:off x="6334100" y="4229596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876256" y="4221088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rows</a:t>
              </a:r>
              <a:endParaRPr lang="en-US" sz="1400" dirty="0"/>
            </a:p>
          </p:txBody>
        </p:sp>
      </p:grpSp>
      <p:grpSp>
        <p:nvGrpSpPr>
          <p:cNvPr id="5" name="Gruppieren 12"/>
          <p:cNvGrpSpPr/>
          <p:nvPr/>
        </p:nvGrpSpPr>
        <p:grpSpPr>
          <a:xfrm>
            <a:off x="2915816" y="3867894"/>
            <a:ext cx="5976664" cy="1080120"/>
            <a:chOff x="2123728" y="5357892"/>
            <a:chExt cx="5976664" cy="1080120"/>
          </a:xfrm>
        </p:grpSpPr>
        <p:cxnSp>
          <p:nvCxnSpPr>
            <p:cNvPr id="13" name="Gerade Verbindung mit Pfeil 12"/>
            <p:cNvCxnSpPr/>
            <p:nvPr/>
          </p:nvCxnSpPr>
          <p:spPr>
            <a:xfrm flipV="1">
              <a:off x="3275856" y="5357892"/>
              <a:ext cx="936104" cy="23134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123728" y="5699348"/>
              <a:ext cx="22602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numbers correspond to the </a:t>
              </a:r>
              <a:r>
                <a:rPr lang="en-US" sz="1400" b="1" dirty="0" smtClean="0"/>
                <a:t>coefficients of </a:t>
              </a:r>
              <a:r>
                <a:rPr lang="en-US" sz="1400" dirty="0" smtClean="0"/>
                <a:t>the variables/ </a:t>
              </a:r>
              <a:r>
                <a:rPr lang="en-US" sz="1400" b="1" dirty="0" smtClean="0"/>
                <a:t>unknowns</a:t>
              </a:r>
              <a:endParaRPr lang="en-US" sz="1400" b="1" dirty="0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 flipH="1" flipV="1">
              <a:off x="5148064" y="5357892"/>
              <a:ext cx="1584176" cy="57606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840169" y="5904324"/>
              <a:ext cx="2260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numbers correspond to the </a:t>
              </a:r>
              <a:r>
                <a:rPr lang="en-US" sz="1400" b="1" dirty="0" smtClean="0"/>
                <a:t>right-hand side entries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numbers in the augmented matrix stand for?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0"/>
            <a:ext cx="7071912" cy="38044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Determine the augmented 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088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0"/>
            <a:ext cx="7069011" cy="1940085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94570" y="3769433"/>
            <a:ext cx="3962373" cy="55696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51520" y="3651870"/>
            <a:ext cx="4248472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10"/>
          <p:cNvCxnSpPr>
            <a:stCxn id="9" idx="0"/>
          </p:cNvCxnSpPr>
          <p:nvPr/>
        </p:nvCxnSpPr>
        <p:spPr>
          <a:xfrm flipV="1">
            <a:off x="2375756" y="1995686"/>
            <a:ext cx="1764196" cy="1656184"/>
          </a:xfrm>
          <a:prstGeom prst="lin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39977" y="3769433"/>
            <a:ext cx="3856535" cy="557358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4644008" y="3651870"/>
            <a:ext cx="4248472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15"/>
          <p:cNvCxnSpPr>
            <a:stCxn id="14" idx="0"/>
          </p:cNvCxnSpPr>
          <p:nvPr/>
        </p:nvCxnSpPr>
        <p:spPr>
          <a:xfrm flipH="1" flipV="1">
            <a:off x="6372200" y="2931790"/>
            <a:ext cx="396044" cy="720080"/>
          </a:xfrm>
          <a:prstGeom prst="lin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the system of equations we now work with its augmented matrix and reduce this until a triangular form is reached (1/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6621" cy="37449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the system of equations we now work with its augmented matrix and reduce this until a triangular form is reached (2/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6999404" cy="3816997"/>
          </a:xfrm>
          <a:prstGeom prst="rect">
            <a:avLst/>
          </a:prstGeom>
          <a:noFill/>
          <a:ln/>
          <a:effectLst/>
        </p:spPr>
      </p:pic>
      <p:sp>
        <p:nvSpPr>
          <p:cNvPr id="8" name="Freihandform 7"/>
          <p:cNvSpPr/>
          <p:nvPr/>
        </p:nvSpPr>
        <p:spPr>
          <a:xfrm>
            <a:off x="5369148" y="4153247"/>
            <a:ext cx="1219076" cy="866775"/>
          </a:xfrm>
          <a:custGeom>
            <a:avLst/>
            <a:gdLst>
              <a:gd name="connsiteX0" fmla="*/ 0 w 1435100"/>
              <a:gd name="connsiteY0" fmla="*/ 0 h 866775"/>
              <a:gd name="connsiteX1" fmla="*/ 0 w 1435100"/>
              <a:gd name="connsiteY1" fmla="*/ 276225 h 866775"/>
              <a:gd name="connsiteX2" fmla="*/ 393700 w 1435100"/>
              <a:gd name="connsiteY2" fmla="*/ 276225 h 866775"/>
              <a:gd name="connsiteX3" fmla="*/ 393700 w 1435100"/>
              <a:gd name="connsiteY3" fmla="*/ 571500 h 866775"/>
              <a:gd name="connsiteX4" fmla="*/ 946150 w 1435100"/>
              <a:gd name="connsiteY4" fmla="*/ 571500 h 866775"/>
              <a:gd name="connsiteX5" fmla="*/ 946150 w 1435100"/>
              <a:gd name="connsiteY5" fmla="*/ 866775 h 866775"/>
              <a:gd name="connsiteX6" fmla="*/ 1435100 w 143510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100" h="866775">
                <a:moveTo>
                  <a:pt x="0" y="0"/>
                </a:moveTo>
                <a:lnTo>
                  <a:pt x="0" y="276225"/>
                </a:lnTo>
                <a:lnTo>
                  <a:pt x="393700" y="276225"/>
                </a:lnTo>
                <a:lnTo>
                  <a:pt x="393700" y="571500"/>
                </a:lnTo>
                <a:lnTo>
                  <a:pt x="946150" y="571500"/>
                </a:lnTo>
                <a:lnTo>
                  <a:pt x="946150" y="866775"/>
                </a:lnTo>
                <a:lnTo>
                  <a:pt x="1435100" y="866775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the system of equations we now work with its augmented matrix and reduce this until a triangular form is reached (3/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49"/>
            <a:ext cx="7085999" cy="2984561"/>
          </a:xfrm>
          <a:prstGeom prst="rect">
            <a:avLst/>
          </a:prstGeom>
          <a:noFill/>
          <a:ln/>
          <a:effectLst/>
        </p:spPr>
      </p:pic>
      <p:grpSp>
        <p:nvGrpSpPr>
          <p:cNvPr id="6" name="Gruppieren 29"/>
          <p:cNvGrpSpPr/>
          <p:nvPr/>
        </p:nvGrpSpPr>
        <p:grpSpPr>
          <a:xfrm>
            <a:off x="5839705" y="1468532"/>
            <a:ext cx="2980767" cy="1662420"/>
            <a:chOff x="5349875" y="1583065"/>
            <a:chExt cx="3492443" cy="1662420"/>
          </a:xfrm>
        </p:grpSpPr>
        <p:sp>
          <p:nvSpPr>
            <p:cNvPr id="7" name="Freihandform 6"/>
            <p:cNvSpPr/>
            <p:nvPr/>
          </p:nvSpPr>
          <p:spPr>
            <a:xfrm>
              <a:off x="5349875" y="2378710"/>
              <a:ext cx="1435100" cy="866775"/>
            </a:xfrm>
            <a:custGeom>
              <a:avLst/>
              <a:gdLst>
                <a:gd name="connsiteX0" fmla="*/ 0 w 1435100"/>
                <a:gd name="connsiteY0" fmla="*/ 0 h 866775"/>
                <a:gd name="connsiteX1" fmla="*/ 0 w 1435100"/>
                <a:gd name="connsiteY1" fmla="*/ 276225 h 866775"/>
                <a:gd name="connsiteX2" fmla="*/ 393700 w 1435100"/>
                <a:gd name="connsiteY2" fmla="*/ 276225 h 866775"/>
                <a:gd name="connsiteX3" fmla="*/ 393700 w 1435100"/>
                <a:gd name="connsiteY3" fmla="*/ 571500 h 866775"/>
                <a:gd name="connsiteX4" fmla="*/ 946150 w 1435100"/>
                <a:gd name="connsiteY4" fmla="*/ 571500 h 866775"/>
                <a:gd name="connsiteX5" fmla="*/ 946150 w 1435100"/>
                <a:gd name="connsiteY5" fmla="*/ 866775 h 866775"/>
                <a:gd name="connsiteX6" fmla="*/ 1435100 w 1435100"/>
                <a:gd name="connsiteY6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100" h="866775">
                  <a:moveTo>
                    <a:pt x="0" y="0"/>
                  </a:moveTo>
                  <a:lnTo>
                    <a:pt x="0" y="276225"/>
                  </a:lnTo>
                  <a:lnTo>
                    <a:pt x="393700" y="276225"/>
                  </a:lnTo>
                  <a:lnTo>
                    <a:pt x="393700" y="571500"/>
                  </a:lnTo>
                  <a:lnTo>
                    <a:pt x="946150" y="571500"/>
                  </a:lnTo>
                  <a:lnTo>
                    <a:pt x="946150" y="866775"/>
                  </a:lnTo>
                  <a:lnTo>
                    <a:pt x="1435100" y="866775"/>
                  </a:lnTo>
                </a:path>
              </a:pathLst>
            </a:cu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>
              <a:off x="6311253" y="1844675"/>
              <a:ext cx="1141067" cy="98562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7524328" y="1583065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upper echelon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form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uppieren 28"/>
          <p:cNvGrpSpPr/>
          <p:nvPr/>
        </p:nvGrpSpPr>
        <p:grpSpPr>
          <a:xfrm>
            <a:off x="5903362" y="1256442"/>
            <a:ext cx="1132227" cy="1813536"/>
            <a:chOff x="5416149" y="1370975"/>
            <a:chExt cx="1326585" cy="1813536"/>
          </a:xfrm>
        </p:grpSpPr>
        <p:sp>
          <p:nvSpPr>
            <p:cNvPr id="11" name="Rechteck 10"/>
            <p:cNvSpPr/>
            <p:nvPr/>
          </p:nvSpPr>
          <p:spPr>
            <a:xfrm>
              <a:off x="5416149" y="2365535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875287" y="2653579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415545" y="2934480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14615" y="1370975"/>
              <a:ext cx="928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pivot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element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Gerade Verbindung mit Pfeil 14"/>
            <p:cNvCxnSpPr>
              <a:stCxn id="14" idx="2"/>
            </p:cNvCxnSpPr>
            <p:nvPr/>
          </p:nvCxnSpPr>
          <p:spPr>
            <a:xfrm flipH="1">
              <a:off x="5543623" y="1894195"/>
              <a:ext cx="735050" cy="432048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4" idx="2"/>
            </p:cNvCxnSpPr>
            <p:nvPr/>
          </p:nvCxnSpPr>
          <p:spPr>
            <a:xfrm flipH="1">
              <a:off x="6049837" y="1894195"/>
              <a:ext cx="228837" cy="72008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4" idx="2"/>
            </p:cNvCxnSpPr>
            <p:nvPr/>
          </p:nvCxnSpPr>
          <p:spPr>
            <a:xfrm>
              <a:off x="6278673" y="1894195"/>
              <a:ext cx="277376" cy="1008112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88" y="4592949"/>
            <a:ext cx="6912768" cy="355065"/>
          </a:xfrm>
          <a:prstGeom prst="rect">
            <a:avLst/>
          </a:prstGeom>
          <a:noFill/>
          <a:ln/>
          <a:effectLst/>
        </p:spPr>
      </p:pic>
      <p:cxnSp>
        <p:nvCxnSpPr>
          <p:cNvPr id="30" name="Gerade Verbindung 29"/>
          <p:cNvCxnSpPr/>
          <p:nvPr/>
        </p:nvCxnSpPr>
        <p:spPr>
          <a:xfrm>
            <a:off x="1763688" y="4493106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" descr="http://upload.wikimedia.org/wikipedia/commons/d/d8/US_Navy_090711-N-9712C-011_Two_F-A-18_Hornets_assigned_to_Strike_Fighter_Squadron_(VFA)_204_and_two_F-15_Strike_Eagles_assigned_to_the_Louisiana_Air_National_Guard_159th_Fighter_Wing_fly_in_an_echelon_form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31590"/>
            <a:ext cx="1301021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the system of equations we now work with its augmented matrix and reduce this until a triangular form is reached (3/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0"/>
            <a:ext cx="7085999" cy="3608325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9"/>
          <p:cNvGrpSpPr/>
          <p:nvPr/>
        </p:nvGrpSpPr>
        <p:grpSpPr>
          <a:xfrm>
            <a:off x="5839705" y="1468532"/>
            <a:ext cx="2980767" cy="1662420"/>
            <a:chOff x="5349875" y="1583065"/>
            <a:chExt cx="3492443" cy="1662420"/>
          </a:xfrm>
        </p:grpSpPr>
        <p:sp>
          <p:nvSpPr>
            <p:cNvPr id="7" name="Freihandform 6"/>
            <p:cNvSpPr/>
            <p:nvPr/>
          </p:nvSpPr>
          <p:spPr>
            <a:xfrm>
              <a:off x="5349875" y="2378710"/>
              <a:ext cx="1435100" cy="866775"/>
            </a:xfrm>
            <a:custGeom>
              <a:avLst/>
              <a:gdLst>
                <a:gd name="connsiteX0" fmla="*/ 0 w 1435100"/>
                <a:gd name="connsiteY0" fmla="*/ 0 h 866775"/>
                <a:gd name="connsiteX1" fmla="*/ 0 w 1435100"/>
                <a:gd name="connsiteY1" fmla="*/ 276225 h 866775"/>
                <a:gd name="connsiteX2" fmla="*/ 393700 w 1435100"/>
                <a:gd name="connsiteY2" fmla="*/ 276225 h 866775"/>
                <a:gd name="connsiteX3" fmla="*/ 393700 w 1435100"/>
                <a:gd name="connsiteY3" fmla="*/ 571500 h 866775"/>
                <a:gd name="connsiteX4" fmla="*/ 946150 w 1435100"/>
                <a:gd name="connsiteY4" fmla="*/ 571500 h 866775"/>
                <a:gd name="connsiteX5" fmla="*/ 946150 w 1435100"/>
                <a:gd name="connsiteY5" fmla="*/ 866775 h 866775"/>
                <a:gd name="connsiteX6" fmla="*/ 1435100 w 1435100"/>
                <a:gd name="connsiteY6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100" h="866775">
                  <a:moveTo>
                    <a:pt x="0" y="0"/>
                  </a:moveTo>
                  <a:lnTo>
                    <a:pt x="0" y="276225"/>
                  </a:lnTo>
                  <a:lnTo>
                    <a:pt x="393700" y="276225"/>
                  </a:lnTo>
                  <a:lnTo>
                    <a:pt x="393700" y="571500"/>
                  </a:lnTo>
                  <a:lnTo>
                    <a:pt x="946150" y="571500"/>
                  </a:lnTo>
                  <a:lnTo>
                    <a:pt x="946150" y="866775"/>
                  </a:lnTo>
                  <a:lnTo>
                    <a:pt x="1435100" y="866775"/>
                  </a:lnTo>
                </a:path>
              </a:pathLst>
            </a:cu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>
              <a:off x="6311253" y="1844675"/>
              <a:ext cx="1141067" cy="98562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7524328" y="1583065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upper echelon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form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uppieren 28"/>
          <p:cNvGrpSpPr/>
          <p:nvPr/>
        </p:nvGrpSpPr>
        <p:grpSpPr>
          <a:xfrm>
            <a:off x="5903362" y="1256442"/>
            <a:ext cx="1132227" cy="1813536"/>
            <a:chOff x="5416149" y="1370975"/>
            <a:chExt cx="1326585" cy="1813536"/>
          </a:xfrm>
        </p:grpSpPr>
        <p:sp>
          <p:nvSpPr>
            <p:cNvPr id="11" name="Rechteck 10"/>
            <p:cNvSpPr/>
            <p:nvPr/>
          </p:nvSpPr>
          <p:spPr>
            <a:xfrm>
              <a:off x="5416149" y="2365535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875287" y="2653579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415545" y="2934480"/>
              <a:ext cx="221457" cy="2500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14615" y="1370975"/>
              <a:ext cx="928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pivot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element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Gerade Verbindung mit Pfeil 14"/>
            <p:cNvCxnSpPr>
              <a:stCxn id="14" idx="2"/>
            </p:cNvCxnSpPr>
            <p:nvPr/>
          </p:nvCxnSpPr>
          <p:spPr>
            <a:xfrm flipH="1">
              <a:off x="5543623" y="1894195"/>
              <a:ext cx="735050" cy="432048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4" idx="2"/>
            </p:cNvCxnSpPr>
            <p:nvPr/>
          </p:nvCxnSpPr>
          <p:spPr>
            <a:xfrm flipH="1">
              <a:off x="6049837" y="1894195"/>
              <a:ext cx="228837" cy="72008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4" idx="2"/>
            </p:cNvCxnSpPr>
            <p:nvPr/>
          </p:nvCxnSpPr>
          <p:spPr>
            <a:xfrm>
              <a:off x="6278673" y="1894195"/>
              <a:ext cx="277376" cy="1008112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8" descr="http://upload.wikimedia.org/wikipedia/commons/d/d8/US_Navy_090711-N-9712C-011_Two_F-A-18_Hornets_assigned_to_Strike_Fighter_Squadron_(VFA)_204_and_two_F-15_Strike_Eagles_assigned_to_the_Louisiana_Air_National_Guard_159th_Fighter_Wing_fly_in_an_echelon_form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1301021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9"/>
            <a:ext cx="7084513" cy="3641180"/>
          </a:xfrm>
          <a:prstGeom prst="rect">
            <a:avLst/>
          </a:prstGeom>
          <a:noFill/>
          <a:ln/>
          <a:effectLst/>
        </p:spPr>
      </p:pic>
      <p:sp>
        <p:nvSpPr>
          <p:cNvPr id="6" name="Freihandform 5"/>
          <p:cNvSpPr/>
          <p:nvPr>
            <p:custDataLst>
              <p:tags r:id="rId2"/>
            </p:custDataLst>
          </p:nvPr>
        </p:nvSpPr>
        <p:spPr>
          <a:xfrm>
            <a:off x="5492865" y="4299942"/>
            <a:ext cx="1023351" cy="546100"/>
          </a:xfrm>
          <a:custGeom>
            <a:avLst/>
            <a:gdLst>
              <a:gd name="connsiteX0" fmla="*/ 0 w 1254125"/>
              <a:gd name="connsiteY0" fmla="*/ 0 h 546100"/>
              <a:gd name="connsiteX1" fmla="*/ 0 w 1254125"/>
              <a:gd name="connsiteY1" fmla="*/ 254000 h 546100"/>
              <a:gd name="connsiteX2" fmla="*/ 352425 w 1254125"/>
              <a:gd name="connsiteY2" fmla="*/ 254000 h 546100"/>
              <a:gd name="connsiteX3" fmla="*/ 352425 w 1254125"/>
              <a:gd name="connsiteY3" fmla="*/ 546100 h 546100"/>
              <a:gd name="connsiteX4" fmla="*/ 1254125 w 1254125"/>
              <a:gd name="connsiteY4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25" h="546100">
                <a:moveTo>
                  <a:pt x="0" y="0"/>
                </a:moveTo>
                <a:lnTo>
                  <a:pt x="0" y="254000"/>
                </a:lnTo>
                <a:lnTo>
                  <a:pt x="352425" y="254000"/>
                </a:lnTo>
                <a:lnTo>
                  <a:pt x="352425" y="546100"/>
                </a:lnTo>
                <a:lnTo>
                  <a:pt x="1254125" y="54610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and lines in the (Euclidean) space can be described in terms of a normal form that generalizes the form of a line in the plane (1/ 2)</a:t>
            </a:r>
            <a:endParaRPr lang="en-US" dirty="0"/>
          </a:p>
        </p:txBody>
      </p:sp>
      <p:pic>
        <p:nvPicPr>
          <p:cNvPr id="3" name="Picture 2" descr="http://mathandmultimedia.com/wp-content/uploads/2011/05/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44197" y="1866545"/>
            <a:ext cx="4176464" cy="227450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83"/>
            <a:ext cx="5328755" cy="26305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0" y="1203549"/>
            <a:ext cx="7080326" cy="3754646"/>
          </a:xfrm>
          <a:prstGeom prst="rect">
            <a:avLst/>
          </a:prstGeom>
          <a:noFill/>
          <a:ln/>
          <a:effectLst/>
        </p:spPr>
      </p:pic>
      <p:sp>
        <p:nvSpPr>
          <p:cNvPr id="6" name="Freihandform 5"/>
          <p:cNvSpPr/>
          <p:nvPr>
            <p:custDataLst>
              <p:tags r:id="rId2"/>
            </p:custDataLst>
          </p:nvPr>
        </p:nvSpPr>
        <p:spPr>
          <a:xfrm>
            <a:off x="6663660" y="1612786"/>
            <a:ext cx="1023351" cy="546100"/>
          </a:xfrm>
          <a:custGeom>
            <a:avLst/>
            <a:gdLst>
              <a:gd name="connsiteX0" fmla="*/ 0 w 1254125"/>
              <a:gd name="connsiteY0" fmla="*/ 0 h 546100"/>
              <a:gd name="connsiteX1" fmla="*/ 0 w 1254125"/>
              <a:gd name="connsiteY1" fmla="*/ 254000 h 546100"/>
              <a:gd name="connsiteX2" fmla="*/ 352425 w 1254125"/>
              <a:gd name="connsiteY2" fmla="*/ 254000 h 546100"/>
              <a:gd name="connsiteX3" fmla="*/ 352425 w 1254125"/>
              <a:gd name="connsiteY3" fmla="*/ 546100 h 546100"/>
              <a:gd name="connsiteX4" fmla="*/ 1254125 w 1254125"/>
              <a:gd name="connsiteY4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25" h="546100">
                <a:moveTo>
                  <a:pt x="0" y="0"/>
                </a:moveTo>
                <a:lnTo>
                  <a:pt x="0" y="254000"/>
                </a:lnTo>
                <a:lnTo>
                  <a:pt x="352425" y="254000"/>
                </a:lnTo>
                <a:lnTo>
                  <a:pt x="352425" y="546100"/>
                </a:lnTo>
                <a:lnTo>
                  <a:pt x="1254125" y="54610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>
            <p:custDataLst>
              <p:tags r:id="rId3"/>
            </p:custDataLst>
          </p:nvPr>
        </p:nvSpPr>
        <p:spPr>
          <a:xfrm>
            <a:off x="5655548" y="2407989"/>
            <a:ext cx="127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pivot elements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9" name="Gerade Verbindung mit Pfeil 8"/>
          <p:cNvCxnSpPr>
            <a:stCxn id="8" idx="0"/>
          </p:cNvCxnSpPr>
          <p:nvPr>
            <p:custDataLst>
              <p:tags r:id="rId4"/>
            </p:custDataLst>
          </p:nvPr>
        </p:nvCxnSpPr>
        <p:spPr>
          <a:xfrm flipV="1">
            <a:off x="6292838" y="1851089"/>
            <a:ext cx="360040" cy="55690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8" idx="0"/>
          </p:cNvCxnSpPr>
          <p:nvPr>
            <p:custDataLst>
              <p:tags r:id="rId5"/>
            </p:custDataLst>
          </p:nvPr>
        </p:nvCxnSpPr>
        <p:spPr>
          <a:xfrm flipV="1">
            <a:off x="6292838" y="2139121"/>
            <a:ext cx="648072" cy="26886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 nach rechts 10"/>
          <p:cNvSpPr/>
          <p:nvPr>
            <p:custDataLst>
              <p:tags r:id="rId6"/>
            </p:custDataLst>
          </p:nvPr>
        </p:nvSpPr>
        <p:spPr>
          <a:xfrm rot="16200000">
            <a:off x="7258946" y="2319722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>
            <p:custDataLst>
              <p:tags r:id="rId7"/>
            </p:custDataLst>
          </p:nvPr>
        </p:nvSpPr>
        <p:spPr>
          <a:xfrm>
            <a:off x="7582982" y="235718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free variable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0" y="1203549"/>
            <a:ext cx="7085492" cy="3773687"/>
          </a:xfrm>
          <a:prstGeom prst="rect">
            <a:avLst/>
          </a:prstGeom>
          <a:noFill/>
          <a:ln/>
          <a:effectLst/>
        </p:spPr>
      </p:pic>
      <p:sp>
        <p:nvSpPr>
          <p:cNvPr id="6" name="Freihandform 5"/>
          <p:cNvSpPr/>
          <p:nvPr>
            <p:custDataLst>
              <p:tags r:id="rId2"/>
            </p:custDataLst>
          </p:nvPr>
        </p:nvSpPr>
        <p:spPr>
          <a:xfrm>
            <a:off x="6660232" y="1612786"/>
            <a:ext cx="1023351" cy="546100"/>
          </a:xfrm>
          <a:custGeom>
            <a:avLst/>
            <a:gdLst>
              <a:gd name="connsiteX0" fmla="*/ 0 w 1254125"/>
              <a:gd name="connsiteY0" fmla="*/ 0 h 546100"/>
              <a:gd name="connsiteX1" fmla="*/ 0 w 1254125"/>
              <a:gd name="connsiteY1" fmla="*/ 254000 h 546100"/>
              <a:gd name="connsiteX2" fmla="*/ 352425 w 1254125"/>
              <a:gd name="connsiteY2" fmla="*/ 254000 h 546100"/>
              <a:gd name="connsiteX3" fmla="*/ 352425 w 1254125"/>
              <a:gd name="connsiteY3" fmla="*/ 546100 h 546100"/>
              <a:gd name="connsiteX4" fmla="*/ 1254125 w 1254125"/>
              <a:gd name="connsiteY4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25" h="546100">
                <a:moveTo>
                  <a:pt x="0" y="0"/>
                </a:moveTo>
                <a:lnTo>
                  <a:pt x="0" y="254000"/>
                </a:lnTo>
                <a:lnTo>
                  <a:pt x="352425" y="254000"/>
                </a:lnTo>
                <a:lnTo>
                  <a:pt x="352425" y="546100"/>
                </a:lnTo>
                <a:lnTo>
                  <a:pt x="1254125" y="54610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>
            <p:custDataLst>
              <p:tags r:id="rId3"/>
            </p:custDataLst>
          </p:nvPr>
        </p:nvSpPr>
        <p:spPr>
          <a:xfrm>
            <a:off x="5652120" y="2407989"/>
            <a:ext cx="127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pivot elements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9" name="Gerade Verbindung mit Pfeil 8"/>
          <p:cNvCxnSpPr>
            <a:stCxn id="8" idx="0"/>
          </p:cNvCxnSpPr>
          <p:nvPr>
            <p:custDataLst>
              <p:tags r:id="rId4"/>
            </p:custDataLst>
          </p:nvPr>
        </p:nvCxnSpPr>
        <p:spPr>
          <a:xfrm flipV="1">
            <a:off x="6289410" y="1851089"/>
            <a:ext cx="360040" cy="55690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8" idx="0"/>
          </p:cNvCxnSpPr>
          <p:nvPr>
            <p:custDataLst>
              <p:tags r:id="rId5"/>
            </p:custDataLst>
          </p:nvPr>
        </p:nvCxnSpPr>
        <p:spPr>
          <a:xfrm flipV="1">
            <a:off x="6289410" y="2139121"/>
            <a:ext cx="648072" cy="26886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 nach rechts 10"/>
          <p:cNvSpPr/>
          <p:nvPr>
            <p:custDataLst>
              <p:tags r:id="rId6"/>
            </p:custDataLst>
          </p:nvPr>
        </p:nvSpPr>
        <p:spPr>
          <a:xfrm rot="16200000">
            <a:off x="7255518" y="2319722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>
            <p:custDataLst>
              <p:tags r:id="rId7"/>
            </p:custDataLst>
          </p:nvPr>
        </p:nvSpPr>
        <p:spPr>
          <a:xfrm>
            <a:off x="7579554" y="235718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free variable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90679" cy="3754533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5368895" y="4106778"/>
            <a:ext cx="1067693" cy="549275"/>
          </a:xfrm>
          <a:custGeom>
            <a:avLst/>
            <a:gdLst>
              <a:gd name="connsiteX0" fmla="*/ 0 w 1355725"/>
              <a:gd name="connsiteY0" fmla="*/ 0 h 549275"/>
              <a:gd name="connsiteX1" fmla="*/ 0 w 1355725"/>
              <a:gd name="connsiteY1" fmla="*/ 279400 h 549275"/>
              <a:gd name="connsiteX2" fmla="*/ 387350 w 1355725"/>
              <a:gd name="connsiteY2" fmla="*/ 279400 h 549275"/>
              <a:gd name="connsiteX3" fmla="*/ 387350 w 1355725"/>
              <a:gd name="connsiteY3" fmla="*/ 549275 h 549275"/>
              <a:gd name="connsiteX4" fmla="*/ 1355725 w 1355725"/>
              <a:gd name="connsiteY4" fmla="*/ 549275 h 549275"/>
              <a:gd name="connsiteX5" fmla="*/ 1346200 w 1355725"/>
              <a:gd name="connsiteY5" fmla="*/ 54610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725" h="549275">
                <a:moveTo>
                  <a:pt x="0" y="0"/>
                </a:moveTo>
                <a:lnTo>
                  <a:pt x="0" y="279400"/>
                </a:lnTo>
                <a:lnTo>
                  <a:pt x="387350" y="279400"/>
                </a:lnTo>
                <a:lnTo>
                  <a:pt x="387350" y="549275"/>
                </a:lnTo>
                <a:lnTo>
                  <a:pt x="1355725" y="549275"/>
                </a:lnTo>
                <a:lnTo>
                  <a:pt x="1346200" y="54610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8450" y="1203549"/>
            <a:ext cx="7091735" cy="3754030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6012160" y="1487939"/>
            <a:ext cx="1067693" cy="549275"/>
          </a:xfrm>
          <a:custGeom>
            <a:avLst/>
            <a:gdLst>
              <a:gd name="connsiteX0" fmla="*/ 0 w 1355725"/>
              <a:gd name="connsiteY0" fmla="*/ 0 h 549275"/>
              <a:gd name="connsiteX1" fmla="*/ 0 w 1355725"/>
              <a:gd name="connsiteY1" fmla="*/ 279400 h 549275"/>
              <a:gd name="connsiteX2" fmla="*/ 387350 w 1355725"/>
              <a:gd name="connsiteY2" fmla="*/ 279400 h 549275"/>
              <a:gd name="connsiteX3" fmla="*/ 387350 w 1355725"/>
              <a:gd name="connsiteY3" fmla="*/ 549275 h 549275"/>
              <a:gd name="connsiteX4" fmla="*/ 1355725 w 1355725"/>
              <a:gd name="connsiteY4" fmla="*/ 549275 h 549275"/>
              <a:gd name="connsiteX5" fmla="*/ 1346200 w 1355725"/>
              <a:gd name="connsiteY5" fmla="*/ 54610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725" h="549275">
                <a:moveTo>
                  <a:pt x="0" y="0"/>
                </a:moveTo>
                <a:lnTo>
                  <a:pt x="0" y="279400"/>
                </a:lnTo>
                <a:lnTo>
                  <a:pt x="387350" y="279400"/>
                </a:lnTo>
                <a:lnTo>
                  <a:pt x="387350" y="549275"/>
                </a:lnTo>
                <a:lnTo>
                  <a:pt x="1355725" y="549275"/>
                </a:lnTo>
                <a:lnTo>
                  <a:pt x="1346200" y="54610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10800000">
            <a:off x="7272744" y="2043584"/>
            <a:ext cx="504056" cy="288181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7827600" y="203378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problem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What do the upper echelon form and the pivot elements tell us?</a:t>
            </a:r>
            <a:endParaRPr lang="en-US" dirty="0"/>
          </a:p>
        </p:txBody>
      </p:sp>
      <p:pic>
        <p:nvPicPr>
          <p:cNvPr id="3" name="Grafik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7764" y="1131590"/>
            <a:ext cx="8048470" cy="939979"/>
          </a:xfrm>
          <a:prstGeom prst="rect">
            <a:avLst/>
          </a:prstGeom>
          <a:noFill/>
          <a:ln/>
          <a:effectLst/>
        </p:spPr>
      </p:pic>
      <p:sp>
        <p:nvSpPr>
          <p:cNvPr id="24" name="Textfeld 23"/>
          <p:cNvSpPr txBox="1"/>
          <p:nvPr/>
        </p:nvSpPr>
        <p:spPr>
          <a:xfrm>
            <a:off x="1227895" y="35392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  <a:latin typeface="Arial"/>
              </a:rPr>
              <a:t>i</a:t>
            </a:r>
            <a:r>
              <a:rPr lang="en-US" baseline="-25000" dirty="0" err="1" smtClean="0">
                <a:latin typeface="Arial"/>
              </a:rPr>
              <a:t>,</a:t>
            </a:r>
            <a:r>
              <a:rPr lang="en-US" baseline="-25000" dirty="0" err="1" smtClean="0">
                <a:solidFill>
                  <a:schemeClr val="tx2"/>
                </a:solidFill>
                <a:latin typeface="Arial"/>
              </a:rPr>
              <a:t>j</a:t>
            </a:r>
            <a:endParaRPr lang="en-US" baseline="-25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519" y="2427734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number of the equation =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row </a:t>
            </a:r>
            <a:r>
              <a:rPr lang="en-US" sz="1600" dirty="0" err="1" smtClean="0">
                <a:solidFill>
                  <a:srgbClr val="C00000"/>
                </a:solidFill>
              </a:rPr>
              <a:t>i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51519" y="4435247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column j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= number of the unknown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8" name="Gerade Verbindung mit Pfeil 27"/>
          <p:cNvCxnSpPr>
            <a:stCxn id="25" idx="2"/>
            <a:endCxn id="24" idx="0"/>
          </p:cNvCxnSpPr>
          <p:nvPr/>
        </p:nvCxnSpPr>
        <p:spPr>
          <a:xfrm>
            <a:off x="1439652" y="3012509"/>
            <a:ext cx="0" cy="52670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7" idx="0"/>
            <a:endCxn id="24" idx="2"/>
          </p:cNvCxnSpPr>
          <p:nvPr/>
        </p:nvCxnSpPr>
        <p:spPr>
          <a:xfrm flipV="1">
            <a:off x="1439652" y="3908544"/>
            <a:ext cx="0" cy="526703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51520" y="2427734"/>
            <a:ext cx="2376264" cy="2592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>
            <p:custDataLst>
              <p:tags r:id="rId2"/>
            </p:custDataLst>
          </p:nvPr>
        </p:nvSpPr>
        <p:spPr>
          <a:xfrm>
            <a:off x="3131840" y="2603976"/>
            <a:ext cx="5760640" cy="241604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1400" b="1" u="sng" dirty="0" smtClean="0"/>
              <a:t>Elementary operations:</a:t>
            </a:r>
          </a:p>
          <a:p>
            <a:pPr marL="900113" indent="-900113">
              <a:spcAft>
                <a:spcPts val="600"/>
              </a:spcAft>
            </a:pPr>
            <a:r>
              <a:rPr lang="en-US" sz="1400" b="1" dirty="0" smtClean="0"/>
              <a:t>Type 1</a:t>
            </a:r>
            <a:r>
              <a:rPr lang="en-US" sz="1400" dirty="0" smtClean="0"/>
              <a:t>: 	Swap the positions of two equations/ rows in the augmented matrix</a:t>
            </a:r>
          </a:p>
          <a:p>
            <a:pPr marL="900113" indent="-900113">
              <a:spcAft>
                <a:spcPts val="600"/>
              </a:spcAft>
            </a:pPr>
            <a:r>
              <a:rPr lang="en-US" sz="1400" b="1" dirty="0" smtClean="0"/>
              <a:t>Type 2</a:t>
            </a:r>
            <a:r>
              <a:rPr lang="en-US" sz="1400" dirty="0" smtClean="0"/>
              <a:t>: 	Multiply an equation/ row by a nonzero number/ scalar. </a:t>
            </a:r>
          </a:p>
          <a:p>
            <a:pPr marL="900113" indent="-900113">
              <a:spcAft>
                <a:spcPts val="600"/>
              </a:spcAft>
            </a:pPr>
            <a:r>
              <a:rPr lang="en-US" sz="1400" b="1" dirty="0" smtClean="0"/>
              <a:t>Type 3</a:t>
            </a:r>
            <a:r>
              <a:rPr lang="en-US" sz="1400" dirty="0" smtClean="0"/>
              <a:t>: 	Add to one equation/ row a scalar multiple of another equation/ row.</a:t>
            </a:r>
          </a:p>
          <a:p>
            <a:pPr marL="900113" indent="-900113">
              <a:spcAft>
                <a:spcPts val="600"/>
              </a:spcAft>
            </a:pPr>
            <a:endParaRPr lang="en-US" sz="1400" dirty="0" smtClean="0"/>
          </a:p>
          <a:p>
            <a:pPr algn="just">
              <a:spcAft>
                <a:spcPts val="600"/>
              </a:spcAft>
            </a:pPr>
            <a:r>
              <a:rPr lang="en-US" sz="1400" b="1" u="sng" dirty="0" smtClean="0"/>
              <a:t>Note:</a:t>
            </a:r>
            <a:r>
              <a:rPr lang="en-US" sz="1400" b="1" dirty="0" smtClean="0"/>
              <a:t> </a:t>
            </a:r>
            <a:r>
              <a:rPr lang="en-US" sz="1400" dirty="0" smtClean="0"/>
              <a:t>Elementary operations leave the solution set invariant, i.e. when applied do not change the solution.</a:t>
            </a:r>
          </a:p>
        </p:txBody>
      </p:sp>
      <p:cxnSp>
        <p:nvCxnSpPr>
          <p:cNvPr id="37" name="Gerade Verbindung 36"/>
          <p:cNvCxnSpPr/>
          <p:nvPr/>
        </p:nvCxnSpPr>
        <p:spPr>
          <a:xfrm>
            <a:off x="7020272" y="2139703"/>
            <a:ext cx="0" cy="575419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5343979" y="2272114"/>
            <a:ext cx="160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elementary operations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What do the upper echelon form and the pivot elements tell us?</a:t>
            </a:r>
            <a:endParaRPr lang="en-US" dirty="0"/>
          </a:p>
        </p:txBody>
      </p:sp>
      <p:pic>
        <p:nvPicPr>
          <p:cNvPr id="3" name="Grafik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47764" y="1131590"/>
            <a:ext cx="8048470" cy="939979"/>
          </a:xfrm>
          <a:prstGeom prst="rect">
            <a:avLst/>
          </a:prstGeom>
          <a:noFill/>
          <a:ln/>
          <a:effectLst/>
        </p:spPr>
      </p:pic>
      <p:pic>
        <p:nvPicPr>
          <p:cNvPr id="4" name="Grafik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7504" y="3139399"/>
            <a:ext cx="2768651" cy="1016340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241834" y="3139399"/>
            <a:ext cx="2769164" cy="1016528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172836" y="3139399"/>
            <a:ext cx="2769678" cy="990804"/>
          </a:xfrm>
          <a:prstGeom prst="rect">
            <a:avLst/>
          </a:prstGeom>
          <a:noFill/>
          <a:ln/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1331640" y="2715122"/>
            <a:ext cx="612068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7020272" y="2139703"/>
            <a:ext cx="0" cy="57541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7452320" y="2715122"/>
            <a:ext cx="0" cy="36068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283968" y="2715122"/>
            <a:ext cx="0" cy="36068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331640" y="271512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440384" y="227211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elementary operations</a:t>
            </a:r>
            <a:endParaRPr lang="en-US" dirty="0"/>
          </a:p>
        </p:txBody>
      </p:sp>
      <p:sp>
        <p:nvSpPr>
          <p:cNvPr id="13" name="Freihandform 12"/>
          <p:cNvSpPr/>
          <p:nvPr/>
        </p:nvSpPr>
        <p:spPr>
          <a:xfrm>
            <a:off x="320040" y="3177531"/>
            <a:ext cx="1851660" cy="94488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660" h="94488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234440" y="632460"/>
                </a:lnTo>
                <a:lnTo>
                  <a:pt x="1234440" y="944880"/>
                </a:lnTo>
                <a:lnTo>
                  <a:pt x="1851660" y="94488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ihandform 13"/>
          <p:cNvSpPr/>
          <p:nvPr/>
        </p:nvSpPr>
        <p:spPr>
          <a:xfrm>
            <a:off x="3404632" y="3185915"/>
            <a:ext cx="1855787" cy="63246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234440 w 1871439"/>
              <a:gd name="connsiteY5" fmla="*/ 944880 h 944880"/>
              <a:gd name="connsiteX6" fmla="*/ 1851660 w 1871439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851660 w 1871439"/>
              <a:gd name="connsiteY5" fmla="*/ 944880 h 944880"/>
              <a:gd name="connsiteX0" fmla="*/ 0 w 1871439"/>
              <a:gd name="connsiteY0" fmla="*/ 0 h 648444"/>
              <a:gd name="connsiteX1" fmla="*/ 0 w 1871439"/>
              <a:gd name="connsiteY1" fmla="*/ 335280 h 648444"/>
              <a:gd name="connsiteX2" fmla="*/ 563880 w 1871439"/>
              <a:gd name="connsiteY2" fmla="*/ 335280 h 648444"/>
              <a:gd name="connsiteX3" fmla="*/ 563880 w 1871439"/>
              <a:gd name="connsiteY3" fmla="*/ 632460 h 648444"/>
              <a:gd name="connsiteX4" fmla="*/ 1871439 w 1871439"/>
              <a:gd name="connsiteY4" fmla="*/ 648444 h 648444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71027"/>
              <a:gd name="connsiteY0" fmla="*/ 0 h 632460"/>
              <a:gd name="connsiteX1" fmla="*/ 0 w 1871027"/>
              <a:gd name="connsiteY1" fmla="*/ 335280 h 632460"/>
              <a:gd name="connsiteX2" fmla="*/ 563880 w 1871027"/>
              <a:gd name="connsiteY2" fmla="*/ 335280 h 632460"/>
              <a:gd name="connsiteX3" fmla="*/ 563880 w 1871027"/>
              <a:gd name="connsiteY3" fmla="*/ 632460 h 632460"/>
              <a:gd name="connsiteX4" fmla="*/ 1871027 w 1871027"/>
              <a:gd name="connsiteY4" fmla="*/ 624840 h 632460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55787"/>
              <a:gd name="connsiteY0" fmla="*/ 0 h 632460"/>
              <a:gd name="connsiteX1" fmla="*/ 0 w 1855787"/>
              <a:gd name="connsiteY1" fmla="*/ 335280 h 632460"/>
              <a:gd name="connsiteX2" fmla="*/ 563880 w 1855787"/>
              <a:gd name="connsiteY2" fmla="*/ 335280 h 632460"/>
              <a:gd name="connsiteX3" fmla="*/ 563880 w 1855787"/>
              <a:gd name="connsiteY3" fmla="*/ 632460 h 632460"/>
              <a:gd name="connsiteX4" fmla="*/ 1855787 w 1855787"/>
              <a:gd name="connsiteY4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787" h="63246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855787" y="63246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6468249" y="3178667"/>
            <a:ext cx="1855787" cy="63246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234440 w 1871439"/>
              <a:gd name="connsiteY5" fmla="*/ 944880 h 944880"/>
              <a:gd name="connsiteX6" fmla="*/ 1851660 w 1871439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851660 w 1871439"/>
              <a:gd name="connsiteY5" fmla="*/ 944880 h 944880"/>
              <a:gd name="connsiteX0" fmla="*/ 0 w 1871439"/>
              <a:gd name="connsiteY0" fmla="*/ 0 h 648444"/>
              <a:gd name="connsiteX1" fmla="*/ 0 w 1871439"/>
              <a:gd name="connsiteY1" fmla="*/ 335280 h 648444"/>
              <a:gd name="connsiteX2" fmla="*/ 563880 w 1871439"/>
              <a:gd name="connsiteY2" fmla="*/ 335280 h 648444"/>
              <a:gd name="connsiteX3" fmla="*/ 563880 w 1871439"/>
              <a:gd name="connsiteY3" fmla="*/ 632460 h 648444"/>
              <a:gd name="connsiteX4" fmla="*/ 1871439 w 1871439"/>
              <a:gd name="connsiteY4" fmla="*/ 648444 h 648444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71027"/>
              <a:gd name="connsiteY0" fmla="*/ 0 h 632460"/>
              <a:gd name="connsiteX1" fmla="*/ 0 w 1871027"/>
              <a:gd name="connsiteY1" fmla="*/ 335280 h 632460"/>
              <a:gd name="connsiteX2" fmla="*/ 563880 w 1871027"/>
              <a:gd name="connsiteY2" fmla="*/ 335280 h 632460"/>
              <a:gd name="connsiteX3" fmla="*/ 563880 w 1871027"/>
              <a:gd name="connsiteY3" fmla="*/ 632460 h 632460"/>
              <a:gd name="connsiteX4" fmla="*/ 1871027 w 1871027"/>
              <a:gd name="connsiteY4" fmla="*/ 624840 h 632460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55787"/>
              <a:gd name="connsiteY0" fmla="*/ 0 h 632460"/>
              <a:gd name="connsiteX1" fmla="*/ 0 w 1855787"/>
              <a:gd name="connsiteY1" fmla="*/ 335280 h 632460"/>
              <a:gd name="connsiteX2" fmla="*/ 563880 w 1855787"/>
              <a:gd name="connsiteY2" fmla="*/ 335280 h 632460"/>
              <a:gd name="connsiteX3" fmla="*/ 563880 w 1855787"/>
              <a:gd name="connsiteY3" fmla="*/ 632460 h 632460"/>
              <a:gd name="connsiteX4" fmla="*/ 1855787 w 1855787"/>
              <a:gd name="connsiteY4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787" h="63246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855787" y="63246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442732" y="3185915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075564" y="3499471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500976" y="3185915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141428" y="3499471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61132" y="3185915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993964" y="3499471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1676440" y="3817993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ewitterblitz 25"/>
          <p:cNvSpPr/>
          <p:nvPr/>
        </p:nvSpPr>
        <p:spPr>
          <a:xfrm flipH="1">
            <a:off x="8676456" y="3939531"/>
            <a:ext cx="360040" cy="432420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What do the upper echelon form and the pivot elements tell us?</a:t>
            </a:r>
            <a:endParaRPr lang="en-US" dirty="0"/>
          </a:p>
        </p:txBody>
      </p:sp>
      <p:pic>
        <p:nvPicPr>
          <p:cNvPr id="4" name="Grafik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7504" y="1131590"/>
            <a:ext cx="2768651" cy="1016340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241834" y="1131590"/>
            <a:ext cx="2769164" cy="1016528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72836" y="1131590"/>
            <a:ext cx="2769678" cy="990804"/>
          </a:xfrm>
          <a:prstGeom prst="rect">
            <a:avLst/>
          </a:prstGeom>
          <a:noFill/>
          <a:ln/>
          <a:effectLst/>
        </p:spPr>
      </p:pic>
      <p:sp>
        <p:nvSpPr>
          <p:cNvPr id="13" name="Freihandform 12"/>
          <p:cNvSpPr/>
          <p:nvPr/>
        </p:nvSpPr>
        <p:spPr>
          <a:xfrm>
            <a:off x="320040" y="1169722"/>
            <a:ext cx="1851660" cy="94488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660" h="94488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234440" y="632460"/>
                </a:lnTo>
                <a:lnTo>
                  <a:pt x="1234440" y="944880"/>
                </a:lnTo>
                <a:lnTo>
                  <a:pt x="1851660" y="94488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ihandform 13"/>
          <p:cNvSpPr/>
          <p:nvPr/>
        </p:nvSpPr>
        <p:spPr>
          <a:xfrm>
            <a:off x="3404632" y="1178106"/>
            <a:ext cx="1855787" cy="63246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234440 w 1871439"/>
              <a:gd name="connsiteY5" fmla="*/ 944880 h 944880"/>
              <a:gd name="connsiteX6" fmla="*/ 1851660 w 1871439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851660 w 1871439"/>
              <a:gd name="connsiteY5" fmla="*/ 944880 h 944880"/>
              <a:gd name="connsiteX0" fmla="*/ 0 w 1871439"/>
              <a:gd name="connsiteY0" fmla="*/ 0 h 648444"/>
              <a:gd name="connsiteX1" fmla="*/ 0 w 1871439"/>
              <a:gd name="connsiteY1" fmla="*/ 335280 h 648444"/>
              <a:gd name="connsiteX2" fmla="*/ 563880 w 1871439"/>
              <a:gd name="connsiteY2" fmla="*/ 335280 h 648444"/>
              <a:gd name="connsiteX3" fmla="*/ 563880 w 1871439"/>
              <a:gd name="connsiteY3" fmla="*/ 632460 h 648444"/>
              <a:gd name="connsiteX4" fmla="*/ 1871439 w 1871439"/>
              <a:gd name="connsiteY4" fmla="*/ 648444 h 648444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71027"/>
              <a:gd name="connsiteY0" fmla="*/ 0 h 632460"/>
              <a:gd name="connsiteX1" fmla="*/ 0 w 1871027"/>
              <a:gd name="connsiteY1" fmla="*/ 335280 h 632460"/>
              <a:gd name="connsiteX2" fmla="*/ 563880 w 1871027"/>
              <a:gd name="connsiteY2" fmla="*/ 335280 h 632460"/>
              <a:gd name="connsiteX3" fmla="*/ 563880 w 1871027"/>
              <a:gd name="connsiteY3" fmla="*/ 632460 h 632460"/>
              <a:gd name="connsiteX4" fmla="*/ 1871027 w 1871027"/>
              <a:gd name="connsiteY4" fmla="*/ 624840 h 632460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55787"/>
              <a:gd name="connsiteY0" fmla="*/ 0 h 632460"/>
              <a:gd name="connsiteX1" fmla="*/ 0 w 1855787"/>
              <a:gd name="connsiteY1" fmla="*/ 335280 h 632460"/>
              <a:gd name="connsiteX2" fmla="*/ 563880 w 1855787"/>
              <a:gd name="connsiteY2" fmla="*/ 335280 h 632460"/>
              <a:gd name="connsiteX3" fmla="*/ 563880 w 1855787"/>
              <a:gd name="connsiteY3" fmla="*/ 632460 h 632460"/>
              <a:gd name="connsiteX4" fmla="*/ 1855787 w 1855787"/>
              <a:gd name="connsiteY4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787" h="63246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855787" y="63246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6468249" y="1170858"/>
            <a:ext cx="1855787" cy="632460"/>
          </a:xfrm>
          <a:custGeom>
            <a:avLst/>
            <a:gdLst>
              <a:gd name="connsiteX0" fmla="*/ 0 w 1851660"/>
              <a:gd name="connsiteY0" fmla="*/ 0 h 944880"/>
              <a:gd name="connsiteX1" fmla="*/ 0 w 1851660"/>
              <a:gd name="connsiteY1" fmla="*/ 335280 h 944880"/>
              <a:gd name="connsiteX2" fmla="*/ 563880 w 1851660"/>
              <a:gd name="connsiteY2" fmla="*/ 335280 h 944880"/>
              <a:gd name="connsiteX3" fmla="*/ 563880 w 1851660"/>
              <a:gd name="connsiteY3" fmla="*/ 632460 h 944880"/>
              <a:gd name="connsiteX4" fmla="*/ 1234440 w 1851660"/>
              <a:gd name="connsiteY4" fmla="*/ 632460 h 944880"/>
              <a:gd name="connsiteX5" fmla="*/ 1234440 w 1851660"/>
              <a:gd name="connsiteY5" fmla="*/ 944880 h 944880"/>
              <a:gd name="connsiteX6" fmla="*/ 1851660 w 1851660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234440 w 1871439"/>
              <a:gd name="connsiteY5" fmla="*/ 944880 h 944880"/>
              <a:gd name="connsiteX6" fmla="*/ 1851660 w 1871439"/>
              <a:gd name="connsiteY6" fmla="*/ 944880 h 944880"/>
              <a:gd name="connsiteX0" fmla="*/ 0 w 1871439"/>
              <a:gd name="connsiteY0" fmla="*/ 0 h 944880"/>
              <a:gd name="connsiteX1" fmla="*/ 0 w 1871439"/>
              <a:gd name="connsiteY1" fmla="*/ 335280 h 944880"/>
              <a:gd name="connsiteX2" fmla="*/ 563880 w 1871439"/>
              <a:gd name="connsiteY2" fmla="*/ 335280 h 944880"/>
              <a:gd name="connsiteX3" fmla="*/ 563880 w 1871439"/>
              <a:gd name="connsiteY3" fmla="*/ 632460 h 944880"/>
              <a:gd name="connsiteX4" fmla="*/ 1871439 w 1871439"/>
              <a:gd name="connsiteY4" fmla="*/ 648444 h 944880"/>
              <a:gd name="connsiteX5" fmla="*/ 1851660 w 1871439"/>
              <a:gd name="connsiteY5" fmla="*/ 944880 h 944880"/>
              <a:gd name="connsiteX0" fmla="*/ 0 w 1871439"/>
              <a:gd name="connsiteY0" fmla="*/ 0 h 648444"/>
              <a:gd name="connsiteX1" fmla="*/ 0 w 1871439"/>
              <a:gd name="connsiteY1" fmla="*/ 335280 h 648444"/>
              <a:gd name="connsiteX2" fmla="*/ 563880 w 1871439"/>
              <a:gd name="connsiteY2" fmla="*/ 335280 h 648444"/>
              <a:gd name="connsiteX3" fmla="*/ 563880 w 1871439"/>
              <a:gd name="connsiteY3" fmla="*/ 632460 h 648444"/>
              <a:gd name="connsiteX4" fmla="*/ 1871439 w 1871439"/>
              <a:gd name="connsiteY4" fmla="*/ 648444 h 648444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71027"/>
              <a:gd name="connsiteY0" fmla="*/ 0 h 632460"/>
              <a:gd name="connsiteX1" fmla="*/ 0 w 1871027"/>
              <a:gd name="connsiteY1" fmla="*/ 335280 h 632460"/>
              <a:gd name="connsiteX2" fmla="*/ 563880 w 1871027"/>
              <a:gd name="connsiteY2" fmla="*/ 335280 h 632460"/>
              <a:gd name="connsiteX3" fmla="*/ 563880 w 1871027"/>
              <a:gd name="connsiteY3" fmla="*/ 632460 h 632460"/>
              <a:gd name="connsiteX4" fmla="*/ 1871027 w 1871027"/>
              <a:gd name="connsiteY4" fmla="*/ 624840 h 632460"/>
              <a:gd name="connsiteX0" fmla="*/ 0 w 1871027"/>
              <a:gd name="connsiteY0" fmla="*/ 0 h 647700"/>
              <a:gd name="connsiteX1" fmla="*/ 0 w 1871027"/>
              <a:gd name="connsiteY1" fmla="*/ 335280 h 647700"/>
              <a:gd name="connsiteX2" fmla="*/ 563880 w 1871027"/>
              <a:gd name="connsiteY2" fmla="*/ 335280 h 647700"/>
              <a:gd name="connsiteX3" fmla="*/ 563880 w 1871027"/>
              <a:gd name="connsiteY3" fmla="*/ 632460 h 647700"/>
              <a:gd name="connsiteX4" fmla="*/ 1871027 w 1871027"/>
              <a:gd name="connsiteY4" fmla="*/ 647700 h 647700"/>
              <a:gd name="connsiteX0" fmla="*/ 0 w 1855787"/>
              <a:gd name="connsiteY0" fmla="*/ 0 h 632460"/>
              <a:gd name="connsiteX1" fmla="*/ 0 w 1855787"/>
              <a:gd name="connsiteY1" fmla="*/ 335280 h 632460"/>
              <a:gd name="connsiteX2" fmla="*/ 563880 w 1855787"/>
              <a:gd name="connsiteY2" fmla="*/ 335280 h 632460"/>
              <a:gd name="connsiteX3" fmla="*/ 563880 w 1855787"/>
              <a:gd name="connsiteY3" fmla="*/ 632460 h 632460"/>
              <a:gd name="connsiteX4" fmla="*/ 1855787 w 1855787"/>
              <a:gd name="connsiteY4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787" h="632460">
                <a:moveTo>
                  <a:pt x="0" y="0"/>
                </a:moveTo>
                <a:lnTo>
                  <a:pt x="0" y="335280"/>
                </a:lnTo>
                <a:lnTo>
                  <a:pt x="563880" y="335280"/>
                </a:lnTo>
                <a:lnTo>
                  <a:pt x="563880" y="632460"/>
                </a:lnTo>
                <a:lnTo>
                  <a:pt x="1855787" y="632460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442732" y="1178106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075564" y="1491662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500976" y="1178106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141428" y="1491662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61132" y="1178106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993964" y="1491662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1676440" y="1810184"/>
            <a:ext cx="481196" cy="2887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123677" y="2427734"/>
            <a:ext cx="2736304" cy="201595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number of pivots</a:t>
            </a:r>
          </a:p>
          <a:p>
            <a:r>
              <a:rPr lang="en-US" sz="1600" dirty="0" smtClean="0"/>
              <a:t>= number of unknowns</a:t>
            </a:r>
          </a:p>
          <a:p>
            <a:endParaRPr lang="en-US" sz="800" dirty="0" smtClean="0"/>
          </a:p>
          <a:p>
            <a:r>
              <a:rPr lang="en-US" sz="1600" dirty="0" smtClean="0"/>
              <a:t>no additional </a:t>
            </a:r>
            <a:r>
              <a:rPr lang="en-US" sz="1600" b="1" dirty="0" smtClean="0"/>
              <a:t>non</a:t>
            </a:r>
            <a:r>
              <a:rPr lang="en-US" sz="1600" dirty="0" smtClean="0"/>
              <a:t> zeros on the right hand side</a:t>
            </a:r>
          </a:p>
          <a:p>
            <a:endParaRPr lang="en-US" sz="800" dirty="0" smtClean="0"/>
          </a:p>
          <a:p>
            <a:r>
              <a:rPr lang="en-US" sz="1600" dirty="0" smtClean="0">
                <a:sym typeface="Symbol"/>
              </a:rPr>
              <a:t> unique solution</a:t>
            </a:r>
            <a:endParaRPr lang="en-US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3189523" y="2427734"/>
            <a:ext cx="2736304" cy="201595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number of pivots</a:t>
            </a:r>
          </a:p>
          <a:p>
            <a:r>
              <a:rPr lang="en-US" sz="1600" dirty="0" smtClean="0"/>
              <a:t>&lt; number of unknowns</a:t>
            </a:r>
          </a:p>
          <a:p>
            <a:endParaRPr lang="en-US" sz="800" dirty="0" smtClean="0"/>
          </a:p>
          <a:p>
            <a:r>
              <a:rPr lang="en-US" sz="1600" dirty="0" smtClean="0"/>
              <a:t>no additional </a:t>
            </a:r>
            <a:r>
              <a:rPr lang="en-US" sz="1600" b="1" dirty="0" smtClean="0"/>
              <a:t>non</a:t>
            </a:r>
            <a:r>
              <a:rPr lang="en-US" sz="1600" dirty="0" smtClean="0"/>
              <a:t> zeros on the right hand side</a:t>
            </a:r>
          </a:p>
          <a:p>
            <a:endParaRPr lang="en-US" sz="800" dirty="0" smtClean="0"/>
          </a:p>
          <a:p>
            <a:r>
              <a:rPr lang="en-US" sz="1600" dirty="0" smtClean="0">
                <a:sym typeface="Symbol"/>
              </a:rPr>
              <a:t> free variable required</a:t>
            </a:r>
          </a:p>
          <a:p>
            <a:endParaRPr lang="en-US" sz="8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 infinitely many solutions</a:t>
            </a:r>
            <a:endParaRPr lang="en-US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6258264" y="2427734"/>
            <a:ext cx="2736304" cy="201595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noAutofit/>
          </a:bodyPr>
          <a:lstStyle/>
          <a:p>
            <a:r>
              <a:rPr lang="en-US" sz="1600" b="1" dirty="0" smtClean="0"/>
              <a:t>additional non zeros on the right hand side</a:t>
            </a:r>
          </a:p>
          <a:p>
            <a:endParaRPr lang="en-US" sz="800" dirty="0" smtClean="0"/>
          </a:p>
          <a:p>
            <a:r>
              <a:rPr lang="en-US" sz="1600" dirty="0" smtClean="0">
                <a:sym typeface="Symbol"/>
              </a:rPr>
              <a:t> no solution</a:t>
            </a:r>
            <a:endParaRPr lang="en-US" sz="1600" dirty="0"/>
          </a:p>
        </p:txBody>
      </p:sp>
      <p:sp>
        <p:nvSpPr>
          <p:cNvPr id="26" name="Gewitterblitz 25"/>
          <p:cNvSpPr/>
          <p:nvPr/>
        </p:nvSpPr>
        <p:spPr>
          <a:xfrm flipH="1">
            <a:off x="8676456" y="1931722"/>
            <a:ext cx="360040" cy="432420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and lines in the (Euclidean) space can be described in terms of a normal form that generalizes the form of a line in the plane (2/ 2)</a:t>
            </a:r>
            <a:endParaRPr lang="en-US" dirty="0"/>
          </a:p>
        </p:txBody>
      </p:sp>
      <p:pic>
        <p:nvPicPr>
          <p:cNvPr id="3" name="Picture 2" descr="http://mathandmultimedia.com/wp-content/uploads/2011/05/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44197" y="1866545"/>
            <a:ext cx="4176464" cy="227450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83"/>
            <a:ext cx="5310785" cy="35909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systems with three variables, we again apply elementary operations to successively eliminate variables (1/ 5)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7050372" cy="1505006"/>
          </a:xfrm>
          <a:prstGeom prst="rect">
            <a:avLst/>
          </a:prstGeom>
          <a:noFill/>
          <a:ln/>
          <a:effectLst/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147814"/>
            <a:ext cx="7068490" cy="15174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systems with three variables, we again apply elementary operations to successively eliminate variables (2/ 5)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36828" y="1203555"/>
            <a:ext cx="4600036" cy="1845005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82980" y="3147814"/>
            <a:ext cx="2729328" cy="1025294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44353" y="2541622"/>
            <a:ext cx="1001005" cy="2317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systems with three variables, we again apply elementary operations to successively eliminate variables (3/ 5)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36828" y="1203554"/>
            <a:ext cx="4876242" cy="2130454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936756" y="3410134"/>
            <a:ext cx="2630318" cy="1025003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01410" y="3118247"/>
            <a:ext cx="1104830" cy="231631"/>
          </a:xfrm>
          <a:prstGeom prst="rect">
            <a:avLst/>
          </a:prstGeom>
          <a:noFill/>
          <a:ln/>
          <a:effectLst/>
        </p:spPr>
      </p:pic>
      <p:sp>
        <p:nvSpPr>
          <p:cNvPr id="17" name="Nach rechts gekrümmter Pfeil 16"/>
          <p:cNvSpPr/>
          <p:nvPr/>
        </p:nvSpPr>
        <p:spPr>
          <a:xfrm rot="10800000">
            <a:off x="5940153" y="3895814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Nach rechts gekrümmter Pfeil 17"/>
          <p:cNvSpPr/>
          <p:nvPr/>
        </p:nvSpPr>
        <p:spPr>
          <a:xfrm rot="10800000">
            <a:off x="6300193" y="3607782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10186" y="3885505"/>
            <a:ext cx="1267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back-substitution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systems with three variables, we again apply elementary operations to successively eliminate variables (4/ 5)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3"/>
            <a:ext cx="7071005" cy="3760731"/>
          </a:xfrm>
          <a:prstGeom prst="rect">
            <a:avLst/>
          </a:prstGeom>
          <a:noFill/>
          <a:ln/>
          <a:effectLst/>
        </p:spPr>
      </p:pic>
      <p:sp>
        <p:nvSpPr>
          <p:cNvPr id="7" name="Nach rechts gekrümmter Pfeil 6"/>
          <p:cNvSpPr/>
          <p:nvPr/>
        </p:nvSpPr>
        <p:spPr>
          <a:xfrm rot="10800000">
            <a:off x="6711033" y="3507854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Nach rechts gekrümmter Pfeil 7"/>
          <p:cNvSpPr/>
          <p:nvPr/>
        </p:nvSpPr>
        <p:spPr>
          <a:xfrm rot="10800000">
            <a:off x="7071073" y="3219822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81066" y="3497545"/>
            <a:ext cx="1267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back-substitution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systems with three variables, we again apply elementary operations to successively eliminate variables (5/ 5)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2271" cy="37223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structural insights do we have obtained so far?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5713267" cy="2373252"/>
          </a:xfrm>
          <a:prstGeom prst="rect">
            <a:avLst/>
          </a:prstGeom>
          <a:noFill/>
          <a:ln/>
          <a:effectLst/>
        </p:spPr>
      </p:pic>
      <p:sp>
        <p:nvSpPr>
          <p:cNvPr id="6" name="Rechtwinkliges Dreieck 5"/>
          <p:cNvSpPr/>
          <p:nvPr/>
        </p:nvSpPr>
        <p:spPr>
          <a:xfrm rot="10800000">
            <a:off x="2411760" y="2715766"/>
            <a:ext cx="3435176" cy="1080120"/>
          </a:xfrm>
          <a:prstGeom prst="rt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6228184" y="2715766"/>
            <a:ext cx="43204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ch rechts gekrümmter Pfeil 7"/>
          <p:cNvSpPr/>
          <p:nvPr/>
        </p:nvSpPr>
        <p:spPr>
          <a:xfrm rot="10800000">
            <a:off x="6711033" y="3148459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Nach rechts gekrümmter Pfeil 8"/>
          <p:cNvSpPr/>
          <p:nvPr/>
        </p:nvSpPr>
        <p:spPr>
          <a:xfrm rot="10800000">
            <a:off x="7071073" y="2860427"/>
            <a:ext cx="288032" cy="575419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81066" y="3138150"/>
            <a:ext cx="1267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back-substitution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2,07"/>
  <p:tag name="ORIGINALWIDTH" val="3333,333"/>
  <p:tag name="LATEXADDIN" val="\documentclass{article}\pagestyle{empty}&#10;\usepackage{amsmath}&#10;\usepackage{amsfonts}&#10;\usepackage{amssymb}&#10;\begin{document}&#10;\begin{minipage}{9.4 cm}&#10;{\sffamily{&#10;There are two representations of planes in space, one is the parameter form that involves position and spanning vectors, the other is the equation-based normal form.\\[1mm]&#10;The {\bf{normal form}} describes a plane as the set of points $(x, y, z) \in \mathbb{R}^3$ for which&#10;$$&#10; a\, x \, + \, b \, y \, + \, c\, z \, \, = \, \, d \, ,&#10;$$&#10;where the real constants $a$, $b$, $c$ and $d$ determine the position of the plane in the space.}}&#10;\end{minipage}&#10;\end{document}"/>
  <p:tag name="IGUANATEXSIZE" val="20"/>
  <p:tag name="IGUANATEXCURSOR" val="5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6,254"/>
  <p:tag name="ORIGINALWIDTH" val="3322,085"/>
  <p:tag name="LATEXADDIN" val="\documentclass{article}\pagestyle{empty}&#10;\usepackage{amsmath}&#10;\usepackage{amsfonts}&#10;\usepackage{amssymb}&#10;\begin{document}&#10;\begin{minipage}{9.4 cm}&#10;{\sffamily{&#10;The form&#10;$$&#10; a\, x \, + \, b \, y \, + \, c\, z \, \, = \, \, d \, ,&#10;$$&#10;is a generalization of the form of a line in the plane; in particular, a line in space is the intersection of two independent planes, so it needs two equations of the above form to describe a line.\\[1mm]&#10;{\bf{Examples:}}&#10;\begin{itemize}&#10;\item The $x$-$y$-plane:\\[-2mm]&#10;$$ \left\{ \, (x, y, z) \in \mathbb{R}^3 \, : \, z = 0 \, \right\} $$&#10;\item A line in the $x$-$y$-plane\\[-2mm]&#10;$$ \left\{ \, (x, y, z) \in \mathbb{R}^3 \, : \, z = 0 \, \text{and} \, y = x \, \right\} $$ &#10;\end{itemize}&#10;}}&#10;\end{minipage}&#10;\end{document}"/>
  <p:tag name="IGUANATEXSIZE" val="20"/>
  <p:tag name="IGUANATEXCURSOR" val="5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5,898"/>
  <p:tag name="ORIGINALWIDTH" val="4377,203"/>
  <p:tag name="LATEXADDIN" val="\documentclass{article}\pagestyle{empty}&#10;\usepackage{amsmath}&#10;\usepackage{amsfonts}&#10;\usepackage{amssymb}&#10;\begin{document}&#10;\begin{minipage}{12.4 cm}&#10;{\sffamily{&#10;Let us find the solution set of the following system of $3$ linear equations in the $3$ unknown&#10;variables $x_1$, $x_2$, and $x_3$:&#10;$$&#10;\begin{array}{ c c c c c c c c l}&#10;      &amp;   &amp; 2 x_2 &amp; + &amp; x_3 &amp; = &amp; -8 &amp; &amp; \\&#10;x_1 &amp; - &amp; x_2   &amp; - &amp; 3x_3 &amp; = &amp; 0 &amp; &amp; \\&#10;-2x_1 &amp; + &amp; x_2 &amp; + &amp;5 x_3 &amp; = &amp; 3 &amp; &amp; \, .&#10;\end{array}&#10;$$}}&#10;\end{minipage}&#10;\end{document}"/>
  <p:tag name="IGUANATEXSIZE" val="20"/>
  <p:tag name="IGUANATEXCURSOR" val="4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2,6472"/>
  <p:tag name="ORIGINALWIDTH" val="4388,452"/>
  <p:tag name="LATEXADDIN" val="\documentclass{article}\pagestyle{empty}&#10;\usepackage{amsmath}&#10;\usepackage{amsfonts}&#10;\usepackage{amssymb}&#10;\begin{document}&#10;\begin{minipage}{12.4 cm}&#10;{\sffamily{&#10;We start by rearranging the equations such that the first equation (first row) contains the first variable $x_1$:&#10;$$&#10;\begin{array}{ c c c c c c c c l}&#10;x_1 &amp; - &amp; x_2   &amp; - &amp; 3x_3 &amp; = &amp; 0 &amp; &amp; \\&#10;-2x_1 &amp; + &amp; x_2 &amp; + &amp;5 x_3 &amp; = &amp; 3 &amp; &amp; \\&#10;&amp;   &amp; 2 x_2 &amp; + &amp; x_3 &amp; = &amp; -8 &amp; &amp; \\&#10;\end{array}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8,8752"/>
  <p:tag name="ORIGINALWIDTH" val="2854,893"/>
  <p:tag name="LATEXADDIN" val="\documentclass{article}\pagestyle{empty}&#10;\usepackage{amsmath}&#10;\usepackage{amsfonts}&#10;\usepackage{amssymb}&#10;\begin{document}&#10;\begin{minipage}{12.4 cm}&#10;{\sffamily{&#10;$$&#10;\begin{array}{ c c c c c c c c l}&#10;x_1 &amp; - &amp; x_2   &amp; - &amp; 3x_3 &amp; = &amp; 0 &amp; &amp; \\&#10;-2x_1 &amp; + &amp; x_2 &amp; + &amp;5 x_3 &amp; = &amp; 3 &amp; &amp; \text{$|$ $(II) + 2 \cdot (I)$}\\&#10;&amp;   &amp; 2 x_2 &amp; + &amp; x_3 &amp; = &amp; -8 &amp; &amp; \\&#10;&amp; &amp; &amp; &amp; &amp; \Downarrow &amp; &amp; &amp; \\&#10;x_1 &amp; - &amp; x_2   &amp; - &amp; 3x_3 &amp; = &amp; 0 &amp; &amp; \\&#10;      &amp; - &amp; x_2   &amp; - &amp; x_3 &amp; = &amp; 3 &amp; &amp; \\&#10;&amp;   &amp; 2 x_2 &amp; + &amp; x_3 &amp; = &amp; -8 &amp; &amp; \\&#10;\end{array}&#10;$$&#10;}}&#10;\end{minipage}&#10;\end{document}"/>
  <p:tag name="IGUANATEXSIZE" val="20"/>
  <p:tag name="IGUANATEXCURSOR" val="5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4,1808"/>
  <p:tag name="ORIGINALWIDTH" val="1693,288"/>
  <p:tag name="LATEXADDIN" val="\documentclass{article}\pagestyle{empty}&#10;\usepackage{amsmath}&#10;\usepackage{amsfonts}&#10;\usepackage{amssymb}&#10;\begin{document}&#10;\begin{minipage}{12.4 cm}&#10;{\sffamily{&#10;$$&#10;\begin{array}{ c c c c c c c c l}&#10;&amp; &amp; &amp; &amp; &amp; \Downarrow &amp; &amp; &amp; \\&#10;x_1 &amp; - &amp; x_2   &amp; - &amp; 3x_3 &amp; = &amp; 0 &amp; &amp; \\&#10;      &amp; &amp; x_2   &amp; + &amp; x_3 &amp; = &amp; -3 &amp; &amp; \\&#10;&amp;   &amp; 2 x_2 &amp; + &amp; x_3 &amp; = &amp; -8 &amp; &amp; \\&#10;\end{array}&#10;$$&#10;}}&#10;\end{minipage}&#10;\end{document}"/>
  <p:tag name="IGUANATEXSIZE" val="20"/>
  <p:tag name="IGUANATEXCURSOR" val="3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20,9224"/>
  <p:tag name="LATEXADDIN" val="\documentclass{article}\pagestyle{empty}&#10;\usepackage{amsmath}&#10;\usepackage{amsfonts}&#10;\usepackage{amssymb}&#10;\begin{document}&#10;\begin{minipage}{12.4 cm}&#10;{\sffamily{&#10;$|$ $(-1) \cdot (II)$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1,856"/>
  <p:tag name="ORIGINALWIDTH" val="3025,122"/>
  <p:tag name="LATEXADDIN" val="\documentclass{article}\pagestyle{empty}&#10;\usepackage{amsmath}&#10;\usepackage{amsfonts}&#10;\usepackage{amssymb}&#10;\begin{document}&#10;\begin{minipage}{12.4 cm}&#10;{\sffamily{&#10;$$&#10;\begin{array}{ c c c c c c c c l}&#10;&amp; &amp; &amp; &amp; &amp; \Downarrow &amp; &amp; &amp; \\&#10;x_1 &amp; - &amp; x_2   &amp; - &amp; 3x_3 &amp; = &amp; 0 &amp; &amp; \\&#10;      &amp; &amp; x_2   &amp; + &amp; x_3 &amp; = &amp; -3 &amp; &amp; \\&#10;&amp;   &amp; 2 x_2 &amp; + &amp; x_3 &amp; = &amp; -8 &amp; &amp; \text{$|$ $(III) + (-2) \cdot (II)$}\\&#10;&amp; &amp; &amp; &amp; &amp; \Downarrow &amp; &amp; &amp; \\&#10;x_1 &amp; - &amp; x_2   &amp; - &amp; 3x_3 &amp; = &amp; 0 &amp; &amp; \\&#10;      &amp; &amp; x_2   &amp; + &amp; x_3 &amp; = &amp; -3 &amp; &amp; \\&#10; &amp; &amp; &amp; - &amp; x_3 &amp; = &amp; -2 &amp; &amp;&#10;\end{array}&#10;$$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4,1808"/>
  <p:tag name="ORIGINALWIDTH" val="1631,796"/>
  <p:tag name="LATEXADDIN" val="\documentclass{article}\pagestyle{empty}&#10;\usepackage{amsmath}&#10;\usepackage{amsfonts}&#10;\usepackage{amssymb}&#10;\begin{document}&#10;\begin{minipage}{12.4 cm}&#10;{\sffamily{&#10;$$&#10;\begin{array}{ c c c c c c c c l}&#10;&amp; &amp; &amp; &amp; &amp; \Downarrow &amp; &amp; &amp; \\&#10;x_1 &amp; - &amp; x_2   &amp; - &amp; 3x_3 &amp; = &amp; 0 &amp; &amp; \\&#10;      &amp; &amp; x_2   &amp; + &amp; x_3 &amp; = &amp; -3 &amp; &amp; \\&#10; &amp; &amp; &amp; &amp; x_3 &amp; = &amp; 2 &amp; &amp;&#10;\end{array}&#10;$$&#10;}}&#10;\end{minipage}&#10;\end{document}"/>
  <p:tag name="IGUANATEXSIZE" val="20"/>
  <p:tag name="IGUANATEXCURSOR" val="1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85,4144"/>
  <p:tag name="LATEXADDIN" val="\documentclass{article}\pagestyle{empty}&#10;\usepackage{amsmath}&#10;\usepackage{amsfonts}&#10;\usepackage{amssymb}&#10;\begin{document}&#10;\begin{minipage}{12.4 cm}&#10;{\sffamily{&#10;$|$ $(-1) \cdot (III)$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4,496"/>
  <p:tag name="ORIGINALWIDTH" val="4386,952"/>
  <p:tag name="LATEXADDIN" val="\documentclass{article}\pagestyle{empty}&#10;\usepackage{amsmath}&#10;\usepackage{amsfonts}&#10;\usepackage{amssymb}&#10;\begin{document}&#10;\begin{minipage}{12.4 cm}&#10;{\sffamily{&#10;Thus, we have&#10;$$&#10;\begin{array}{ c c c c c c c c l}&#10;      &amp;   &amp; 2 x_2 &amp; + &amp; x_3 &amp; = &amp; -8 &amp; &amp; \\&#10;x_1 &amp; - &amp; x_2   &amp; - &amp; 3x_3 &amp; = &amp; 0 &amp; &amp; \\&#10;-2x_1 &amp; + &amp; x_2 &amp; + &amp;5 x_3 &amp; = &amp; 3 &amp; &amp; \\&#10;&amp; &amp; &amp; &amp; &amp; \Downarrow &amp; &amp; &amp; \\&#10;&amp; &amp; &amp; &amp; &amp; \vdots &amp; &amp; &amp; \\&#10;&amp; &amp; &amp; &amp; &amp; \Downarrow &amp; &amp; &amp; \\&#10;x_1 &amp; - &amp; x_2   &amp; - &amp; 3x_3 &amp; = &amp; 0 &amp; &amp; \\&#10;      &amp; &amp; x_2   &amp; + &amp; x_3 &amp; = &amp; -3 &amp; &amp; \\&#10; &amp; &amp; &amp; &amp; x_3 &amp; = &amp; 2 &amp; &amp;&#10;\end{array}&#10;$$\\[-2mm]&#10;&#10;This tells us that $x_3 = 2$, $x_2 = -5$ and $x_1 = 1$, and that the solution set contains only one element and&#10;reads as $\mathbb{L} = \{ (1, -5, 2) \}$.&#10;}}&#10;\end{minipage}&#10;\end{document}"/>
  <p:tag name="IGUANATEXSIZE" val="20"/>
  <p:tag name="IGUANATEXCURSOR" val="5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3,498"/>
  <p:tag name="ORIGINALWIDTH" val="4382,453"/>
  <p:tag name="LATEXADDIN" val="\documentclass{article}\pagestyle{empty}&#10;\usepackage{amsmath}&#10;\usepackage{amsfonts}&#10;\usepackage{amssymb}&#10;\begin{document}&#10;\begin{minipage}{12.4 cm}&#10;{\sffamily{&#10;Finally, as things with $3$ variables are a bit complicated let us check the result. Therefore, we plug the solution (candidate)&#10;$$&#10;\left( x_1, x_2, x_3 \right) \, \, = \, \, \left( 1, -5, 2 \right)&#10;$$&#10;into&#10;$$&#10;\begin{array}{ c c c c c c c c l}&#10;      &amp;   &amp; 2 x_2 &amp; + &amp; x_3 &amp; = &amp; -8 &amp; &amp; \\&#10;x_1 &amp; - &amp; x_2   &amp; - &amp; 3x_3 &amp; = &amp; 0 &amp; &amp; \\&#10;-2x_1 &amp; + &amp; x_2 &amp; + &amp;5 x_3 &amp; = &amp; 3 &amp; &amp; \, .&#10;\end{array}&#10;$$&#10;This gives:&#10;$$&#10;\begin{array}{c l c}&#10;\bullet &amp; 2 x_2 + x_3 = 2 (-5) + 2 = -10 + 2 = -8 &amp; \checkmark \\&#10;\bullet &amp; x_1 - x_2 - 3x_3 = 1 - (-5) - 3 \cdot 2 = 1 + 5 -6 = 0 &amp; \checkmark \\&#10;\bullet &amp; -2x_1 + x_2 + 5 x_3 = -2 + (-5) + 5 \cdot 2 = -2 - 5 + 10 = 3&amp; \checkmark&#10;\end{array}&#10;$$&#10;}}&#10;\end{minipage}&#10;\end{document}"/>
  <p:tag name="IGUANATEXSIZE" val="20"/>
  <p:tag name="IGUANATEXCURSOR" val="3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3,09"/>
  <p:tag name="ORIGINALWIDTH" val="3544,807"/>
  <p:tag name="LATEXADDIN" val="\documentclass{article}\pagestyle{empty}&#10;\usepackage{amsmath}&#10;\usepackage{amsfonts}&#10;\usepackage{amssymb}&#10;\begin{document}&#10;\begin{minipage}{12.4 cm}&#10;{\sffamily{&#10;If we rethink the steps that lead us to the result $\mathbb{L} = \{ (1, -5, 2) \}$ of&#10;$$&#10;\begin{array}{ c c c c c c c c l}&#10;      &amp;   &amp; 2 x_2 &amp; + &amp; x_3 &amp; = &amp; -8 &amp; &amp; \\&#10;x_1 &amp; - &amp; x_2   &amp; - &amp; 3x_3 &amp; = &amp; 0 &amp; &amp; \\&#10;-2x_1 &amp; + &amp; x_2 &amp; + &amp;5 x_3 &amp; = &amp; 3 &amp; &amp; \\&#10;&amp; &amp; &amp; &amp; &amp; \Downarrow &amp; &amp; &amp; \\&#10;x_1 &amp; - &amp; x_2   &amp; - &amp; 3x_3 &amp; = &amp; 0 &amp; &amp; \\&#10;      &amp; &amp; x_2   &amp; + &amp; x_3 &amp; = &amp; -3 &amp; &amp; \\&#10; &amp; &amp; &amp; &amp; x_3 &amp; = &amp; 2 &amp; &amp; &#10;\end{array}&#10;$$&#10;}}&#10;\end{minipage}&#10;\end{document}"/>
  <p:tag name="IGUANATEXSIZE" val="20"/>
  <p:tag name="IGUANATEXCURSOR" val="5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2,996"/>
  <p:tag name="ORIGINALWIDTH" val="4395,201"/>
  <p:tag name="LATEXADDIN" val="\documentclass{article}\pagestyle{empty}&#10;\usepackage{amsmath}&#10;\usepackage{amsfonts}&#10;\usepackage{amssymb}&#10;\begin{document}&#10;\begin{minipage}{12.4 cm}&#10;{\sffamily{&#10;If we rethink the steps that lead us to the result $\mathbb{L} = \{ (1, -5, 2) \}$ of&#10;$$&#10;\begin{array}{ c c c c c c c c l}&#10;x_1 &amp; - &amp; x_2   &amp; - &amp; 3x_3 &amp; = &amp; 0 &amp; &amp; \\&#10;      &amp; &amp; x_2   &amp; + &amp; x_3 &amp; = &amp; -3 &amp; &amp; \\&#10; &amp; &amp; &amp; &amp; x_3 &amp; = &amp; 2 &amp; &amp; &#10;\end{array}&#10;$$&#10;then can state the following:&#10;\begin{enumerate}&#10;\item the goal of our manipulations was to get a triangular structure that allowed the computation of the last&#10; variable, from than on the remaining steps where simply plugging this result successively into the other&#10; equations to gain the values of the other unknowns ($\Rightarrow$ strategy).\\[-5mm]&#10;\item the actual equations do not matter, we always worked with the coefficients of the variables&#10; ($\Rightarrow$ simplification possibilities).&#10;\end{enumerate}&#10;}}&#10;\end{minipage}&#10;\end{document}"/>
  <p:tag name="IGUANATEXSIZE" val="20"/>
  <p:tag name="IGUANATEXCURSOR" val="7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6,277"/>
  <p:tag name="ORIGINALWIDTH" val="4378,703"/>
  <p:tag name="LATEXADDIN" val="\documentclass{article}\pagestyle{empty}&#10;\usepackage{amsmath}&#10;\usepackage{amsfonts}&#10;\usepackage{amssymb}&#10;\usepackage[usenames,dvipsnames]{color}&#10;\begin{document}&#10;\begin{minipage}{12.4 cm}&#10;{\sffamily{&#10;Instead of working with the set of equations&#10;$$&#10;\begin{array}{ c c c c c c c c l}&#10;{\color{red} 1} \cdot x_1 &amp; - &amp; 1 \cdot x_2   &amp; {\color{ForestGreen} -} &amp; {\color{ForestGreen} 3} \cdot x_3 &amp; = &amp; {\color{blue} 0} &amp; &amp; \\&#10;{\color{red} -2} \cdot x_1 &amp; + &amp; 1 \cdot x_2 &amp; + &amp;{\color{ForestGreen} 5} \cdot x_3 &amp; = &amp; {\color{blue} 3} &amp; &amp; \\&#10;      &amp;   &amp; 2 \cdot x_2 &amp; + &amp; {\color{ForestGreen} 1} \cdot x_3 &amp; = &amp; {\color{blue} -8} &amp; &amp; \\&#10;\end{array}&#10;$$&#10;explicitely, we transform this system to the following form of a number schema termed {\bf{augmented matrix}}&#10;&#10;\vspace{0.3cm}&#10;$$&#10;\left( \begin{array}{c c c | c}&#10;{\color{red} 1} &amp; -1 &amp; {\color{ForestGreen} -3} &amp; {\color{blue} 0} \\&#10;{\color{red} -2} &amp; 1 &amp; {\color{ForestGreen} 5} &amp; {\color{blue} 3} \\&#10;{\color{red} 0} &amp; 2 &amp; {\color{ForestGreen} 1} &amp; {\color{blue} -8}&#10;\end{array} \right)&#10;$$&#10;}}&#10;\end{minipage}&#10;\end{document}"/>
  <p:tag name="IGUANATEXSIZE" val="20"/>
  <p:tag name="IGUANATEXCURSOR" val="10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8,084"/>
  <p:tag name="ORIGINALWIDTH" val="2115,486"/>
  <p:tag name="LATEXADDIN" val="\documentclass{article}\pagestyle{empty}&#10;\usepackage{amsmath}&#10;\usepackage{amsfonts}&#10;\usepackage{amssymb}&#10;\usepackage[usenames,dvipsnames]{color}&#10;\begin{document}&#10;\begin{minipage}{12.4 cm}&#10;{\sffamily{&#10;$$&#10;\begin{array}{ c c c c c c c c l}&#10;{\color{red} 1} \cdot x_1 &amp; - &amp; 1 \cdot x_2   &amp; {\color{ForestGreen} -} &amp; {\color{ForestGreen} 3} \cdot x_3 &amp; = &amp; {\color{blue} 0} &amp; &amp; \\&#10;{\color{red} -2} \cdot x_1 &amp; + &amp; 1 \cdot x_2 &amp; + &amp;{\color{ForestGreen} 5} \cdot x_3 &amp; = &amp; {\color{blue} 3} &amp; &amp; \\&#10;      &amp;   &amp; 2 \cdot x_2 &amp; + &amp; {\color{ForestGreen} 1} \cdot x_3 &amp; = &amp; {\color{blue} -8} &amp; &amp; \\&#10;\end{array}&#10;$$&#10;&#10;\vspace{1 cm}&#10;$$&#10;\left( \begin{array}{c c c | c}&#10;{\color{red} 1} &amp; -1 &amp; {\color{ForestGreen} -3} &amp; {\color{blue} 0} \\&#10;{\color{red} -2} &amp; 1 &amp; {\color{ForestGreen} 5} &amp; {\color{blue} 3} \\&#10;{\color{red} 0} &amp; 2 &amp; {\color{ForestGreen} 1} &amp; {\color{blue} -8}&#10;\end{array} \right)&#10;$$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7,994"/>
  <p:tag name="ORIGINALWIDTH" val="4382,453"/>
  <p:tag name="LATEXADDIN" val="\documentclass{article}\pagestyle{empty}&#10;\usepackage{amsmath}&#10;\usepackage{amsfonts}&#10;\usepackage{amssymb}&#10;\usepackage[usenames,dvipsnames]{color}&#10;\begin{document}&#10;\begin{minipage}{12.4 cm}&#10;{\sffamily{&#10;Given the system and its {\bf{augmented matrix}}:&#10;$$&#10;\begin{array}{ c c c c c c c}&#10;{\color{red} 1} \cdot x_1 &amp; - &amp; 1 \cdot x_2   &amp; {\color{ForestGreen} -} &amp; {\color{ForestGreen} 3} \cdot x_3 &amp; = &amp; {\color{blue} 0} \\&#10;{\color{red} -2} \cdot x_1 &amp; + &amp; 1 \cdot x_2 &amp; + &amp;{\color{ForestGreen} 5} \cdot x_3 &amp; = &amp; {\color{blue} 3} \\&#10;      &amp;   &amp; 2 \cdot x_2 &amp; + &amp; {\color{ForestGreen} 1} \cdot x_3 &amp; = &amp; {\color{blue} -8} \\&#10;\end{array}&#10;\quad \Rightarrow \quad&#10;\left( \begin{array}{c c c | c}&#10;{\color{red} 1} &amp; -1 &amp; {\color{ForestGreen} -3} &amp; {\color{blue} 0} \\&#10;{\color{red} -2} &amp; 1 &amp; {\color{ForestGreen} 5} &amp; {\color{blue} 3} \\&#10;{\color{red} 0} &amp; 2 &amp; {\color{ForestGreen} 1} &amp; {\color{blue} -8}&#10;\end{array} \right)&#10;$$&#10;\begin{itemize}&#10;\item The 1st row corresponds to the coefficicents of the variables and right-hand side from the 1st equation,&#10;the 2nd row to those from the 2nd equation, etc.\\[-6.5mm]&#10;\item The first column collects in that order the coefficients of the first variable $x_1$, the second column that&#10;of $x_2$, and so on until the dash $|$ is reached.\\[-6.5mm]&#10;\item The last column (after the dash) stores the corresponding entries of the right hand side.\\[-6.5mm]&#10;\item The dash separtes the coefficents of the unkonws on the left-hand side from the&#10;right-hand side.&#10;\end{itemize}&#10;}}&#10;\end{minipage}&#10;\end{document}"/>
  <p:tag name="IGUANATEXSIZE" val="20"/>
  <p:tag name="IGUANATEXCURSOR" val="13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3,87"/>
  <p:tag name="ORIGINALWIDTH" val="4380,203"/>
  <p:tag name="LATEXADDIN" val="\documentclass{article}\pagestyle{empty}&#10;\usepackage{amsmath}&#10;\usepackage{amsfonts}&#10;\usepackage{amssymb}&#10;\usepackage[usenames,dvipsnames]{color}&#10;\begin{document}&#10;\begin{minipage}{12.4 cm}&#10;{\sffamily{&#10;{\bf{Exercise:}} Determine the augmented matrices of our previous examples of (linear) systems in two variables:&#10;$$&#10;\begin{array}{ c c c c c}&#10;3x &amp; -  &amp; 2 y &amp; = &amp; -7 \\&#10;2x &amp; + &amp; y    &amp; = &amp; 7&#10;\end{array} \, ,&#10;$$&#10;and&#10;$$&#10;\begin{array}{c c c c c}&#10; x &amp; - &amp; b y &amp; = &amp; -1 \\&#10; x &amp; + &amp; ay &amp; = &amp; 3&#10;\end{array} \, .&#10;$$&#10;}}&#10;\end{minipage}&#10;\end{document}"/>
  <p:tag name="IGUANATEXSIZE" val="20"/>
  <p:tag name="IGUANATEXCURSOR" val="2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454,443"/>
  <p:tag name="LATEXADDIN" val="\documentclass{article}\pagestyle{empty}&#10;\usepackage{amsmath}&#10;\usepackage{amsfonts}&#10;\usepackage{amssymb}&#10;\usepackage[usenames,dvipsnames]{color}&#10;\begin{document}&#10;\begin{minipage}{12.4 cm}&#10;{\sffamily{&#10;$$&#10;\begin{array}{ c c c c c}&#10;3x &amp; -  &amp; 2 y &amp; = &amp; -7 \\&#10;2x &amp; + &amp; y    &amp; = &amp; 7&#10;\end{array}&#10;\quad {\color{red} \Rightarrow} \quad&#10;{\color{red} \left( \begin{array}{c c | c}&#10;3 &amp; -2 &amp; -7 \\&#10;2 &amp; 1 &amp; 7&#10;\end{array} \right) }&#10;$$&#10;}}&#10;\end{minipage}&#10;\end{document}"/>
  <p:tag name="IGUANATEXSIZE" val="20"/>
  <p:tag name="IGUANATEXCURSOR" val="4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388,452"/>
  <p:tag name="LATEXADDIN" val="\documentclass{article}\pagestyle{empty}&#10;\usepackage{amsmath}&#10;\usepackage{amsfonts}&#10;\usepackage{amssymb}&#10;\usepackage[usenames,dvipsnames]{color}&#10;\begin{document}&#10;\begin{minipage}{12.4 cm}&#10;{\sffamily{&#10;$$&#10;\begin{array}{c c c c c}&#10; x &amp; - &amp; b y &amp; = &amp; -1 \\&#10; x &amp; + &amp; ay &amp; = &amp; 3&#10;\end{array}&#10;\quad {\color{red} \Rightarrow} \quad&#10;{\color{red} \left( \begin{array}{c c | c}&#10;1 &amp; -b &amp; -1 \\&#10;1 &amp; a &amp; 3&#10;\end{array} \right) }&#10;$$&#10;}}&#10;\end{minipage}&#10;\end{document}"/>
  <p:tag name="IGUANATEXSIZE" val="20"/>
  <p:tag name="IGUANATEXCURSOR" val="4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1,999"/>
  <p:tag name="ORIGINALWIDTH" val="4389,202"/>
  <p:tag name="LATEXADDIN" val="\documentclass{article}\pagestyle{empty}&#10;\usepackage{amsmath}&#10;\usepackage{amsfonts}&#10;\usepackage{amssymb}&#10;\usepackage[usenames,dvipsnames]{color}&#10;\begin{document}&#10;\begin{minipage}{12.4 cm}&#10;{\sffamily{&#10;Given the system and its {\bf{augmented matrix}}:\\[-1mm]&#10;$$&#10;\begin{array}{ c c c c c c c}&#10;{\color{red} 1} \cdot x_1 &amp; - &amp; 1 \cdot x_2   &amp; {\color{ForestGreen} -} &amp; {\color{ForestGreen} 3} \cdot x_3 &amp; = &amp; {\color{blue} 0} \\&#10;{\color{red} -2} \cdot x_1 &amp; + &amp; 1 \cdot x_2 &amp; + &amp;{\color{ForestGreen} 5} \cdot x_3 &amp; = &amp; {\color{blue} 3} \\&#10;      &amp;   &amp; 2 \cdot x_2 &amp; + &amp; {\color{ForestGreen} 1} \cdot x_3 &amp; = &amp; {\color{blue} -8} \\&#10;\end{array}&#10;\quad \Rightarrow \quad&#10;\left( \begin{array}{c c c | c}&#10;{\color{red} 1} &amp; -1 &amp; {\color{ForestGreen} -3} &amp; {\color{blue} 0} \\&#10;{\color{red} -2} &amp; 1 &amp; {\color{ForestGreen} 5} &amp; {\color{blue} 3} \\&#10;{\color{red} 0} &amp; 2 &amp; {\color{ForestGreen} 1} &amp; {\color{blue} -8}&#10;\end{array} \right) \, ,&#10;$$&#10;then, to determine the solution set of the (linear) system, we proceed by performing elementary operations&#10;with the rows of the augmented matrix:\\[-6mm]&#10;\begin{eqnarray*}&#10;\left( \begin{array}{c c c | c}&#10;1 &amp; -1 &amp; -3 &amp; 0 \\&#10;-2 &amp; 1 &amp; 5 &amp; 3 \\&#10;0 &amp; 2 &amp; 1 &amp; -8&#10;\end{array} \right)&#10;&amp; \Rightarrow &amp;&#10;\left( \begin{array}{c c c | c}&#10;1 &amp; -1 &amp; -3 &amp; 0 \\&#10;-2 &amp; 1 &amp; 5 &amp; 3 \\&#10;0 &amp; 2 &amp; 1 &amp; -8&#10;\end{array} \right)&#10;\begin{array}{l}&#10;\phantom{u} \\&#10;\text{$|$ $(II) + 2 \cdot (I)$} \\&#10;\phantom{u}&#10;\end{array}\\&#10;&amp; \Rightarrow &amp;&#10;\left( \begin{array}{c c c | c}&#10;1 &amp; -1 &amp; -3 &amp; 0 \\&#10;0 &amp; -1 &amp; -1 &amp; 3 \\&#10;0 &amp; 2 &amp; 1 &amp; -8&#10;\end{array} \right)&#10;\begin{array}{l}&#10;\phantom{u} \\&#10;\phantom{u} \\&#10;\phantom{u}&#10;\end{array}&#10;\end{eqnarray*}&#10;}}&#10;\end{minipage}&#10;\end{document}"/>
  <p:tag name="IGUANATEXSIZE" val="20"/>
  <p:tag name="IGUANATEXCURSOR" val="15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8,744"/>
  <p:tag name="ORIGINALWIDTH" val="4333,708"/>
  <p:tag name="LATEXADDIN" val="\documentclass{article}\pagestyle{empty}&#10;\usepackage{amsmath}&#10;\usepackage{amsfonts}&#10;\usepackage{amssymb}&#10;\usepackage[usenames,dvipsnames]{color}&#10;\begin{document}&#10;\begin{minipage}{12.4 cm}&#10;{\sffamily{&#10;\begin{eqnarray*}&#10;\left( \begin{array}{c c c | c}&#10;1 &amp; -1 &amp; -3 &amp; 0 \\&#10;-2 &amp; 1 &amp; 5 &amp; 3 \\&#10;0 &amp; 2 &amp; 1 &amp; -8&#10;\end{array} \right)&#10;&amp; \Rightarrow \, \, \dots \, \, \Rightarrow &amp;&#10;\left( \begin{array}{c c c | c}&#10;1 &amp; -1 &amp; -3 &amp; 0 \\&#10;0 &amp; -1 &amp; -1 &amp; 3 \\&#10;0 &amp; 2 &amp; 1 &amp; -8&#10;\end{array} \right)&#10;\begin{array}{l}&#10;\phantom{u} \\&#10;\text{$|$ $(-1) \cdot (II)$} \\&#10;\phantom{u}&#10;\end{array}\\[1mm]&#10;&amp; \Rightarrow &amp;&#10;\left( \begin{array}{c c c | c}&#10;1 &amp; -1 &amp; -3 &amp; 0 \\&#10;0 &amp; 1 &amp; 1 &amp; -3 \\&#10;0 &amp; 2 &amp; 1 &amp; -8&#10;\end{array} \right)&#10;\begin{array}{l}&#10;\phantom{u} \\&#10;\phantom{u} \\&#10;\text{$|$ $(III) - 2 \cdot (II)$}&#10;\end{array}\\[1mm]&#10;&amp; \Rightarrow &amp;&#10;\left( \begin{array}{c c c | c}&#10;1 &amp; -1 &amp; -3 &amp; 0 \\&#10;0 &amp; 1 &amp; 1 &amp; -3 \\&#10;0 &amp; 0 &amp; -1 &amp; -2&#10;\end{array} \right)&#10;\begin{array}{l}&#10;\phantom{u} \\&#10;\phantom{u} \\&#10;\text{$|$ $(-1) \cdot (III)$}&#10;\end{array}\\[1mm]&#10;&amp; \Rightarrow &amp;&#10;\left( \begin{array}{c c c | c}&#10;1 &amp; -1 &amp; -3 &amp; 0 \\&#10;0 &amp; 1 &amp; 1 &amp; -3 \\&#10;0 &amp; 0 &amp; 1 &amp; 2&#10;\end{array} \right)&#10;\end{eqnarray*}&#10;}}&#10;\end{minipage}&#10;\end{document}"/>
  <p:tag name="IGUANATEXSIZE" val="20"/>
  <p:tag name="IGUANATEXCURSOR" val="10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0,3"/>
  <p:tag name="ORIGINALWIDTH" val="4386,202"/>
  <p:tag name="LATEXADDIN" val="\documentclass{article}\pagestyle{empty}&#10;\usepackage{amsmath}&#10;\usepackage{amsfonts}&#10;\usepackage{amssymb}&#10;\usepackage[usenames,dvipsnames]{color}&#10;\begin{document}&#10;\begin{minipage}{12.4 cm}&#10;{\sffamily{&#10;\begin{eqnarray*}&#10;\left( \begin{array}{c c c | c}&#10;1 &amp; -1 &amp; -3 &amp; 0 \\&#10;-2 &amp; 1 &amp; 5 &amp; 3 \\&#10;0 &amp; 2 &amp; 1 &amp; -8&#10;\end{array} \right)&#10;&amp; \Rightarrow &amp; \dots \\[2mm]&#10;&amp; \Rightarrow &amp;&#10;\left( \begin{array}{c c c | c}&#10;1 &amp; -1 &amp; -3 &amp; 0 \\&#10;0 &amp; 1 &amp; 1 &amp; -3 \\&#10;0 &amp; 0 &amp; 1 &amp; 2&#10;\end{array} \right)&#10;\end{eqnarray*}&#10;&#10;\vspace{0.1cm}&#10;The triangular form that is obtained via the application of elemenatry row operations is called the&#10;{\bf{upper echelon}} form (from {\it{\'{e}}chelle} (``ladder&quot;)$^{\text{1)}}$), and the non-zero elements at each&#10;stage are known as {\bf{pivot elements}}$^{\text{2)}}$.&#10;}}&#10;\end{minipage}&#10;\end{document}"/>
  <p:tag name="IGUANATEXSIZE" val="20"/>
  <p:tag name="IGUANATEXCURSOR" val="5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,7173"/>
  <p:tag name="ORIGINALWIDTH" val="5904,012"/>
  <p:tag name="LATEXADDIN" val="\documentclass{article}\pagestyle{empty}&#10;\usepackage{amsmath}&#10;\usepackage{amsfonts}&#10;\usepackage{amssymb}&#10;\usepackage[usenames,dvipsnames]{color}&#10;\begin{document}&#10;\begin{minipage}{17 cm}&#10;{\sffamily{&#10;{\small{&#10;1) In military jargon ``echelon&quot; is a formation of troops, ships, etc. in diagonal parallel rows.\\&#10;2) In mechanics a pivot is the point of rotation in a lever system, or more generally, the center point of any&#10;rotational system.&#10;}}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4,758"/>
  <p:tag name="ORIGINALWIDTH" val="4386,202"/>
  <p:tag name="LATEXADDIN" val="\documentclass{article}\pagestyle{empty}&#10;\usepackage{amsmath}&#10;\usepackage{amsfonts}&#10;\usepackage{amssymb}&#10;\usepackage[usenames,dvipsnames]{color}&#10;\begin{document}&#10;\begin{minipage}{12.4 cm}&#10;{\sffamily{&#10;\begin{eqnarray*}&#10;\left( \begin{array}{c c c | c}&#10;1 &amp; -1 &amp; -3 &amp; 0 \\&#10;-2 &amp; 1 &amp; 5 &amp; 3 \\&#10;0 &amp; 2 &amp; 1 &amp; -8&#10;\end{array} \right)&#10;&amp; \Rightarrow &amp; \dots \\[2mm]&#10;&amp; \Rightarrow &amp;&#10;\left( \begin{array}{c c c | c}&#10;1 &amp; -1 &amp; -3 &amp; 0 \\&#10;0 &amp; 1 &amp; 1 &amp; -3 \\&#10;0 &amp; 0 &amp; 1 &amp; 2&#10;\end{array} \right)&#10;\end{eqnarray*}&#10;&#10;\vspace{0.1cm}&#10;The triangular form that is obtained via the application of elemenatry row operations is called the {\bf{upper&#10;echelon}} form (from {\it{\'{e}}chelle} (“ladder”)), and the non-zero elements at each stage are known as {\bf{pivot elements}}.&#10;&#10;\vspace{0.1cm}&#10;\noindent This example shows a $3 \times 3$-system, a system of $3$ equations in $3$ variables that has a unique&#10;solition and $3$ pivot elements in the resulting upper echelon form.&#10;}}&#10;\end{minipage}&#10;\end{document}"/>
  <p:tag name="IGUANATEXSIZE" val="20"/>
  <p:tag name="IGUANATEXCURSOR" val="7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6,506"/>
  <p:tag name="ORIGINALWIDTH" val="4389,202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In order to determine the solution set of the $2 \times 3$-system of $2$ linear equations in&#10;$3$ variables/ unknowns&#10;$$&#10;\begin{array}{c c c c c c c}&#10; x &amp; + &amp; y &amp; - &amp; z &amp; = &amp; 5 \\&#10;2x &amp; + &amp; 3y &amp; + &amp; 4z &amp; = &amp; 2  \, ,&#10;\end{array}&#10;$$&#10;we transform it into the augmented matrix and perform elementary operations to gain its upper echelon form:&#10;\begin{eqnarray*}&#10;\begin{array}{c c c c c c c}&#10; x &amp; + &amp; y &amp; - &amp; z &amp; = &amp; 5 \\&#10;2x &amp; + &amp; 3y &amp; + &amp; 4z &amp; = &amp; 2&#10;\end{array}&#10;&amp; \Rightarrow &amp;&#10;\left( \begin{array}{c c c | c}&#10;1 &amp; 1 &amp; -1 &amp; 5 \\ 2 &amp; 3 &amp; 4 &amp; 2&#10;\end{array} \right)&#10;\begin{array}{l}&#10;\phantom{u} \\&#10;\text{$|$ $(II) - 2 \cdot (I)$}&#10;\end{array} \\[2mm]&#10;&amp; \Rightarrow &amp;&#10;\left( \begin{array}{c c c | c}&#10;1 &amp; 1 &amp; -1 &amp; 5 \\ 0 &amp; 1 &amp; 6 &amp; -8&#10;\end{array} \right)&#10;\end{eqnarray*}&#10;}}&#10;\end{minipage}&#10;\end{document}"/>
  <p:tag name="IGUANATEXSIZE" val="20"/>
  <p:tag name="IGUANATEXCURSOR" val="9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ACe3iZlUORPzQJt3rOC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4,998"/>
  <p:tag name="ORIGINALWIDTH" val="4386,202"/>
  <p:tag name="LATEXADDIN" val="\documentclass{article}\pagestyle{empty}&#10;\usepackage{amsmath}&#10;\usepackage{amsfonts}&#10;\usepackage{amssymb}&#10;\usepackage[usenames,dvipsnames]{color}&#10;\begin{document}&#10;\begin{minipage}{12.4 cm}&#10;{\sffamily{&#10;From&#10;\begin{eqnarray*}&#10;\begin{array}{c c c c c c c}&#10; x &amp; + &amp; y &amp; - &amp; z &amp; = &amp; 5 \\&#10;2x &amp; + &amp; 3y &amp; + &amp; 4z &amp; = &amp; 2&#10;\end{array}&#10;&amp; \Rightarrow \quad \dots \quad \Rightarrow &amp;&#10;\left( \begin{array}{c c c | c}&#10;1 &amp; 1 &amp; -1 &amp; 5 \\ 0 &amp; 1 &amp; 6 &amp; -8&#10;\end{array} \right)&#10;\end{eqnarray*}&#10;&#10;\vspace{0.7cm}&#10;\noindent it is clear that the solution set depends on the values of the variabe $z$. We acknowledge this by&#10;introducing the free variable $t = z \in \mathbb{R}$ to express the values of the other two pivot variables $x$&#10;and $y$ in terms of $t$. This leads to&#10;$$&#10; y \, \, = \, \, -8 - 6 t \, ,&#10;$$&#10;and&#10;$$&#10; x \, \, = \, \, 5 + t - y \, \, = \, \, 5 + t + 8 + 6 t \, \, = \, \, 13 + 7 t \, .&#10;$$&#10;}}&#10;\end{minipage}&#10;\end{document}"/>
  <p:tag name="IGUANATEXSIZE" val="20"/>
  <p:tag name="IGUANATEXCURSOR" val="8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ACe3iZlUORPzQJt3rO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F1TVpNvEuATJqtbPaz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..P.vVM0q4VuRvEliY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Pz3tMj6kC3demBSu1Rx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lBkq6uhUGKoxMfoeSK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7gcnR4WkiUI3OELYVRM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247"/>
  <p:tag name="ORIGINALWIDTH" val="4387,702"/>
  <p:tag name="LATEXADDIN" val="\documentclass{article}\pagestyle{empty}&#10;\usepackage{amsmath}&#10;\usepackage{amsfonts}&#10;\usepackage{amssymb}&#10;\usepackage[usenames,dvipsnames]{color}&#10;\begin{document}&#10;\begin{minipage}{12.4 cm}&#10;{\sffamily{&#10;From&#10;\begin{eqnarray*}&#10;\begin{array}{c c c c c c c}&#10; x &amp; + &amp; y &amp; - &amp; z &amp; = &amp; 5 \\&#10;2x &amp; + &amp; 3y &amp; + &amp; 4z &amp; = &amp; 2&#10;\end{array}&#10;&amp; \Rightarrow \quad \dots \quad \Rightarrow &amp;&#10;\left( \begin{array}{c c c | c}&#10;1 &amp; 1 &amp; -1 &amp; 5 \\ 0 &amp; 1 &amp; 6 &amp; -8&#10;\end{array} \right)&#10;\end{eqnarray*}&#10;&#10;\vspace{0.7cm}&#10;together with the free variable $t = z \in \mathbb{R}$ we obtained $y =-8 - 6 t$ and $x = 13 + 7 t$. Thus,&#10;the solution set&#10;$$&#10;\mathbb{L} \, \, = \, \, \left\{ \left( 13 + 7 t , -8 - 6 t , t \right) \in \mathbb{R}^3 \, : \, t \in \mathbb{R} \right\}&#10;$$&#10;is a one-parameter set in space. This is the parameter form of a line.\\[1mm]&#10;Geometrically, this tells us that the two planes that are described by our equations intersect in a common line.&#10;}}&#10;\end{minipage}&#10;\end{document}"/>
  <p:tag name="IGUANATEXSIZE" val="20"/>
  <p:tag name="IGUANATEXCURSOR" val="4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ACe3iZlUORPzQJt3rO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F1TVpNvEuATJqtbPazq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..P.vVM0q4VuRvEliY1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Pz3tMj6kC3demBSu1R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lBkq6uhUGKoxMfoeSK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7gcnR4WkiUI3OELYVR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2,749"/>
  <p:tag name="ORIGINALWIDTH" val="4388,452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To determine the solution set of the $3 \times 2$-system of $3$ linear equations in&#10;$2$ variables/ unknowns\\[-5mm]&#10;$$&#10;\begin{array}{c c c c c}&#10; x &amp; + &amp; y &amp; = &amp; 0 \\&#10;2x &amp; + &amp; y &amp; = &amp; 3 \\&#10;3x &amp; + &amp; 3y &amp; = &amp; 1 \, ,&#10;\end{array}&#10;$$&#10;we transform it into the augmentet matrix and perform elementary operations to gain its upper echelon form:\\[-6mm]&#10;\begin{eqnarray*}&#10;\begin{array}{c c c c c}&#10; x &amp; + &amp; y &amp; = &amp; 0 \\&#10;2x &amp; + &amp; y &amp; = &amp; 3 \\&#10;3x &amp; + &amp; 3y &amp; = &amp; 1&#10;\end{array}&#10;&amp; \Rightarrow &amp;&#10;\left( \begin{array}{c c | c}&#10;1 &amp; 1 &amp; 0 \\ 2 &amp; 1 &amp; 3 \\ 3 &amp; 3 &amp; 1&#10;\end{array} \right)&#10;\begin{array}{l}&#10;\phantom{u} \\&#10;\text{$|$ $(II) - 2 \cdot (I)$}\\&#10;\text{$|$ $(III) - 3 \cdot (I)$}&#10;\end{array} \\&#10;&amp; \Rightarrow &amp;&#10;\left( \begin{array}{c c | c}&#10;1 &amp; 1 &amp; 0 \\ 0 &amp; -1 &amp; 3 \\ 0 &amp; 0 &amp; 1&#10;\end{array} \right)&#10;\end{eqnarray*}&#10;}}&#10;\end{minipage}&#10;\end{document}"/>
  <p:tag name="IGUANATEXSIZE" val="20"/>
  <p:tag name="IGUANATEXCURSOR" val="8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1,249"/>
  <p:tag name="ORIGINALWIDTH" val="4387,702"/>
  <p:tag name="LATEXADDIN" val="\documentclass{article}\pagestyle{empty}&#10;\usepackage{amsmath}&#10;\usepackage{amsfonts}&#10;\usepackage{amssymb}&#10;\usepackage[usenames,dvipsnames]{color}&#10;\begin{document}&#10;\begin{minipage}{12.4 cm}&#10;{\sffamily{&#10;From\\[-6mm]&#10;\begin{eqnarray*}&#10;\begin{array}{c c c c c}&#10; x &amp; + &amp; y &amp; = &amp; 0 \\&#10;2x &amp; + &amp; y &amp; = &amp; 3 \\&#10;3x &amp; + &amp; 3y &amp; = &amp; 1&#10;\end{array}&#10;&amp; \Rightarrow &amp;&#10;\left( \begin{array}{c c | c}&#10;1 &amp; 1 &amp; 0 \\ 0 &amp; -1 &amp; 3 \\ 0 &amp; 0 &amp; 1&#10;\end{array} \right)&#10;\end{eqnarray*}&#10;&#10;\vspace{0.4cm}&#10;it is clear that the solution set is empty as the thrid row of the upper echelon form implies the identity&#10;$$&#10; 0 \cdot x + 0 \cdot y \, \, = \, \, 1&#10;$$&#10;which can not hold for any pair $(x, y)$ of real numbers.\\[1mm]&#10;Geometrically, this result means that the&#10;three lines that are described by the above equations do not have a common intersection. Inspecting the&#10;equations, we indeed see that the first and third correspond to parallel lines in the (Euclidean) space.&#10;}}&#10;\end{minipage}&#10;\end{document}"/>
  <p:tag name="IGUANATEXSIZE" val="20"/>
  <p:tag name="IGUANATEXCURSOR" val="9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\begin{eqnarray*}&#10;\begin{array}{c c c c c c c}&#10;{\color{ForestGreen} a_{1, 1}} x_1 &amp; + &amp; {\color{ForestGreen} a_{1, 2}} x_2 &amp; + &amp; {\color{ForestGreen} a_{1, 3}} x_3&amp; = &amp; {\color{blue} b_{1}} \\&#10;{\color{ForestGreen} a_{2, 1}} x_1 &amp; + &amp; {\color{ForestGreen} a_{2, 2}} x_2 &amp; + &amp; {\color{ForestGreen} a_{2, 3}} x_3&amp; = &amp; {\color{blue} b_{2}} \\&#10;{\color{ForestGreen} a_{3, 1}} x_1 &amp; + &amp; {\color{ForestGreen} a_{3, 2}} x_2 &amp; + &amp; {\color{ForestGreen} a_{3, 3}} x_3&amp; = &amp; {\color{blue} b_{3}} \\&#10;\end{array}&#10;&amp; \Rightarrow &amp;&#10;\left( \begin{array}{c c c | c}&#10;{\color{ForestGreen} a_{1, 1}} &amp; {\color{ForestGreen} a_{1, 2}} &amp; {\color{ForestGreen} a_{1, 3}} &amp; {\color{blue} b_{1}} \\&#10;{\color{ForestGreen} a_{2, 1}} &amp; {\color{ForestGreen} a_{2, 2}} &amp; {\color{ForestGreen} a_{2, 3}} &amp; {\color{blue} b_{2}} \\&#10;{\color{ForestGreen} a_{3, 1}} &amp; {\color{ForestGreen} a_{3, 2}} &amp; {\color{ForestGreen} a_{3, 3}} &amp; {\color{blue} b_{3}}&#10;\end{array} \right)&#10;\end{eqnarray*}&#10;}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501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RJqdeJMEavFmsQ6Wyz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\begin{eqnarray*}&#10;\begin{array}{c c c c c c c}&#10;{\color{ForestGreen} a_{1, 1}} x_1 &amp; + &amp; {\color{ForestGreen} a_{1, 2}} x_2 &amp; + &amp; {\color{ForestGreen} a_{1, 3}} x_3&amp; = &amp; {\color{blue} b_{1}} \\&#10;{\color{ForestGreen} a_{2, 1}} x_1 &amp; + &amp; {\color{ForestGreen} a_{2, 2}} x_2 &amp; + &amp; {\color{ForestGreen} a_{2, 3}} x_3&amp; = &amp; {\color{blue} b_{2}} \\&#10;{\color{ForestGreen} a_{3, 1}} x_1 &amp; + &amp; {\color{ForestGreen} a_{3, 2}} x_2 &amp; + &amp; {\color{ForestGreen} a_{3, 3}} x_3&amp; = &amp; {\color{blue} b_{3}} \\&#10;\end{array}&#10;&amp; \Rightarrow &amp;&#10;\left( \begin{array}{c c c | c}&#10;{\color{ForestGreen} a_{1, 1}} &amp; {\color{ForestGreen} a_{1, 2}} &amp; {\color{ForestGreen} a_{1, 3}} &amp; {\color{blue} b_{1}} \\&#10;{\color{ForestGreen} a_{2, 1}} &amp; {\color{ForestGreen} a_{2, 2}} &amp; {\color{ForestGreen} a_{2, 3}} &amp; {\color{blue} b_{2}} \\&#10;{\color{ForestGreen} a_{3, 1}} &amp; {\color{ForestGreen} a_{3, 2}} &amp; {\color{ForestGreen} a_{3, 3}} &amp; {\color{blue} b_{3}}&#10;\end{array} \right)&#10;\end{eqnarray*}&#10;}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501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\tilde{a}_{3, 3}} &amp; {\color{blue} \tilde{b}_{3}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2126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0} &amp; {\color{blue} \tilde{b}_{3}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202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0} &amp; {\color{blue} 0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97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\tilde{a}_{3, 3}} &amp; {\color{blue} \tilde{b}_{3}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212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0} &amp; {\color{blue} \tilde{b}_{3}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20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$$&#10;\left( \begin{array}{c c c | c}&#10;{\color{ForestGreen} \tilde{a}_{1, 1}} &amp; {\color{ForestGreen} \tilde{a}_{1, 2}} &amp; {\color{ForestGreen} \tilde{a}_{1, 3}} &amp; {\color{blue} \tilde{b}_{1}} \\&#10;{\color{ForestGreen} 0} &amp; {\color{ForestGreen} \tilde{a}_{2, 2}} &amp; {\color{ForestGreen} \tilde{a}_{2, 3}} &amp; {\color{blue} \tilde{b}_{2}} \\&#10;{\color{ForestGreen} 0} &amp; {\color{ForestGreen} 0} &amp; {\color{ForestGreen} 0} &amp; {\color{blue} 0}&#10;\end{array} \right)&#10;$$&#10;}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97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Bildschirmpräsentation (16:9)</PresentationFormat>
  <Paragraphs>88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Calculus II for MGMT – Introduction to Vectors &amp; Matrices Linear Systems of Equations</vt:lpstr>
      <vt:lpstr>Planes and lines in the (Euclidean) space can be described in terms of a normal form that generalizes the form of a line in the plane (1/ 2)</vt:lpstr>
      <vt:lpstr>Planes and lines in the (Euclidean) space can be described in terms of a normal form that generalizes the form of a line in the plane (2/ 2)</vt:lpstr>
      <vt:lpstr>To solve systems with three variables, we again apply elementary operations to successively eliminate variables (1/ 5)</vt:lpstr>
      <vt:lpstr>To solve systems with three variables, we again apply elementary operations to successively eliminate variables (2/ 5)</vt:lpstr>
      <vt:lpstr>To solve systems with three variables, we again apply elementary operations to successively eliminate variables (3/ 5)</vt:lpstr>
      <vt:lpstr>To solve systems with three variables, we again apply elementary operations to successively eliminate variables (4/ 5)</vt:lpstr>
      <vt:lpstr>To solve systems with three variables, we again apply elementary operations to successively eliminate variables (5/ 5)</vt:lpstr>
      <vt:lpstr>What structural insights do we have obtained so far? (1/ 2)</vt:lpstr>
      <vt:lpstr>What structural insights do we have obtained so far? (2/ 2)</vt:lpstr>
      <vt:lpstr>To exploit the fact, that we manipulate the coefficients of the variables only, we introduce the augmented matrix (1/ 2)</vt:lpstr>
      <vt:lpstr>To exploit the fact, that we manipulate the coefficients of the variables only, we introduce the augmented matrix (2/ 2)</vt:lpstr>
      <vt:lpstr>What do the numbers in the augmented matrix stand for?</vt:lpstr>
      <vt:lpstr>Exercise: Determine the augmented matrix</vt:lpstr>
      <vt:lpstr>Instead of the system of equations we now work with its augmented matrix and reduce this until a triangular form is reached (1/ 4)</vt:lpstr>
      <vt:lpstr>Instead of the system of equations we now work with its augmented matrix and reduce this until a triangular form is reached (2/ 4)</vt:lpstr>
      <vt:lpstr>Instead of the system of equations we now work with its augmented matrix and reduce this until a triangular form is reached (3/ 4)</vt:lpstr>
      <vt:lpstr>Instead of the system of equations we now work with its augmented matrix and reduce this until a triangular form is reached (3/ 4)</vt:lpstr>
      <vt:lpstr>Example: The structure of the solution set</vt:lpstr>
      <vt:lpstr>Example: The structure of the solution set</vt:lpstr>
      <vt:lpstr>Example: The structure of the solution set</vt:lpstr>
      <vt:lpstr>Example: The structure of the solution set</vt:lpstr>
      <vt:lpstr>Example: The structure of the solution set</vt:lpstr>
      <vt:lpstr>Summary: What do the upper echelon form and the pivot elements tell us?</vt:lpstr>
      <vt:lpstr>Summary: What do the upper echelon form and the pivot elements tell us?</vt:lpstr>
      <vt:lpstr>Summary: What do the upper echelon form and the pivot elements tell us?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181</cp:revision>
  <dcterms:created xsi:type="dcterms:W3CDTF">2020-04-04T18:50:50Z</dcterms:created>
  <dcterms:modified xsi:type="dcterms:W3CDTF">2023-02-19T20:38:33Z</dcterms:modified>
</cp:coreProperties>
</file>