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6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5" r:id="rId2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BB6B-D677-4309-BA08-8CBBE2F14D3A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643A-B163-451F-A0AA-9C4AE6A5A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35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Determinants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Motivation: The geometry of determinants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General properties &amp;</a:t>
            </a:r>
          </a:p>
          <a:p>
            <a:pPr marL="0" lvl="1" algn="ctr"/>
            <a:r>
              <a:rPr lang="en-US" sz="1000" dirty="0" smtClean="0"/>
              <a:t>computation rules</a:t>
            </a:r>
          </a:p>
        </p:txBody>
      </p:sp>
      <p:sp>
        <p:nvSpPr>
          <p:cNvPr id="8" name="Rechteck 7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Determinants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The value of a determinant in 2D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3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90487"/>
            <a:ext cx="6824068" cy="38013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lemma sheds light on the behavior of determinants on elementary row operations and thus on possibilities to compute the determinant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74090" cy="36485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of a determinant boils down to a careful application of Gaussian elimination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9"/>
            <a:ext cx="7081250" cy="37850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a determinant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885923"/>
            <a:ext cx="7077458" cy="2062764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4736739" y="4367946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| (III) +2 (I)</a:t>
            </a:r>
            <a:endParaRPr lang="en-US" sz="1000" dirty="0">
              <a:solidFill>
                <a:srgbClr val="C00000"/>
              </a:solidFill>
            </a:endParaRPr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46"/>
            <a:ext cx="5610205" cy="12957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a determinant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48"/>
            <a:ext cx="6840493" cy="3716376"/>
          </a:xfrm>
          <a:prstGeom prst="rect">
            <a:avLst/>
          </a:prstGeom>
          <a:noFill/>
          <a:ln/>
          <a:effectLst/>
        </p:spPr>
      </p:pic>
      <p:sp>
        <p:nvSpPr>
          <p:cNvPr id="6" name="Textfeld 5"/>
          <p:cNvSpPr txBox="1"/>
          <p:nvPr/>
        </p:nvSpPr>
        <p:spPr>
          <a:xfrm>
            <a:off x="1737564" y="451596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Of course, we get the same result when applying the rule of </a:t>
            </a:r>
            <a:r>
              <a:rPr lang="en-US" sz="1200" dirty="0" err="1" smtClean="0"/>
              <a:t>Sarrus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435785" y="2427734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| (III) – 4 (I)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5785" y="221171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| (II) –2 (I)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68144" y="2211710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| (III) – </a:t>
            </a:r>
            <a:r>
              <a:rPr lang="en-US" sz="1000" baseline="30000" dirty="0" smtClean="0">
                <a:solidFill>
                  <a:srgbClr val="C00000"/>
                </a:solidFill>
              </a:rPr>
              <a:t>3</a:t>
            </a:r>
            <a:r>
              <a:rPr lang="en-US" sz="1000" dirty="0" smtClean="0">
                <a:solidFill>
                  <a:srgbClr val="C00000"/>
                </a:solidFill>
              </a:rPr>
              <a:t>/</a:t>
            </a:r>
            <a:r>
              <a:rPr lang="en-US" sz="1000" baseline="-25000" dirty="0" smtClean="0">
                <a:solidFill>
                  <a:srgbClr val="C00000"/>
                </a:solidFill>
              </a:rPr>
              <a:t>2</a:t>
            </a:r>
            <a:r>
              <a:rPr lang="en-US" sz="1000" dirty="0" smtClean="0">
                <a:solidFill>
                  <a:srgbClr val="C00000"/>
                </a:solidFill>
              </a:rPr>
              <a:t> (II)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7622581" y="257175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| further elementary</a:t>
            </a:r>
          </a:p>
          <a:p>
            <a:r>
              <a:rPr lang="en-US" sz="1000" dirty="0" smtClean="0">
                <a:solidFill>
                  <a:srgbClr val="C00000"/>
                </a:solidFill>
              </a:rPr>
              <a:t>   row operations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determinant of a triangular matrix is the product of the diagonal elements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6"/>
            <a:ext cx="7076659" cy="377193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3553" y="1118242"/>
            <a:ext cx="6779115" cy="139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8116" y="2415907"/>
            <a:ext cx="5358729" cy="128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3765325"/>
            <a:ext cx="2801511" cy="122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a determinant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499992" y="4175686"/>
            <a:ext cx="2376264" cy="28803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3 · 1 · (−1) · 15 · (−13) = 585</a:t>
            </a:r>
            <a:endParaRPr kumimoji="0" lang="en-IN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Finally, let us study the properties of a matrix whose rows and columns are interchanged: the transposed matrix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0628" y="1203555"/>
            <a:ext cx="7074224" cy="1072484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50628" y="2499696"/>
            <a:ext cx="5610876" cy="1031934"/>
          </a:xfrm>
          <a:prstGeom prst="rect">
            <a:avLst/>
          </a:prstGeom>
          <a:noFill/>
          <a:ln/>
          <a:effectLst/>
        </p:spPr>
      </p:pic>
      <p:cxnSp>
        <p:nvCxnSpPr>
          <p:cNvPr id="18" name="Gerade Verbindung 17"/>
          <p:cNvCxnSpPr/>
          <p:nvPr/>
        </p:nvCxnSpPr>
        <p:spPr>
          <a:xfrm>
            <a:off x="4008998" y="4319535"/>
            <a:ext cx="720080" cy="64807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300192" y="4319535"/>
            <a:ext cx="720080" cy="64807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50629" y="3687080"/>
            <a:ext cx="7079584" cy="12330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particular, transposition of a matrix does not change the value of the determinant (1/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50629" y="1203555"/>
            <a:ext cx="4411365" cy="1071422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0628" y="2478752"/>
            <a:ext cx="5670618" cy="25290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particular, transposition of a matrix does not change the value of the determinant (2/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50629" y="1203555"/>
            <a:ext cx="4411365" cy="107142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99742"/>
            <a:ext cx="720080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0628" y="2571706"/>
            <a:ext cx="7072952" cy="10613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last lecture, we already defined the rank of a matrix by means of the number of pivot elements that remain after Gaussian elimination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6710" y="1196568"/>
            <a:ext cx="7083972" cy="804386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211710"/>
            <a:ext cx="7200800" cy="2808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fik 4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56710" y="2276684"/>
            <a:ext cx="6256193" cy="2610049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6"/>
          <p:cNvGrpSpPr/>
          <p:nvPr>
            <p:custDataLst>
              <p:tags r:id="rId3"/>
            </p:custDataLst>
          </p:nvPr>
        </p:nvGrpSpPr>
        <p:grpSpPr>
          <a:xfrm>
            <a:off x="5964530" y="2976175"/>
            <a:ext cx="2088232" cy="1102980"/>
            <a:chOff x="1619672" y="4698856"/>
            <a:chExt cx="2463042" cy="1152128"/>
          </a:xfrm>
        </p:grpSpPr>
        <p:cxnSp>
          <p:nvCxnSpPr>
            <p:cNvPr id="38" name="Gerade Verbindung 37"/>
            <p:cNvCxnSpPr/>
            <p:nvPr/>
          </p:nvCxnSpPr>
          <p:spPr>
            <a:xfrm>
              <a:off x="1619672" y="4698856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1619672" y="4986888"/>
              <a:ext cx="36004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1979712" y="4986888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1979712" y="5274920"/>
              <a:ext cx="504056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2483768" y="5274920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2483768" y="5562952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3059832" y="5562952"/>
              <a:ext cx="0" cy="288032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3059831" y="5850983"/>
              <a:ext cx="102288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establish the general definition of the determinant function we require the notion of linearity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2160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48"/>
            <a:ext cx="6589911" cy="18830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36966" y="1197025"/>
            <a:ext cx="7104236" cy="3463411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7053611" cy="3408132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664519" cy="3494051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determinant is a multi-linear form that maps the unit matrix to one and not-full rank matrices to zero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7074603" cy="34799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determinant is a multi-linear form that maps the unit matrix to one and not-full rank matrices to zero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69960" cy="29411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Properties of the determinant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fik 4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190487"/>
            <a:ext cx="7009492" cy="3798532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7092280" y="987574"/>
            <a:ext cx="1944216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abi-mathe.de/shared/images/devpages/determinante-2x2.png"/>
          <p:cNvPicPr>
            <a:picLocks noChangeAspect="1" noChangeArrowheads="1"/>
          </p:cNvPicPr>
          <p:nvPr/>
        </p:nvPicPr>
        <p:blipFill>
          <a:blip r:embed="rId4" cstate="print"/>
          <a:srcRect t="24332" b="23123"/>
          <a:stretch>
            <a:fillRect/>
          </a:stretch>
        </p:blipFill>
        <p:spPr bwMode="auto">
          <a:xfrm>
            <a:off x="7236296" y="1059582"/>
            <a:ext cx="1656185" cy="437605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9,6963"/>
  <p:tag name="ORIGINALWIDTH" val="4385,452"/>
  <p:tag name="LATEXADDIN" val="\documentclass{article}\pagestyle{empty}&#10;\usepackage{amsmath}&#10;\usepackage{amsfonts}&#10;\usepackage{amssymb}&#10;\usepackage[usenames,dvipsnames]{color}&#10;\begin{document}&#10;\begin{minipage}{12.4 cm}&#10;{\sffamily{&#10;{\bf{Definition: (Rank)}} \\[1mm]&#10;The {\bf{rank}} ${\bf{rk}}(A)$ of a (coefficient) matrix $A$ is the&#10;number of pivot elements that remain after Gaussian elimination.}}&#10;\end{minipage}&#10;\end{document}"/>
  <p:tag name="IGUANATEXSIZE" val="20"/>
  <p:tag name="IGUANATEXCURSOR" val="2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5,077"/>
  <p:tag name="ORIGINALWIDTH" val="3865,767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\\[1mm]&#10;The New York traffic network matrix from the previous example&#10;{\small{&#10;$$&#10;A \, \, = \, \, &#10;\begin{pmatrix}&#10;1 &amp; -1 &amp; 0 &amp; 0 &amp; 0 \\&#10;1 &amp; 0 &amp; 0 &amp; 0 &amp; -1 \\&#10;0 &amp; 0 &amp; 0 &amp; 1 &amp; -1 \\&#10;0 &amp; 1 &amp; -1 &amp; 0 &amp; 0 \\&#10;0 &amp; 0 &amp; 1 &amp; -1 &amp; 0 &#10;\end{pmatrix}&#10;\quad \leadsto \quad&#10;\begin{pmatrix}&#10;1 &amp; -1 &amp; 0 &amp; 0 &amp; 0 \\&#10;0 &amp; 1 &amp; 0 &amp; 0 &amp; -1 \\&#10;0 &amp; 0 &amp; -1 &amp; 0 &amp; 1 \\&#10;0 &amp; 0 &amp; 0 &amp; -1 &amp; 1 \\&#10;0 &amp; 0 &amp; 0 &amp; 0 &amp; 0&#10;\end{pmatrix}&#10;$$&#10;}}\\&#10;has rank ${\bf{rk}}(A) = 4$.&#10;}}&#10;\end{minipage}&#10;\end{document}"/>
  <p:tag name="IGUANATEXSIZE" val="20"/>
  <p:tag name="IGUANATEXCURSOR" val="6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5Maqkr5kSBJueAWB1o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7,124"/>
  <p:tag name="ORIGINALWIDTH" val="4078,74"/>
  <p:tag name="LATEXADDIN" val="\documentclass{article}\pagestyle{empty}&#10;\usepackage{amsmath}&#10;\usepackage{amsfonts}&#10;\usepackage{amssymb}&#10;\usepackage[usenames,dvipsnames]{color}&#10;\begin{document}&#10;\begin{minipage}{12.4 cm}&#10;{\sffamily{&#10;{\bf{Definition: (Linearity)}} \\[1mm]&#10;A function $f$ is called {\bf{linear}} if for any $\vec{u}_1$ and $\vec{u}_2$ and any $\lambda \in \mathbb{R}$ it holds&#10;that&#10;$$&#10;f( \vec{u}_1 + \vec{u}_2 ) \, \, = \, \, f(\vec{u}_1) + f(\vec{u}_2) \, , \quad \text{and} \quad&#10;f( \lambda \cdot \vec{u}_1 ) \, \, = \, \, \lambda \cdot f(\vec{u}_1) \, ,&#10;$$&#10;or in short&#10;$$&#10;f( \vec{u}_1 + \lambda \cdot \vec{u}_2 ) \, \, = \, \, f(\vec{u}_1) + \lambda \cdot f(\vec{u}_2) \, .  &#10;$$&#10;}}&#10;\end{minipage}&#10;\end{document}"/>
  <p:tag name="IGUANATEXSIZE" val="20"/>
  <p:tag name="IGUANATEXCURSOR" val="2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6,018"/>
  <p:tag name="ORIGINALWIDTH" val="4387,702"/>
  <p:tag name="LATEXADDIN" val="\documentclass{article}\pagestyle{empty}&#10;\usepackage{amsmath}&#10;\usepackage{amsfonts}&#10;\usepackage{amssymb}&#10;\begin{document}&#10;\begin{minipage}{12.4 cm}&#10;{\sffamily{&#10;{\bf{Positive Example:}}\\[1mm] For instance, in $\mathbb{R}$ the function $f: \mathbb{R} \to \mathbb{R}$ with $x \mapsto f(x) = a \cdot x$ is linear&#10;for every $a \in \mathbb{R}$, as&#10;$$&#10;f( x + \lambda \cdot y ) \, \, = \, \, a ( x + \lambda \cdot y ) \, \, = \, \, a \cdot x + \lambda \cdot a \cdot y&#10;\, \, = \, \, f(x) + \lambda \cdot f(y)&#10;$$&#10;for all $x, y, \lambda \in \mathbb{R}$.&#10;&#10;\vspace{0.7cm}&#10;{\bf{Negative Example:}}\\[1mm] Contrary, the function $g(x) = ax + b$, $b \neq 0$, is non-linear, as&#10;$$&#10;g(x + \lambda y) \, \, = \, \, a x + \lambda a y + b \, \, \neq \, \, a x + b + \lambda a y +  \lambda b \, \, = \, \,&#10;g(x) + \lambda g(y) \, .&#10;$$&#10;&#10;}}&#10;\end{minipage}&#10;\end{document}"/>
  <p:tag name="IGUANATEXSIZE" val="20"/>
  <p:tag name="IGUANATEXCURSOR" val="768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2,272"/>
  <p:tag name="ORIGINALWIDTH" val="4352,456"/>
  <p:tag name="LATEXADDIN" val="\documentclass{article}\pagestyle{empty}&#10;\usepackage{amsmath}&#10;\usepackage{amsfonts}&#10;\usepackage{amssymb}&#10;\begin{document}&#10;\begin{minipage}{12.3 cm}&#10;{\sffamily{&#10;{\bf{Example:}}\\[1mm]&#10;Let us show that the matrix-column $A \vec{u}$ multiplication in 2D is a linear function for $\vec{u}$, where&#10;$$&#10;A \, \, = \, \, \begin{pmatrix} 1 &amp; 2 \\ 2 &amp; 1 \end{pmatrix} \, .&#10;$$&#10;&#10;{\bf{Solution:}}\\[1mm]&#10;Let $\vec{u}_1 = (x_1, y_1)^T$ and $\vec{u}_2 = (x_2, y_2)^T$, then we have&#10;\begin{eqnarray*}&#10;A \left( \vec{u}_1 + \lambda \vec{u}_2 \right) &amp; = &amp;&#10;\begin{pmatrix} 1 &amp; 2 \\ 2 &amp; 1 \end{pmatrix} \begin{pmatrix} x_1 + \lambda x_2 \\ y_1 + \lambda y_2 \end{pmatrix} \, \, = \, \,&#10;\begin{pmatrix} (x_1 + \lambda x_2) + 2 (y_1 + \lambda y_2) \\ 2 (x_1 + \lambda x_2) +  (y_1 + \lambda y_2) \end{pmatrix}&#10;\end{eqnarray*}&#10;&#10;Next, we separate the sums such that we obatin $A \vec{u}_1 + \lambda A \vec{u}_2$.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8,017"/>
  <p:tag name="ORIGINALWIDTH" val="4113,236"/>
  <p:tag name="LATEXADDIN" val="\documentclass{article}\pagestyle{empty}&#10;\usepackage{amsmath}&#10;\usepackage{amsfonts}&#10;\usepackage{amssymb}&#10;\begin{document}&#10;\begin{minipage}{12.4 cm}&#10;{\sffamily{&#10;It further follows&#10;\begin{eqnarray*}&#10;A \left( \vec{u}_1 + \lambda \vec{u}_2 \right) &amp; = &amp;&#10;\begin{pmatrix} 1 &amp; 2 \\ 2 &amp; 1 \end{pmatrix} \begin{pmatrix} x_1 + \lambda x_2 \\ y_1 + \lambda y_2 \end{pmatrix} \, \, = \, \,&#10;\begin{pmatrix} (x_1 + \lambda x_2) + 2 (y_1 + \lambda y_2) \\ 2 (x_1 + \lambda x_2) +  (y_1 + \lambda y_2) \end{pmatrix}\\[1mm]&#10;&amp; = &amp;&#10;\begin{pmatrix} x_1 + 2 y_1 + \lambda (x_2 + 2 y_2) \\ 2 x_1 + y_1 + \lambda (2 x_2 + y_2) \end{pmatrix} \\[1mm]&#10;&amp; = &amp;&#10;\begin{pmatrix} x_1 + 2 y_1 \\ 2 x_1 + y_1 \end{pmatrix} + \lambda&#10;\begin{pmatrix} x_2 + 2 y_2 \\ 2 x_2 + y_2 \end{pmatrix} \\[1mm]&#10;&amp; = &amp;&#10;\begin{pmatrix} 1 &amp; 2 \\ 2 &amp; 1 \end{pmatrix} \begin{pmatrix} x_1 \\ y_1 \end{pmatrix} + \lambda&#10;\begin{pmatrix} 1 &amp; 2 \\ 2 &amp; 1 \end{pmatrix} \begin{pmatrix} x_2 \\ y_2 \end{pmatrix} \\[1mm]&#10;&amp; = &amp;&#10;A \vec{u}_1 \, + \, \lambda A \vec{u}_2&#10;\end{eqnarray*}&#10;}}&#10;\end{minipage}&#10;\end{document}"/>
  <p:tag name="IGUANATEXSIZE" val="20"/>
  <p:tag name="IGUANATEXCURSOR" val="9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83,015"/>
  <p:tag name="ORIGINALWIDTH" val="4391,451"/>
  <p:tag name="LATEXADDIN" val="\documentclass{article}\pagestyle{empty}&#10;\usepackage{amsmath}&#10;\usepackage{amsfonts}&#10;\usepackage{amssymb}&#10;\begin{document}&#10;\begin{minipage}{12.4 cm}&#10;{\sffamily{&#10;{\bf{Theorem and Definition: (Determinant)}}\\[1mm]&#10;Let $\vec{v}_1, \dots, \vec{v}_n \in \mathbb{R}^{n \times 1}$ be column vectors, let $A = \left( \vec{v}_1 \dots \vec{v}_n \right) \in&#10;\mathbb{R}^{n \times n}$ be a matrix composed of them, and let $\vec{w}_1, \dots, \vec{w}_n \in \mathbb{R}^{1 \times n}$&#10;and  $\vec{u}_1, \dots, \vec{u}_n \in \mathbb{R}^{1 \times n}$ be row vectors.&#10;&#10;\vspace{0.1cm}&#10;\noindent There is a unique mapping $\det : \mathbb{R}^{n \times n} \to \mathbb{R}$&#10;that satisfies the following properties:&#10;\begin{itemize}&#10;\item[(i)] {\bf{Linearity:}} $\det$ is linear in each row, i.e.&#10;  {\footnotesize{&#10;  $$&#10;  \det\left( \begin{array}{c} \vec{w}_1 \\ \vdots \\ \vec{w}_i + \lambda_i \cdot \vec{u}_i \\ \vdots \\ \vec{w}_n&#10;  \end{array} \right) \, \, = \, \,&#10;  \det\left( \begin{array}{c} \vec{w}_1 \\ \vdots \\ \vec{w}_i \\ \vdots \\ \vec{w}_n&#10;  \end{array} \right) \, + \, \lambda_i \cdot&#10;  \det\left( \begin{array}{c} \vec{w}_1 \\ \vdots \\ \vec{u}_i \\ \vdots \\ \vec{w}_n&#10;  \end{array} \right) \, ;&#10;  $$&#10;  }}&#10;\end{itemize}&#10;}}&#10;\end{minipage}&#10;\end{document}"/>
  <p:tag name="IGUANATEXSIZE" val="20"/>
  <p:tag name="IGUANATEXCURSOR" val="5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9,052"/>
  <p:tag name="ORIGINALWIDTH" val="4386,202"/>
  <p:tag name="LATEXADDIN" val="\documentclass{article}\pagestyle{empty}&#10;\usepackage{amsmath}&#10;\usepackage{amsfonts}&#10;\usepackage{amssymb}&#10;\begin{document}&#10;\begin{minipage}{12.4 cm}&#10;{\sffamily{&#10;[\dots]&#10;\begin{itemize}&#10;\item[(ii)] {\bf{Normalization:}} $\det(\mathbb{I}_n) = 1$, and&#10;\item[(iii)] {\bf{Rank-Property:}} if the rank of $A$ is less than $n$, then $\det(A) = 0$, i.e. the columns of $A$ do not span a&#10;  full-dimensional object; for instance,&#10;  \begin{itemize}&#10;  \item whenever $A$ has a zero row or zero column, then $\det(A) = 0$, and&#10;  \item whenever $A$ has two identical rows or columns, then $\det(A) = 0$.&#10;  \end{itemize}&#10;\end{itemize}&#10;This mapping  $\det : \mathbb{R}^{n \times n} \to \mathbb{R}$ is called {\bf{determinant}}, the number $\det(A) \in \mathbb{R}$&#10;is denoted as {\bf{determinant of $A$}}.&#10;}}&#10;\end{minipage}&#10;\end{document}"/>
  <p:tag name="IGUANATEXSIZE" val="20"/>
  <p:tag name="IGUANATEXCURSOR" val="2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0,499"/>
  <p:tag name="ORIGINALWIDTH" val="4317,21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Let us illustrate the linearity property with\\ the aid of:\\[-2mm]&#10;$$&#10;C \, \, = \, \, \begin{pmatrix} 7 &amp; 5 \\ 3 &amp; 4 \end{pmatrix} \, \, = \, \,&#10;\begin{pmatrix} 2 \cdot {\color{red}{1}} + {\color{blue}{5}} &amp; 2 \cdot {\color{red}{2}} + {\color{blue}{1}} \\ 3 &amp; 4 \end{pmatrix} \, , \quad&#10;{\color{red}{A}} \, \, = \, \, \begin{pmatrix} {\color{red}{1}} &amp; {\color{red}{2}} \\ 3 &amp; 4 \end{pmatrix} \, , \quad&#10;{\color{blue}{B}} \, \, = \, \, \begin{pmatrix} {\color{blue}{5}} &amp; {\color{blue}{1}} \\ 3 &amp; 4 \end{pmatrix} \, .&#10;$$&#10;&#10;\vspace{0.2cm}&#10;{\bf{Solution:}}&#10;We have\\[-5mm]&#10;\begin{eqnarray*}&#10;\det({\color{red}{A}})  &amp; = &amp; \det \begin{pmatrix} 1 &amp; 2 \\ 3 &amp; 4 \end{pmatrix} \, \, = \, \, 1 \cdot 4 \, - \, 2 \cdot 3&#10;\, \, = \, \, {\color{red}{-2}} \\[0.5mm]&#10;\det({\color{blue}{B}}) &amp; = &amp; \det \begin{pmatrix} 5 &amp; 1 \\ 3 &amp; 4 \end{pmatrix} \, \, = \, \, 5 \cdot 4 \, - \, 1 \cdot 3&#10;\, \, = \, \, {\color{blue}{17}} \\[0.5mm]&#10;\det(C) &amp; = &amp; \det \begin{pmatrix} 7 &amp; 5 \\ 3 &amp; 4 \end{pmatrix} \, \, = \, \, 7 \cdot 4 \, - \, 5 \cdot 3 \, \, = \, \, 13&#10;\, \, = \, \, 2 \cdot ({\color{red}{-2}}) + {\color{blue}{17}}&#10;\end{eqnarray*}&#10;}}&#10;\end{minipage}&#10;\end{document}"/>
  <p:tag name="IGUANATEXSIZE" val="20"/>
  <p:tag name="IGUANATEXCURSOR" val="125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0,499"/>
  <p:tag name="ORIGINALWIDTH" val="4201,725"/>
  <p:tag name="LATEXADDIN" val="\documentclass{article}\pagestyle{empty}&#10;\usepackage{amsmath}&#10;\usepackage{amsfonts}&#10;\usepackage{amssymb}&#10;\usepackage[usenames,dvipsnames]{color}&#10;\begin{document}&#10;\begin{minipage}{12.4 cm}&#10;{\sffamily{&#10;{\bf{Example:}} Let us illustrate the rank property with\\ the aid of:\\[-2mm]&#10;$$&#10;A \, \, = \, \, \begin{pmatrix} 7 &amp; 5 \\ 3 &amp; 4 \end{pmatrix} \, , \qquad&#10;B \, \, = \, \, \begin{pmatrix} 3 &amp; 4 \\ 3 &amp; 4 \end{pmatrix} \, , \qquad \text{and} \qquad&#10;C \, \, = \, \, \begin{pmatrix} 3 &amp; 4 \\ 6 &amp; 8 \end{pmatrix} \, .&#10;$$&#10;&#10;\vspace{0.2cm}&#10;{\bf{Solution:}}&#10;We have\\[-5mm]&#10;\begin{eqnarray*}&#10;\det(A) &amp; = &amp; \det \begin{pmatrix} 7 &amp; 5 \\ 3 &amp; 4 \end{pmatrix} \, \, = \, \, 7 \cdot 4 \, - \, 5 \cdot 3 \, \, = \, \, 13 \\[0.5mm]&#10;\det(B) &amp; = &amp; \det \begin{pmatrix} 3 &amp; 4 \\ 3 &amp; 4 \end{pmatrix} \, \, = \, \, 3 \cdot 4 \, - \, 4 \cdot 3 \, \, = \, \, 0  \\[0.5mm]&#10;\det(C) &amp; = &amp; \det \begin{pmatrix} 3 &amp; 4 \\ 6 &amp; 8 \end{pmatrix} \, \, = \, \,&#10;2 \cdot \det \begin{pmatrix} 3 &amp; 4 \\ 3 &amp; 4 \end{pmatrix} + \det \begin{pmatrix} 3 &amp; 4 \\ 0 &amp; 0 \end{pmatrix}&#10;\, \, = \, \, 0 \, + \, 0 \, \, = \, \, 0&#10;\end{eqnarray*}&#10;}}&#10;\end{minipage}&#10;\end{document}"/>
  <p:tag name="IGUANATEXSIZE" val="20"/>
  <p:tag name="IGUANATEXCURSOR" val="10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0,004"/>
  <p:tag name="ORIGINALWIDTH" val="4385,452"/>
  <p:tag name="LATEXADDIN" val="\documentclass{article}\pagestyle{empty}&#10;\usepackage{amsmath}&#10;\usepackage{amsfonts}&#10;\usepackage{amssymb}&#10;\begin{document}&#10;\begin{minipage}{12.4 cm}&#10;{\sffamily{&#10;{\bf{Lemma: (Determinants \&amp; Elementary Row Operations)}}\\[1mm]&#10;The linearity and rank-property of the determinant lead to the following:&#10;\begin{itemize}&#10;\item[(1)] If $A$ is transformed into a matrix $B$ by exchanging two rows, then it holds that $\det(B) = -\det(A)$.\\[-5mm]&#10;\item[(2)] If $A$ is transformed into a matrix $B$ such that one of the rows of $A$ is multiplied by a scalar&#10; $\lambda \in \mathbb{R}$, then it holds that $\det(B) = \lambda \det(A)$.\\[-5mm]&#10;\item[(3)] If $A$ is transformed into a matrix $B$ such that a scalar multiple of one of the rows of $A$ is added&#10; to another row, then it holds that $\det(B) = \det(A)$.\\[-5mm]&#10;\item[(4)] If $A$, $B$, and $C$ are identical matrices except that the $i$th row (or $i$th column) of $C$ is the sum of the&#10;$i$th rows (or $i$th columns) of $A$ and $B$, then it holds that $\det(C) = \det(A) + \det(B)$.&#10;\end{itemize}&#10;}}&#10;\end{minipage}&#10;\end{document}"/>
  <p:tag name="IGUANATEXSIZE" val="20"/>
  <p:tag name="IGUANATEXCURSOR" val="10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8,995"/>
  <p:tag name="ORIGINALWIDTH" val="4389,202"/>
  <p:tag name="LATEXADDIN" val="\documentclass{article}\pagestyle{empty}&#10;\usepackage{amsmath}&#10;\usepackage{amsfonts}&#10;\usepackage{amssymb}&#10;\begin{document}&#10;\begin{minipage}{12.4 cm}&#10;{\sffamily{&#10;{\bf{Computation of a Determinant:}} We can compute the actual value of the determinant of a matrix $A \in \mathbb{R}^{n \times n}$ by application of elementary row operations:\\[-5mm]&#10;\begin{enumerate}&#10;\item Transform $A$ to upper echelon form with the aid of possibly $r$ row exchanges.\\[-5mm]&#10;\item If the number of pivot elements is less than $n$, i.e., if the row rank ${\text{rk}}(A) &lt; n$, then $\det(A) = 0$, otherwise&#10; let $a_{1,1}, \dots, a_{n,n}$ denote the pivot elements and proceed.\\[-5mm]&#10;\item Eliminte the upper diagonal elements to optain a diagonal matrix $D = \textrm{diag}(a_{1,1}, \dots, a_{n,n})$&#10; with the pivot elements on the diagonal.\\[-5mm]&#10;\item Apply linearity such that\\[-6mm]&#10; \begin{eqnarray*}&#10; \det(A) &amp; = &amp; (-1)^r \cdot \det(D) \, \, = \, \, (-1)^r \cdot a_{1,1} \dots a_{n,n} \cdot \det(\mathbb{I}_n) \\[1mm]&#10; &amp; = &amp; (-1)^r \cdot a_{1,1}  \dots a_{n,n} \, .&#10; \end{eqnarray*}&#10;\end{enumerate}&#10;}}&#10;\end{minipage}&#10;\end{document}"/>
  <p:tag name="IGUANATEXSIZE" val="20"/>
  <p:tag name="IGUANATEXCURSOR" val="1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8,361"/>
  <p:tag name="ORIGINALWIDTH" val="4383,952"/>
  <p:tag name="LATEXADDIN" val="\documentclass{article}\pagestyle{empty}&#10;\usepackage{amsmath}&#10;\usepackage{amsfonts}&#10;\usepackage{amssymb}&#10;\begin{document}&#10;\begin{minipage}{12.4 cm}&#10;{\sffamily{&#10;{\bf{Solution:}} The application of elementary row operations, i.e. here row $(III)$ plus $2$ times row $(I)$, allows us to determine&#10;\begin{eqnarray*}&#10;\det\left( \begin{array}{c c  c} 2 &amp; 3 &amp; -1 \\ 0 &amp; 5 &amp; 3 \\ -4 &amp; -6 &amp; 2 \end{array} \right)&#10;&amp; = &amp;&#10;\det\left( \begin{array}{c c  c} 2 &amp; 3 &amp; -1 \\ 0 &amp; 5 &amp; 3 \\ 0 &amp; 0 &amp; 0 \end{array} \right) \, \, = \, \, 0 \, .&#10;\end{eqnarray*}&#10;{\bf{Note:}} here, this approach is more efficient than using the rule of Sarrus.&#10;}}&#10;\end{minipage}&#10;\end{document}"/>
  <p:tag name="IGUANATEXSIZE" val="20"/>
  <p:tag name="IGUANATEXCURSOR" val="2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6,663"/>
  <p:tag name="ORIGINALWIDTH" val="3475,816"/>
  <p:tag name="LATEXADDIN" val="\documentclass{article}\pagestyle{empty}&#10;\usepackage{amsmath}&#10;\usepackage{amsfonts}&#10;\usepackage{amssymb}&#10;\begin{document}&#10;\begin{minipage}{12.4 cm}&#10;{\sffamily{&#10;{\bf{Example:}} Compute the determinant of the following $3 \times 3$-matix&#10;$$&#10;\left( \begin{array}{c c  c} 2 &amp; 3 &amp; -1 \\ 0 &amp; 5 &amp; 3 \\ -4 &amp; -6 &amp; 2 \end{array} \right)&#10;$$&#10;}}&#10;\end{minipage}&#10;\end{document}"/>
  <p:tag name="IGUANATEXSIZE" val="20"/>
  <p:tag name="IGUANATEXCURSOR" val="3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1,5"/>
  <p:tag name="ORIGINALWIDTH" val="4239,22"/>
  <p:tag name="LATEXADDIN" val="\documentclass{article}\pagestyle{empty}&#10;\usepackage{amsmath}&#10;\usepackage{amsfonts}&#10;\usepackage{amssymb}&#10;\begin{document}&#10;\begin{minipage}{12.4 cm}&#10;{\sffamily{&#10;The application of elementary row operations allows us to determine&#10;\begin{eqnarray*}&#10;\det\left( \begin{array}{c c  c} 1 &amp; 1 &amp; 2 \\ 2 &amp; 0 &amp; 3 \\ 4 &amp; 1 &amp; 5 \end{array} \right)&#10;&amp; = &amp;&#10;\det\left( \begin{array}{c c  c} 1 &amp; 1 &amp; 2 \\ 0 &amp; -2 &amp; -1 \\ 0 &amp; -3 &amp; -3 \end{array} \right) \quad = \quad&#10;\det\left( \begin{array}{c c  c} 1 &amp; 1 &amp; 2 \\ 0 &amp; -2 &amp; -1 \\ 0 &amp; 0 &amp; -3/2 \end{array} \right) \\[2mm]&#10;&amp; = &amp;&#10;\det\left( \begin{array}{c c  c} 1 &amp; 0 &amp; 0 \\ 0 &amp; -2 &amp; 0 \\ 0 &amp; 0 &amp; -3/2 \end{array} \right) \\[2mm]&#10;&amp; = &amp;&#10;1 \cdot (-2) \cdot (-3/2) \cdot&#10;\underbrace{\det\left( \begin{array}{c c  c} 1 &amp; 0 &amp; 0 \\ 0 &amp; 1 &amp; 0 \\ 0 &amp; 0 &amp; 1 \end{array} \right)}_{= \, 1}&#10;\, \, = \, \, 3 \, .&#10;\end{eqnarray*}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0,746"/>
  <p:tag name="ORIGINALWIDTH" val="4384,702"/>
  <p:tag name="LATEXADDIN" val="\documentclass{article}\pagestyle{empty}&#10;\usepackage{amsmath}&#10;\usepackage{amsfonts}&#10;\usepackage{amssymb}&#10;\begin{document}&#10;\begin{minipage}{12.4 cm}&#10;{\sffamily{&#10;{\bf{Determinant of a Triangular Matrix:}}&#10;Let $A = (a_{ij})_{i,j=1,\dots,n} \in \mathbb{R}^{n \times n}$ be an upper triangular matrix&#10;$$&#10;A \, \, = \, \, \left( \begin{array}{c c c c c}&#10;a_{1,1} &amp; \circledast &amp; \dots &amp; \dots &amp; \circledast \\&#10;0 &amp; \ddots &amp; \ddots &amp; &amp; \vdots \\&#10;\vdots &amp; \ddots &amp; \ddots &amp; \ddots &amp; \vdots \\&#10;\vdots &amp; &amp; \ddots &amp; \ddots &amp; \circledast \\&#10;0 &amp; \dots &amp; \dots &amp; 0 &amp; a_{nn}&#10;\end{array} \right)&#10;$$&#10;i.e. all elements below the (principal) diagonal vanish: $a_{ij} = 0$ for $i &gt; j$. Then the determinant of $A$ is&#10;the product of the (principal) diagonal elements:\\[-2mm]&#10;$$&#10;\det(A) \, \, = \, \, a_{11} \dots a_{nn} \, .&#10;$$&#10;}}&#10;\end{minipage}&#10;\end{document}"/>
  <p:tag name="IGUANATEXSIZE" val="20"/>
  <p:tag name="IGUANATEXCURSOR" val="75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8,9276"/>
  <p:tag name="ORIGINALWIDTH" val="4387,702"/>
  <p:tag name="LATEXADDIN" val="\documentclass{article}\pagestyle{empty}&#10;\usepackage{amsmath}&#10;\usepackage{amsfonts}&#10;\usepackage{amssymb}&#10;\begin{document}&#10;\begin{minipage}{12.4 cm}&#10;{\sffamily{&#10;{\bf{Definition (Transposed Matrix):}}\\[1mm]&#10;Let $A = (a_{i,j}) \in \mathbb{R}^{n \times n}$, then the {\bf{transposed matrix}} $A^T = (a_{j,i}) \in  \mathbb{R}^{n \times n}$&#10;of $A$ is obtained by interchanging the rows and columns. I.e. the columns become the new rows and vice versa.&#10;}}&#10;\end{minipage}&#10;\end{document}"/>
  <p:tag name="IGUANATEXSIZE" val="20"/>
  <p:tag name="IGUANATEXCURSOR" val="33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4,1808"/>
  <p:tag name="ORIGINALWIDTH" val="3475,066"/>
  <p:tag name="LATEXADDIN" val="\documentclass{article}\pagestyle{empty}&#10;\usepackage{amsmath}&#10;\usepackage{amsfonts}&#10;\usepackage{amssymb}&#10;\begin{document}&#10;\begin{minipage}{12.4 cm}&#10;{\sffamily{&#10;{\bf{Examples:}}\\[-4mm]&#10;$$&#10;A   \, \, = \, \, \begin{pmatrix} 1 &amp; 2 &amp; 3 \\ 4 &amp; 5 &amp; 6 \\ 7 &amp; 8 &amp; 9 \end{pmatrix} \quad \Rightarrow \quad&#10;A^T \, \, = \, \, \begin{pmatrix} 1 &amp; 4 &amp; 7 \\ 2 &amp; 5 &amp; 8 \\ 3 &amp; 6 &amp; 9 \end{pmatrix} \, .&#10;$$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,1672"/>
  <p:tag name="ORIGINALWIDTH" val="4384,702"/>
  <p:tag name="LATEXADDIN" val="\documentclass{article}\pagestyle{empty}&#10;\usepackage{amsmath}&#10;\usepackage{amsfonts}&#10;\usepackage{amssymb}&#10;\begin{document}&#10;\begin{minipage}{12.4 cm}&#10;{\sffamily{&#10;The transposition of a quadratic matrix can be vizualised as a mirrowing of the elements along the main diagonal:\\[-1mm]&#10;$$&#10;A \, \, = \, \, \left( \begin{array}{c c} 1 &amp; 2 \\ 3 &amp; 4 \end{array} \right) \quad \Rightarrow \quad&#10;A^T \, \, = \, \, \left( \begin{array}{c c} 1 &amp; 3 \\ 2 &amp; 4  \end{array} \right) \, .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,4279"/>
  <p:tag name="ORIGINALWIDTH" val="2735,658"/>
  <p:tag name="LATEXADDIN" val="\documentclass{article}\pagestyle{empty}&#10;\usepackage{amsmath}&#10;\usepackage{amsfonts}&#10;\usepackage{amssymb}&#10;\begin{document}&#10;\begin{minipage}{12.4 cm}&#10;{\sffamily{&#10;{\bf{Determinant of the Transposed Matrix:}}\\[1mm]&#10;Let $A = (a_{i,j}) \in \mathbb{R}^{n \times n}$ be a square matrix. Then,&#10;$$&#10;\det(A^T) \, \, = \, \, \det(A) \, .&#10;$$&#10;}}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3,581"/>
  <p:tag name="ORIGINALWIDTH" val="3511,061"/>
  <p:tag name="LATEXADDIN" val="\documentclass{article}\pagestyle{empty}&#10;\usepackage{amsmath}&#10;\usepackage{amsfonts}&#10;\usepackage{amssymb}&#10;\begin{document}&#10;\begin{minipage}{12.4 cm}&#10;{\sffamily{&#10;{\bf{Examples:}} Let us show $\det(A) = \det(A^T)$ for\\[-2mm]&#10;$$&#10;A \, \, = \, \, \left( \begin{array}{c c} 1 &amp; 2 \\ 3 &amp; 4 \end{array} \right) \quad \text{and} \quad&#10;A^T \, \, = \, \, \left( \begin{array}{c c} 1 &amp; 3 \\ 2 &amp; 4  \end{array} \right) \, .&#10;$$&#10;&#10;{\bf{Solution:}} We have\\[-7mm]&#10;\begin{eqnarray*}&#10;\det(A) &amp; = &amp; \det \begin{pmatrix} 1 &amp; 2 \\ 3 &amp; 4 \end{pmatrix} \, \, = \, \, 1 \cdot 4 - 2 \cdot 3 \, \, = \, \, -2 \\&#10;\det(A^T) &amp; = &amp; \det \begin{pmatrix} 1 &amp; 3 \\ 2 &amp; 4 \end{pmatrix} \, \, = \, \, 1 \cdot 4 - 3 \cdot 2 \, \, = \, \, -2&#10;\end{eqnarray*}&#10;}}&#10;\end{minipage}&#10;\end{document}"/>
  <p:tag name="IGUANATEXSIZE" val="20"/>
  <p:tag name="IGUANATEXCURSOR" val="3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,4279"/>
  <p:tag name="ORIGINALWIDTH" val="2735,658"/>
  <p:tag name="LATEXADDIN" val="\documentclass{article}\pagestyle{empty}&#10;\usepackage{amsmath}&#10;\usepackage{amsfonts}&#10;\usepackage{amssymb}&#10;\begin{document}&#10;\begin{minipage}{12.4 cm}&#10;{\sffamily{&#10;{\bf{Determinant of the Transposed Matrix:}}\\[1mm]&#10;Let $A = (a_{i,j}) \in \mathbb{R}^{n \times n}$ be a square matrix. Then,&#10;$$&#10;\det(A^T) \, \, = \, \, \det(A) \, .&#10;$$&#10;}}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0,6787"/>
  <p:tag name="ORIGINALWIDTH" val="4384,702"/>
  <p:tag name="LATEXADDIN" val="\documentclass{article}\pagestyle{empty}&#10;\usepackage{amsmath}&#10;\usepackage{amsfonts}&#10;\usepackage{amssymb}&#10;\begin{document}&#10;\begin{minipage}{12.4 cm}&#10;{\sffamily{&#10;An immediate consequence is:\\[1mm]&#10;{\bf{Everything that we stated for the computation of the value of a determinant with respect to row operations holds for column operations as well.}}&#10;}}&#10;\end{minipage}&#10;\end{document}"/>
  <p:tag name="IGUANATEXSIZE" val="20"/>
  <p:tag name="IGUANATEXCURSOR" val="2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Bildschirmpräsentation (16:9)</PresentationFormat>
  <Paragraphs>35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Calculus II for MGMT – Introduction to Vectors &amp; Matrices Determinants</vt:lpstr>
      <vt:lpstr>In the last lecture, we already defined the rank of a matrix by means of the number of pivot elements that remain after Gaussian elimination</vt:lpstr>
      <vt:lpstr>To establish the general definition of the determinant function we require the notion of linearity</vt:lpstr>
      <vt:lpstr>Example: Linear functions</vt:lpstr>
      <vt:lpstr>Example: Linear functions</vt:lpstr>
      <vt:lpstr>Example: Linear functions</vt:lpstr>
      <vt:lpstr>The determinant is a multi-linear form that maps the unit matrix to one and not-full rank matrices to zero (1/ 2)</vt:lpstr>
      <vt:lpstr>The determinant is a multi-linear form that maps the unit matrix to one and not-full rank matrices to zero (2/ 2)</vt:lpstr>
      <vt:lpstr>Example: Properties of the determinant</vt:lpstr>
      <vt:lpstr>Example: The value of a determinant in 2D</vt:lpstr>
      <vt:lpstr>The lemma sheds light on the behavior of determinants on elementary row operations and thus on possibilities to compute the determinant</vt:lpstr>
      <vt:lpstr>The computation of a determinant boils down to a careful application of Gaussian elimination</vt:lpstr>
      <vt:lpstr>Example: Computation of a determinant</vt:lpstr>
      <vt:lpstr>Example: Computation of a determinant</vt:lpstr>
      <vt:lpstr>The determinant of a triangular matrix is the product of the diagonal elements</vt:lpstr>
      <vt:lpstr>Example: Computation of a determinant</vt:lpstr>
      <vt:lpstr>Finally, let us study the properties of a matrix whose rows and columns are interchanged: the transposed matrix </vt:lpstr>
      <vt:lpstr>In particular, transposition of a matrix does not change the value of the determinant (1/ 2)</vt:lpstr>
      <vt:lpstr>In particular, transposition of a matrix does not change the value of the determinant (2/ 2)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190</cp:revision>
  <dcterms:created xsi:type="dcterms:W3CDTF">2020-04-04T18:50:50Z</dcterms:created>
  <dcterms:modified xsi:type="dcterms:W3CDTF">2023-02-19T20:40:36Z</dcterms:modified>
</cp:coreProperties>
</file>