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7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76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7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363" r:id="rId3"/>
    <p:sldId id="364" r:id="rId4"/>
    <p:sldId id="365" r:id="rId5"/>
    <p:sldId id="366" r:id="rId6"/>
    <p:sldId id="379" r:id="rId7"/>
    <p:sldId id="384" r:id="rId8"/>
    <p:sldId id="367" r:id="rId9"/>
    <p:sldId id="393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3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1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image" Target="../media/image15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13.png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15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image" Target="../media/image22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image" Target="../media/image20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21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Combinations of Vectors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Vectors &amp; their linear combinations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Scalar-, vector-,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spat-product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Hessian Normal Form</a:t>
            </a: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Vectors &amp; their linear combinations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Hessian normal form (HNF) represents, for instance, a line as a linear system in two variables (1/ 2)</a:t>
            </a:r>
            <a:endParaRPr lang="en-US" dirty="0"/>
          </a:p>
        </p:txBody>
      </p:sp>
      <p:grpSp>
        <p:nvGrpSpPr>
          <p:cNvPr id="50" name="Gruppieren 49"/>
          <p:cNvGrpSpPr/>
          <p:nvPr/>
        </p:nvGrpSpPr>
        <p:grpSpPr>
          <a:xfrm>
            <a:off x="324297" y="1196975"/>
            <a:ext cx="2231479" cy="3049123"/>
            <a:chOff x="324297" y="1196975"/>
            <a:chExt cx="2663527" cy="3639479"/>
          </a:xfrm>
        </p:grpSpPr>
        <p:sp>
          <p:nvSpPr>
            <p:cNvPr id="23" name="Rechteck 22"/>
            <p:cNvSpPr/>
            <p:nvPr>
              <p:custDataLst>
                <p:tags r:id="rId2"/>
              </p:custDataLst>
            </p:nvPr>
          </p:nvSpPr>
          <p:spPr>
            <a:xfrm rot="20754033">
              <a:off x="2045382" y="3586029"/>
              <a:ext cx="216024" cy="216024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Gerade Verbindung 23"/>
            <p:cNvCxnSpPr/>
            <p:nvPr>
              <p:custDataLst>
                <p:tags r:id="rId3"/>
              </p:custDataLst>
            </p:nvPr>
          </p:nvCxnSpPr>
          <p:spPr>
            <a:xfrm flipV="1">
              <a:off x="2051720" y="3758087"/>
              <a:ext cx="300658" cy="72479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>
              <p:custDataLst>
                <p:tags r:id="rId4"/>
              </p:custDataLst>
            </p:nvPr>
          </p:nvSpPr>
          <p:spPr>
            <a:xfrm rot="20754033">
              <a:off x="2028715" y="2146090"/>
              <a:ext cx="216024" cy="216024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uppieren 14"/>
            <p:cNvGrpSpPr/>
            <p:nvPr>
              <p:custDataLst>
                <p:tags r:id="rId5"/>
              </p:custDataLst>
            </p:nvPr>
          </p:nvGrpSpPr>
          <p:grpSpPr>
            <a:xfrm rot="1917906">
              <a:off x="664330" y="3036254"/>
              <a:ext cx="1800200" cy="1800200"/>
              <a:chOff x="827584" y="1196975"/>
              <a:chExt cx="1800200" cy="1800200"/>
            </a:xfrm>
          </p:grpSpPr>
          <p:cxnSp>
            <p:nvCxnSpPr>
              <p:cNvPr id="27" name="Gerade Verbindung 26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827584" y="1196975"/>
                <a:ext cx="1800200" cy="180020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345708" y="1773039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Gerade Verbindung mit Pfeil 28"/>
            <p:cNvCxnSpPr/>
            <p:nvPr>
              <p:custDataLst>
                <p:tags r:id="rId6"/>
              </p:custDataLst>
            </p:nvPr>
          </p:nvCxnSpPr>
          <p:spPr>
            <a:xfrm flipV="1">
              <a:off x="612329" y="3344292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>
              <p:custDataLst>
                <p:tags r:id="rId7"/>
              </p:custDataLst>
            </p:nvPr>
          </p:nvCxnSpPr>
          <p:spPr>
            <a:xfrm>
              <a:off x="612329" y="4136380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fik 30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16385" y="4280396"/>
              <a:ext cx="202650" cy="2544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Grafik 31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4297" y="3382995"/>
              <a:ext cx="202143" cy="2538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3" name="Gerade Verbindung 32"/>
            <p:cNvCxnSpPr/>
            <p:nvPr>
              <p:custDataLst>
                <p:tags r:id="rId10"/>
              </p:custDataLst>
            </p:nvPr>
          </p:nvCxnSpPr>
          <p:spPr>
            <a:xfrm>
              <a:off x="324297" y="4136380"/>
              <a:ext cx="26635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>
              <p:custDataLst>
                <p:tags r:id="rId11"/>
              </p:custDataLst>
            </p:nvPr>
          </p:nvCxnSpPr>
          <p:spPr>
            <a:xfrm>
              <a:off x="611560" y="1196975"/>
              <a:ext cx="0" cy="32994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fik 34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12765" y="3610649"/>
              <a:ext cx="178271" cy="20265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6" name="Gruppieren 18"/>
            <p:cNvGrpSpPr/>
            <p:nvPr>
              <p:custDataLst>
                <p:tags r:id="rId13"/>
              </p:custDataLst>
            </p:nvPr>
          </p:nvGrpSpPr>
          <p:grpSpPr>
            <a:xfrm rot="1917906">
              <a:off x="664331" y="1596094"/>
              <a:ext cx="1800200" cy="1800200"/>
              <a:chOff x="827584" y="1196975"/>
              <a:chExt cx="1800200" cy="1800200"/>
            </a:xfrm>
          </p:grpSpPr>
          <p:cxnSp>
            <p:nvCxnSpPr>
              <p:cNvPr id="37" name="Gerade Verbindung 36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827584" y="1196975"/>
                <a:ext cx="1800200" cy="180020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1345708" y="1773039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Gerade Verbindung mit Pfeil 38"/>
            <p:cNvCxnSpPr/>
            <p:nvPr>
              <p:custDataLst>
                <p:tags r:id="rId14"/>
              </p:custDataLst>
            </p:nvPr>
          </p:nvCxnSpPr>
          <p:spPr>
            <a:xfrm flipV="1">
              <a:off x="611560" y="2624212"/>
              <a:ext cx="432048" cy="151216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Grafik 3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2912244"/>
              <a:ext cx="202650" cy="2544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Grafik 40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12765" y="2162359"/>
              <a:ext cx="178271" cy="20265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Gerade Verbindung mit Pfeil 41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2051720" y="1463576"/>
              <a:ext cx="217884" cy="871488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2068387" y="2903515"/>
              <a:ext cx="217884" cy="871488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fik 43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09804" y="1398708"/>
              <a:ext cx="178780" cy="2032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Grafik 44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09804" y="2910876"/>
              <a:ext cx="178780" cy="20322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6" name="Rechteck 4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fik 4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3469012" y="1195967"/>
            <a:ext cx="5337660" cy="36545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Hessian normal form (HNF) represents, for instance, a line as a linear system in two variables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47257" cy="36971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HNF is a handy tool for determining the distance of a point from a given line (or plane)</a:t>
            </a:r>
            <a:endParaRPr lang="en-US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395537" y="1196975"/>
            <a:ext cx="2088231" cy="3474217"/>
            <a:chOff x="179513" y="1196975"/>
            <a:chExt cx="2663527" cy="4431344"/>
          </a:xfrm>
        </p:grpSpPr>
        <p:sp>
          <p:nvSpPr>
            <p:cNvPr id="3" name="Ellipse 2"/>
            <p:cNvSpPr/>
            <p:nvPr>
              <p:custDataLst>
                <p:tags r:id="rId2"/>
              </p:custDataLst>
            </p:nvPr>
          </p:nvSpPr>
          <p:spPr>
            <a:xfrm>
              <a:off x="899592" y="134076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Gerade Verbindung mit Pfeil 3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971601" y="1412777"/>
              <a:ext cx="477371" cy="1907198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>
              <p:custDataLst>
                <p:tags r:id="rId4"/>
              </p:custDataLst>
            </p:nvPr>
          </p:nvSpPr>
          <p:spPr>
            <a:xfrm rot="20754033">
              <a:off x="1236943" y="31034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uppieren 18"/>
            <p:cNvGrpSpPr/>
            <p:nvPr>
              <p:custDataLst>
                <p:tags r:id="rId5"/>
              </p:custDataLst>
            </p:nvPr>
          </p:nvGrpSpPr>
          <p:grpSpPr>
            <a:xfrm rot="1917906">
              <a:off x="519547" y="2387959"/>
              <a:ext cx="1800200" cy="1800200"/>
              <a:chOff x="827584" y="1196975"/>
              <a:chExt cx="1800200" cy="1800200"/>
            </a:xfrm>
          </p:grpSpPr>
          <p:cxnSp>
            <p:nvCxnSpPr>
              <p:cNvPr id="7" name="Gerade Verbindung 6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827584" y="1196975"/>
                <a:ext cx="1800200" cy="180020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mit Pfeil 7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770805" y="1334527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Ellipse 8"/>
            <p:cNvSpPr/>
            <p:nvPr>
              <p:custDataLst>
                <p:tags r:id="rId6"/>
              </p:custDataLst>
            </p:nvPr>
          </p:nvSpPr>
          <p:spPr>
            <a:xfrm>
              <a:off x="1403648" y="3212976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uppieren 14"/>
            <p:cNvGrpSpPr/>
            <p:nvPr>
              <p:custDataLst>
                <p:tags r:id="rId7"/>
              </p:custDataLst>
            </p:nvPr>
          </p:nvGrpSpPr>
          <p:grpSpPr>
            <a:xfrm rot="1917906">
              <a:off x="519546" y="3828119"/>
              <a:ext cx="1800200" cy="1800200"/>
              <a:chOff x="827584" y="1196975"/>
              <a:chExt cx="1800200" cy="1800200"/>
            </a:xfrm>
          </p:grpSpPr>
          <p:cxnSp>
            <p:nvCxnSpPr>
              <p:cNvPr id="11" name="Gerade Verbindung 10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827584" y="1196975"/>
                <a:ext cx="1800200" cy="180020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1345708" y="1773039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Gerade Verbindung mit Pfeil 12"/>
            <p:cNvCxnSpPr/>
            <p:nvPr>
              <p:custDataLst>
                <p:tags r:id="rId8"/>
              </p:custDataLst>
            </p:nvPr>
          </p:nvCxnSpPr>
          <p:spPr>
            <a:xfrm flipV="1">
              <a:off x="467545" y="4136157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>
              <p:custDataLst>
                <p:tags r:id="rId9"/>
              </p:custDataLst>
            </p:nvPr>
          </p:nvCxnSpPr>
          <p:spPr>
            <a:xfrm>
              <a:off x="467545" y="4928245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1" y="5072261"/>
              <a:ext cx="202650" cy="2544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79513" y="4174860"/>
              <a:ext cx="202143" cy="2538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7" name="Gerade Verbindung 16"/>
            <p:cNvCxnSpPr/>
            <p:nvPr>
              <p:custDataLst>
                <p:tags r:id="rId12"/>
              </p:custDataLst>
            </p:nvPr>
          </p:nvCxnSpPr>
          <p:spPr>
            <a:xfrm>
              <a:off x="179513" y="4928245"/>
              <a:ext cx="26635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>
              <p:custDataLst>
                <p:tags r:id="rId13"/>
              </p:custDataLst>
            </p:nvPr>
          </p:nvCxnSpPr>
          <p:spPr>
            <a:xfrm flipH="1">
              <a:off x="466776" y="1196975"/>
              <a:ext cx="1537" cy="40913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>
              <p:custDataLst>
                <p:tags r:id="rId14"/>
              </p:custDataLst>
            </p:nvPr>
          </p:nvCxnSpPr>
          <p:spPr>
            <a:xfrm flipV="1">
              <a:off x="466776" y="1412776"/>
              <a:ext cx="504824" cy="351546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fik 1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1560" y="1268760"/>
              <a:ext cx="151987" cy="25381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Grafik 20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23728" y="2780928"/>
              <a:ext cx="178271" cy="20265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2" name="Gerade Verbindung mit Pfeil 21"/>
            <p:cNvCxnSpPr/>
            <p:nvPr>
              <p:custDataLst>
                <p:tags r:id="rId17"/>
              </p:custDataLst>
            </p:nvPr>
          </p:nvCxnSpPr>
          <p:spPr>
            <a:xfrm flipH="1" flipV="1">
              <a:off x="1259948" y="2420888"/>
              <a:ext cx="217884" cy="871488"/>
            </a:xfrm>
            <a:prstGeom prst="straightConnector1">
              <a:avLst/>
            </a:prstGeom>
            <a:ln w="28575">
              <a:solidFill>
                <a:schemeClr val="tx2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fik 22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75656" y="2636912"/>
              <a:ext cx="178780" cy="2032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Grafik 23" descr="TP_tmp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38146" y="1700808"/>
              <a:ext cx="509782" cy="2556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Gerade Verbindung mit Pfeil 24"/>
            <p:cNvCxnSpPr>
              <a:endCxn id="9" idx="4"/>
            </p:cNvCxnSpPr>
            <p:nvPr/>
          </p:nvCxnSpPr>
          <p:spPr>
            <a:xfrm flipV="1">
              <a:off x="468313" y="3291840"/>
              <a:ext cx="1009967" cy="1649328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fik 25" descr="TP_tmp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87624" y="3894543"/>
              <a:ext cx="764020" cy="25518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8" name="Rechteck 27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3469013" y="1195967"/>
            <a:ext cx="5333305" cy="37428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 to our considerations the HNF of a plane in Euclidean 3D space is established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3147808"/>
            <a:ext cx="7049811" cy="1775798"/>
          </a:xfrm>
          <a:prstGeom prst="rect">
            <a:avLst/>
          </a:prstGeom>
          <a:noFill/>
          <a:ln/>
          <a:effectLst/>
        </p:spPr>
      </p:pic>
      <p:pic>
        <p:nvPicPr>
          <p:cNvPr id="6" name="Picture 2" descr="http://mathworld.wolfram.com/images/eps-gif/Plane_1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082442"/>
            <a:ext cx="2088232" cy="1738249"/>
          </a:xfrm>
          <a:prstGeom prst="rect">
            <a:avLst/>
          </a:prstGeom>
          <a:noFill/>
        </p:spPr>
      </p:pic>
      <p:pic>
        <p:nvPicPr>
          <p:cNvPr id="7" name="Picture 4" descr="http://upload.wikimedia.org/wikipedia/commons/6/65/Ludwig_Otto_Hesse.jpg"/>
          <p:cNvPicPr>
            <a:picLocks noChangeAspect="1" noChangeArrowheads="1"/>
          </p:cNvPicPr>
          <p:nvPr/>
        </p:nvPicPr>
        <p:blipFill>
          <a:blip r:embed="rId5" cstate="print"/>
          <a:srcRect l="9992" t="13499" r="5151" b="20279"/>
          <a:stretch>
            <a:fillRect/>
          </a:stretch>
        </p:blipFill>
        <p:spPr bwMode="auto">
          <a:xfrm>
            <a:off x="179511" y="1059582"/>
            <a:ext cx="1457305" cy="18002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60091" y="285978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Otto Hesse</a:t>
            </a:r>
          </a:p>
          <a:p>
            <a:pPr algn="ctr"/>
            <a:r>
              <a:rPr lang="de-DE" sz="1200" dirty="0" smtClean="0"/>
              <a:t>(1811 – 1874)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 Verbindung 33"/>
          <p:cNvCxnSpPr/>
          <p:nvPr/>
        </p:nvCxnSpPr>
        <p:spPr>
          <a:xfrm flipH="1">
            <a:off x="1907704" y="4587974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ihandform 25"/>
          <p:cNvSpPr/>
          <p:nvPr/>
        </p:nvSpPr>
        <p:spPr>
          <a:xfrm>
            <a:off x="2788444" y="4167188"/>
            <a:ext cx="88106" cy="121443"/>
          </a:xfrm>
          <a:custGeom>
            <a:avLst/>
            <a:gdLst>
              <a:gd name="connsiteX0" fmla="*/ 0 w 88106"/>
              <a:gd name="connsiteY0" fmla="*/ 0 h 121443"/>
              <a:gd name="connsiteX1" fmla="*/ 66675 w 88106"/>
              <a:gd name="connsiteY1" fmla="*/ 45243 h 121443"/>
              <a:gd name="connsiteX2" fmla="*/ 88106 w 88106"/>
              <a:gd name="connsiteY2" fmla="*/ 121443 h 12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06" h="121443">
                <a:moveTo>
                  <a:pt x="0" y="0"/>
                </a:moveTo>
                <a:cubicBezTo>
                  <a:pt x="25995" y="12501"/>
                  <a:pt x="51991" y="25003"/>
                  <a:pt x="66675" y="45243"/>
                </a:cubicBezTo>
                <a:cubicBezTo>
                  <a:pt x="81359" y="65483"/>
                  <a:pt x="84732" y="93463"/>
                  <a:pt x="88106" y="12144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Converting a parameter form into HNF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366938" cy="1535181"/>
          </a:xfrm>
          <a:prstGeom prst="rect">
            <a:avLst/>
          </a:prstGeom>
          <a:noFill/>
          <a:ln/>
          <a:effectLst/>
        </p:spPr>
      </p:pic>
      <p:cxnSp>
        <p:nvCxnSpPr>
          <p:cNvPr id="9" name="Gerade Verbindung 8"/>
          <p:cNvCxnSpPr/>
          <p:nvPr/>
        </p:nvCxnSpPr>
        <p:spPr>
          <a:xfrm>
            <a:off x="2123728" y="3291830"/>
            <a:ext cx="0" cy="5760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779912" y="4587974"/>
            <a:ext cx="57606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1979712" y="4083918"/>
            <a:ext cx="648072" cy="648072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ihandform 15"/>
          <p:cNvSpPr/>
          <p:nvPr/>
        </p:nvSpPr>
        <p:spPr>
          <a:xfrm>
            <a:off x="1782786" y="3535680"/>
            <a:ext cx="2164373" cy="1348740"/>
          </a:xfrm>
          <a:custGeom>
            <a:avLst/>
            <a:gdLst>
              <a:gd name="connsiteX0" fmla="*/ 83820 w 2164080"/>
              <a:gd name="connsiteY0" fmla="*/ 632460 h 1348740"/>
              <a:gd name="connsiteX1" fmla="*/ 624840 w 2164080"/>
              <a:gd name="connsiteY1" fmla="*/ 0 h 1348740"/>
              <a:gd name="connsiteX2" fmla="*/ 2164080 w 2164080"/>
              <a:gd name="connsiteY2" fmla="*/ 830580 h 1348740"/>
              <a:gd name="connsiteX3" fmla="*/ 1760220 w 2164080"/>
              <a:gd name="connsiteY3" fmla="*/ 1348740 h 1348740"/>
              <a:gd name="connsiteX4" fmla="*/ 0 w 2164080"/>
              <a:gd name="connsiteY4" fmla="*/ 1348740 h 1348740"/>
              <a:gd name="connsiteX5" fmla="*/ 7620 w 2164080"/>
              <a:gd name="connsiteY5" fmla="*/ 701040 h 1348740"/>
              <a:gd name="connsiteX6" fmla="*/ 106680 w 2164080"/>
              <a:gd name="connsiteY6" fmla="*/ 754380 h 1348740"/>
              <a:gd name="connsiteX0" fmla="*/ 83820 w 2164080"/>
              <a:gd name="connsiteY0" fmla="*/ 632460 h 1348740"/>
              <a:gd name="connsiteX1" fmla="*/ 624840 w 2164080"/>
              <a:gd name="connsiteY1" fmla="*/ 0 h 1348740"/>
              <a:gd name="connsiteX2" fmla="*/ 2164080 w 2164080"/>
              <a:gd name="connsiteY2" fmla="*/ 830580 h 1348740"/>
              <a:gd name="connsiteX3" fmla="*/ 1760220 w 2164080"/>
              <a:gd name="connsiteY3" fmla="*/ 1348740 h 1348740"/>
              <a:gd name="connsiteX4" fmla="*/ 0 w 2164080"/>
              <a:gd name="connsiteY4" fmla="*/ 1348740 h 1348740"/>
              <a:gd name="connsiteX5" fmla="*/ 7620 w 2164080"/>
              <a:gd name="connsiteY5" fmla="*/ 701040 h 1348740"/>
              <a:gd name="connsiteX0" fmla="*/ 52616 w 2164080"/>
              <a:gd name="connsiteY0" fmla="*/ 692254 h 1348740"/>
              <a:gd name="connsiteX1" fmla="*/ 624840 w 2164080"/>
              <a:gd name="connsiteY1" fmla="*/ 0 h 1348740"/>
              <a:gd name="connsiteX2" fmla="*/ 2164080 w 2164080"/>
              <a:gd name="connsiteY2" fmla="*/ 830580 h 1348740"/>
              <a:gd name="connsiteX3" fmla="*/ 1760220 w 2164080"/>
              <a:gd name="connsiteY3" fmla="*/ 1348740 h 1348740"/>
              <a:gd name="connsiteX4" fmla="*/ 0 w 2164080"/>
              <a:gd name="connsiteY4" fmla="*/ 1348740 h 1348740"/>
              <a:gd name="connsiteX5" fmla="*/ 7620 w 2164080"/>
              <a:gd name="connsiteY5" fmla="*/ 701040 h 1348740"/>
              <a:gd name="connsiteX0" fmla="*/ 13970 w 2164080"/>
              <a:gd name="connsiteY0" fmla="*/ 699770 h 1348740"/>
              <a:gd name="connsiteX1" fmla="*/ 624840 w 2164080"/>
              <a:gd name="connsiteY1" fmla="*/ 0 h 1348740"/>
              <a:gd name="connsiteX2" fmla="*/ 2164080 w 2164080"/>
              <a:gd name="connsiteY2" fmla="*/ 830580 h 1348740"/>
              <a:gd name="connsiteX3" fmla="*/ 1760220 w 2164080"/>
              <a:gd name="connsiteY3" fmla="*/ 1348740 h 1348740"/>
              <a:gd name="connsiteX4" fmla="*/ 0 w 2164080"/>
              <a:gd name="connsiteY4" fmla="*/ 1348740 h 1348740"/>
              <a:gd name="connsiteX5" fmla="*/ 7620 w 2164080"/>
              <a:gd name="connsiteY5" fmla="*/ 701040 h 1348740"/>
              <a:gd name="connsiteX0" fmla="*/ 14263 w 2164373"/>
              <a:gd name="connsiteY0" fmla="*/ 699770 h 1348740"/>
              <a:gd name="connsiteX1" fmla="*/ 625133 w 2164373"/>
              <a:gd name="connsiteY1" fmla="*/ 0 h 1348740"/>
              <a:gd name="connsiteX2" fmla="*/ 2164373 w 2164373"/>
              <a:gd name="connsiteY2" fmla="*/ 830580 h 1348740"/>
              <a:gd name="connsiteX3" fmla="*/ 1760513 w 2164373"/>
              <a:gd name="connsiteY3" fmla="*/ 1348740 h 1348740"/>
              <a:gd name="connsiteX4" fmla="*/ 293 w 2164373"/>
              <a:gd name="connsiteY4" fmla="*/ 1348740 h 1348740"/>
              <a:gd name="connsiteX5" fmla="*/ 0 w 2164373"/>
              <a:gd name="connsiteY5" fmla="*/ 705381 h 1348740"/>
              <a:gd name="connsiteX0" fmla="*/ 14263 w 2164373"/>
              <a:gd name="connsiteY0" fmla="*/ 699770 h 1348740"/>
              <a:gd name="connsiteX1" fmla="*/ 625133 w 2164373"/>
              <a:gd name="connsiteY1" fmla="*/ 0 h 1348740"/>
              <a:gd name="connsiteX2" fmla="*/ 2164373 w 2164373"/>
              <a:gd name="connsiteY2" fmla="*/ 830580 h 1348740"/>
              <a:gd name="connsiteX3" fmla="*/ 1760513 w 2164373"/>
              <a:gd name="connsiteY3" fmla="*/ 1348740 h 1348740"/>
              <a:gd name="connsiteX4" fmla="*/ 293 w 2164373"/>
              <a:gd name="connsiteY4" fmla="*/ 1348740 h 1348740"/>
              <a:gd name="connsiteX5" fmla="*/ 0 w 2164373"/>
              <a:gd name="connsiteY5" fmla="*/ 702206 h 1348740"/>
              <a:gd name="connsiteX0" fmla="*/ 14263 w 2164373"/>
              <a:gd name="connsiteY0" fmla="*/ 699770 h 1348740"/>
              <a:gd name="connsiteX1" fmla="*/ 625133 w 2164373"/>
              <a:gd name="connsiteY1" fmla="*/ 0 h 1348740"/>
              <a:gd name="connsiteX2" fmla="*/ 2164373 w 2164373"/>
              <a:gd name="connsiteY2" fmla="*/ 830580 h 1348740"/>
              <a:gd name="connsiteX3" fmla="*/ 1760513 w 2164373"/>
              <a:gd name="connsiteY3" fmla="*/ 1348740 h 1348740"/>
              <a:gd name="connsiteX4" fmla="*/ 293 w 2164373"/>
              <a:gd name="connsiteY4" fmla="*/ 1348740 h 1348740"/>
              <a:gd name="connsiteX5" fmla="*/ 0 w 2164373"/>
              <a:gd name="connsiteY5" fmla="*/ 702206 h 1348740"/>
              <a:gd name="connsiteX6" fmla="*/ 14263 w 2164373"/>
              <a:gd name="connsiteY6" fmla="*/ 699770 h 1348740"/>
              <a:gd name="connsiteX0" fmla="*/ 0 w 2164373"/>
              <a:gd name="connsiteY0" fmla="*/ 702206 h 1348740"/>
              <a:gd name="connsiteX1" fmla="*/ 625133 w 2164373"/>
              <a:gd name="connsiteY1" fmla="*/ 0 h 1348740"/>
              <a:gd name="connsiteX2" fmla="*/ 2164373 w 2164373"/>
              <a:gd name="connsiteY2" fmla="*/ 830580 h 1348740"/>
              <a:gd name="connsiteX3" fmla="*/ 1760513 w 2164373"/>
              <a:gd name="connsiteY3" fmla="*/ 1348740 h 1348740"/>
              <a:gd name="connsiteX4" fmla="*/ 293 w 2164373"/>
              <a:gd name="connsiteY4" fmla="*/ 1348740 h 1348740"/>
              <a:gd name="connsiteX5" fmla="*/ 0 w 2164373"/>
              <a:gd name="connsiteY5" fmla="*/ 702206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373" h="1348740">
                <a:moveTo>
                  <a:pt x="0" y="702206"/>
                </a:moveTo>
                <a:lnTo>
                  <a:pt x="625133" y="0"/>
                </a:lnTo>
                <a:lnTo>
                  <a:pt x="2164373" y="830580"/>
                </a:lnTo>
                <a:lnTo>
                  <a:pt x="1760513" y="1348740"/>
                </a:lnTo>
                <a:lnTo>
                  <a:pt x="293" y="1348740"/>
                </a:lnTo>
                <a:cubicBezTo>
                  <a:pt x="195" y="1134287"/>
                  <a:pt x="98" y="916659"/>
                  <a:pt x="0" y="702206"/>
                </a:cubicBezTo>
                <a:close/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771800" y="4227934"/>
            <a:ext cx="648072" cy="7200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2782463" y="3304531"/>
            <a:ext cx="48645" cy="990081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ihandform 26"/>
          <p:cNvSpPr/>
          <p:nvPr/>
        </p:nvSpPr>
        <p:spPr>
          <a:xfrm>
            <a:off x="2778919" y="4207669"/>
            <a:ext cx="111125" cy="242887"/>
          </a:xfrm>
          <a:custGeom>
            <a:avLst/>
            <a:gdLst>
              <a:gd name="connsiteX0" fmla="*/ 0 w 111125"/>
              <a:gd name="connsiteY0" fmla="*/ 0 h 242887"/>
              <a:gd name="connsiteX1" fmla="*/ 92869 w 111125"/>
              <a:gd name="connsiteY1" fmla="*/ 119062 h 242887"/>
              <a:gd name="connsiteX2" fmla="*/ 109537 w 111125"/>
              <a:gd name="connsiteY2" fmla="*/ 242887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5" h="242887">
                <a:moveTo>
                  <a:pt x="0" y="0"/>
                </a:moveTo>
                <a:cubicBezTo>
                  <a:pt x="37306" y="39290"/>
                  <a:pt x="74613" y="78581"/>
                  <a:pt x="92869" y="119062"/>
                </a:cubicBezTo>
                <a:cubicBezTo>
                  <a:pt x="111125" y="159543"/>
                  <a:pt x="110331" y="201215"/>
                  <a:pt x="109537" y="24288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771800" y="4299942"/>
            <a:ext cx="360040" cy="50405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733700" y="4271367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rade Verbindung 31"/>
          <p:cNvCxnSpPr/>
          <p:nvPr/>
        </p:nvCxnSpPr>
        <p:spPr>
          <a:xfrm>
            <a:off x="2123728" y="3867894"/>
            <a:ext cx="0" cy="93610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843808" y="3147814"/>
            <a:ext cx="1853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 vector to the plane</a:t>
            </a:r>
            <a:endParaRPr lang="en-US" sz="1200" dirty="0"/>
          </a:p>
        </p:txBody>
      </p:sp>
      <p:sp>
        <p:nvSpPr>
          <p:cNvPr id="38" name="Textfeld 37"/>
          <p:cNvSpPr txBox="1"/>
          <p:nvPr/>
        </p:nvSpPr>
        <p:spPr>
          <a:xfrm>
            <a:off x="2325838" y="4306292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(7,2,0)</a:t>
            </a:r>
            <a:r>
              <a:rPr lang="en-US" sz="1000" baseline="30000" dirty="0" smtClean="0"/>
              <a:t>T</a:t>
            </a:r>
            <a:endParaRPr lang="en-US" sz="1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Converting a parameter form into HNF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fik 3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89" y="1203590"/>
            <a:ext cx="6039022" cy="3679720"/>
          </a:xfrm>
          <a:prstGeom prst="rect">
            <a:avLst/>
          </a:prstGeom>
          <a:noFill/>
          <a:ln/>
          <a:effectLst/>
        </p:spPr>
      </p:pic>
      <p:sp>
        <p:nvSpPr>
          <p:cNvPr id="36" name="Rechteck 35"/>
          <p:cNvSpPr/>
          <p:nvPr/>
        </p:nvSpPr>
        <p:spPr>
          <a:xfrm>
            <a:off x="3131840" y="4581624"/>
            <a:ext cx="432048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interplay between the parameter and the Hessian normal forms makes solving geometrical questions easy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180732"/>
            <a:ext cx="7051769" cy="38175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8,722"/>
  <p:tag name="ORIGINALWIDTH" val="3397,076"/>
  <p:tag name="LATEXADDIN" val="\documentclass{article}\pagestyle{empty}&#10;\usepackage{amsmath}&#10;\usepackage{amsfonts}&#10;\usepackage{amssymb}&#10;\begin{document}&#10;\begin{minipage}{9.6 cm}&#10;{\sffamily{&#10;We know that for both,\\[-6mm]&#10;\begin{itemize}&#10;\item a line in the Euclidean plane, and\\[-6mm]&#10;\item a plane in the Eucliedean space,&#10;\end{itemize}&#10;the orthogtonal complement is spanned by one vector.\\[1mm]&#10;To avoid ambiguities, let $\vec{n} = (n_1, n_2)^T \in \mathbb{R}^2$ with $\| \vec{n} \| = 1$ be this&#10;spanning vector of the orthogonal complement of an arbitrary line&#10;$$&#10;\ell \, : \, \left\{ \, \vec{p} + \lambda \vec{v} \, : \, \lambda \in \mathbb{R} \, \right\} \, \, \subset \, \, \mathbb{R}^2 \, .&#10;$$&#10;&#10;\vspace{0.2cm}&#10;Then, with $d := \langle \vec{p} , \vec{n} \rangle$, we have&#10;\begin{eqnarray*}&#10;\vec{n} \, \perp \, \ell &amp; \Longleftrightarrow &amp; \left\{ \, \lambda \vec{v} \, \in \, \mathbb{R}^2 \, : \,&#10; \langle \vec{p} , \vec{n} \rangle + \langle \lambda \vec{v} , \vec{n} \rangle \, \, = \, \, 0 \, \right\} \\[2mm]&#10;&amp; &amp; = \, \left\{ \, \vec{x} = (x_1, x_2)^T \, \in \, \mathbb{R}^2 \, : \,&#10; n_1 x_1 + n_2 x_2 = -d \, \right\} &#10;\end{eqnarray*}&#10;&#10;}}&#10;\end{minipage}&#10;\end{document}"/>
  <p:tag name="IGUANATEXSIZE" val="20"/>
  <p:tag name="IGUANATEXCURSOR" val="7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_.VAZ4aU2sqp5BjAKz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fqaTJILEmvPNUsTKym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uHrQx6w0OgpGTKLSXUl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oyUYb3a06UqKZVGDV5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xLzU3clUmCgc.Lxkve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PDPK7M4kyqeH1w9o.x8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\mathfrak{e}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53"/>
  <p:tag name="THINKCELLSHAPEDONOTDELETE" val="p3ItNgK8XakOAf_H6YT579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\mathfrak{e}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711"/>
  <p:tag name="THINKCELLSHAPEDONOTDELETE" val="p2x5Y.hKFGkeJ53uD7Nip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fFq75_1E2XLWCsg5ph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B8fLMmBkiEwlphVcFf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92"/>
  <p:tag name="THINKCELLSHAPEDONOTDELETE" val="pZ7vgPRNgbkuTi_unbLeu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dw8CN4oUSiV._0r11Kj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XHQ1jFA0GfRLbmDCp8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p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67"/>
  <p:tag name="THINKCELLSHAPEDONOTDELETE" val="pe7FA2WR7bUOMXH52tfLs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92"/>
  <p:tag name="THINKCELLSHAPEDONOTDELETE" val="pjUpCL3wSEEe1zCXAv6JT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tP.MXHzkevJgRsBEigl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TZoMz9y06x2JPQDq.d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n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n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3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4493,438"/>
  <p:tag name="LATEXADDIN" val="\documentclass{article}\pagestyle{empty}&#10;\usepackage{amsmath}&#10;\usepackage{amsfonts}&#10;\usepackage{amssymb}&#10;\begin{document}&#10;\begin{minipage}{12.7 cm}&#10;{\sffamily{&#10;Thus, besides the parameter form&#10;$$&#10;\ell \, : \, \left\{ \,  \vec{p} + \lambda \vec{v}  \, : \, \lambda \, \in \, \mathbb{R} \right\} \, \,&#10;\subset \, \, \mathbb{R}^2 \, ,&#10;$$&#10;the {\bf{Hessian normal form}} (HNF) is a valid description of a line as well:&#10;$$&#10;\ell \, : \, \left\{ \,   \vec{x} \, = \, (x_1, x_2)^T \, \in \, \mathbb{R}^2 \, : \, n_1 x_1 + n_2 x_2 \, = \, \, -d \, \right\} \, \,&#10;\subset \, \, \mathbb{R}^2 \, .&#10;$$&#10;The vector $\vec{n}$ is called {\bf{unit normal vector}}.\\[2mm]&#10;If $\vec{p} = \vec{0}$, then the Hessian normal form of $\ell$ is&#10;given as a single homogeneous equation for the two unknowns $x_1$ and $x_2$:&#10;$$&#10;\ell \, : \, \left\{ \,   \vec{x} \, = \, (x_1, x_2)^T \, \in \, \mathbb{R}^2 \, : \, n_1 x_1 + n_2 x_2 \, = \, \, 0 \, \right\} \, \,&#10;\subset \, \, \mathbb{R}^2 \, .&#10;$$&#10;We will next show precisiely that $|d|$ is the distance of the line from the origin, i.e. the length of the perpendicular from the point $\vec{0}$ on&#10;the line $\ell$.&#10;}}&#10;\end{minipage}&#10;\end{document}"/>
  <p:tag name="IGUANATEXSIZE" val="20"/>
  <p:tag name="IGUANATEXCURSOR" val="9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215"/>
  <p:tag name="ORIGINALWIDTH" val="3393,326"/>
  <p:tag name="LATEXADDIN" val="\documentclass{article}\pagestyle{empty}&#10;\usepackage{amsmath}&#10;\usepackage{amsfonts}&#10;\usepackage{amssymb}&#10;\begin{document}&#10;\begin{minipage}{9.6 cm}&#10;{\sffamily{&#10;Given a point $\vec{q} \in \mathbb{R}^2$, as in the sketch on the left-hand side, then its distance&#10;$| \mu |$ from the line is computed as follows:\\[2mm]&#10;First we have for some $\lambda \in \mathbb{R}$ that&#10;$$&#10;\vec{q} \, = \, \, \mu \vec{n} + \left( \vec{p} + \lambda \vec{v} \right) \, .&#10;$$&#10;Next, taking the scalar product with $\vec{n}$ results in&#10;\begin{eqnarray*}&#10;\langle \vec{q} , \vec{n} \rangle &amp; = &amp;&#10; \mu + \langle \vec{p} , \vec{n} \rangle + \lambda \langle \vec{v} , \vec{n} \rangle\\[1mm]&#10;&amp; = &amp;&#10; \mu + d \, ,&#10;\end{eqnarray*}&#10;and thus\\[-6mm]&#10;$$&#10;\mu \, \, = \, \, d - \langle \vec{q} , \vec{n} \rangle \, .&#10;$$&#10;This immediatelly implies for the origin, that the distance of the point $\vec{q} = \vec{0}$ to the line is $|d|$.&#10;}}&#10;\end{minipage}&#10;\end{document}"/>
  <p:tag name="IGUANATEXSIZE" val="20"/>
  <p:tag name="IGUANATEXCURSOR" val="8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X7GG.hCkG3Ltf52zmF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h865TIL0CH7LJxmGKp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9sZCW7sE.aTJRvIAvL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cBT_VhC0qePOJVlO7jL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Vg5LURU0.HgL2bV4XC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WR5Toln0KHfjqggOB8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5gM9pwPEOERLqinkS24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CiWjIJfEKLeUwcA_41k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\mathfrak{e}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53"/>
  <p:tag name="THINKCELLSHAPEDONOTDELETE" val="pi0Az0w02A0SXobfE29gCJ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\mathfrak{e}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711"/>
  <p:tag name="THINKCELLSHAPEDONOTDELETE" val="pAP8sE5ei_Ey4PNb7hjiJ5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za8jjJDkK3x8fz4JNRx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Cdg1I6W0SBVCU5zFApQ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JaCWIgK0aQoJIZaSJeo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q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506"/>
  <p:tag name="THINKCELLSHAPEDONOTDELETE" val="p35rQUxX.906wux7G_2rmF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92"/>
  <p:tag name="THINKCELLSHAPEDONOTDELETE" val="pcvA_DlfkWEy5yQXh9d.5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t9uZKbLE6zELJOPjaBX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n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37"/>
  <p:tag name="THINKCELLSHAPEDONOTDELETE" val="pch.fACWdOUCUE7EuKfEeO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mu \cdot \vec{n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0"/>
  <p:tag name="PICTUREFILESIZE" val="910"/>
  <p:tag name="THINKCELLSHAPEDONOTDELETE" val="pTEWnEwM.30Gv_LjODo2B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p} + \lambda \vec{v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0"/>
  <p:tag name="PICTUREFILESIZE" val="14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1,864"/>
  <p:tag name="ORIGINALWIDTH" val="4494,188"/>
  <p:tag name="LATEXADDIN" val="\documentclass{article}\pagestyle{empty}&#10;\usepackage{amsmath}&#10;\usepackage{amsfonts}&#10;\usepackage{amssymb}&#10;\begin{document}&#10;\begin{minipage}{12.7 cm}&#10;{\sffamily{&#10;Analogous considerations lead us to the {\bf{Hessian normal form}} of an arbitary plane $E$ in the&#10;Eclidean space $\mathbb{R}^3$:&#10;\begin{eqnarray*}&#10;\vec{n} \, \perp \, E &amp; \Longleftrightarrow &amp; \left\{ \, \lambda \vec{v}_1 + \mu \vec{v}_2 \, \in \, \mathbb{R}^3 \, : \,&#10; \langle \vec{p} , \vec{n} \rangle + \langle \lambda \vec{v}_1 + \mu \vec{v}_2 , \vec{n} \rangle \, \, = \, \, 0 \, \right\} \\[2mm]&#10;&amp; &amp; = \, \,  \left\{ \, \vec{x} \, = \, (x_1, x_2, x_3)^T \, \in \, \mathbb{R}^3 \, : \,&#10; n_1 x_1 + n_2 x_2 + n_3 x_3 \, = \, \, -d \, \right\} \, , &#10;\end{eqnarray*}&#10;where the absolute value of $d := \langle \vec{p} , \vec{n} \rangle$ is the distance of the plane from the origin.&#10;}}&#10;\end{minipage}&#10;\end{document}"/>
  <p:tag name="IGUANATEXSIZE" val="20"/>
  <p:tag name="IGUANATEXCURSOR" val="2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5,6319"/>
  <p:tag name="ORIGINALWIDTH" val="4057,743"/>
  <p:tag name="LATEXADDIN" val="\documentclass{article}\pagestyle{empty}&#10;\usepackage{amsmath}&#10;\usepackage{amsfonts}&#10;\usepackage{amssymb}&#10;\begin{document}&#10;\begin{minipage}{12.7 cm}&#10;{\sffamily{&#10;{\bf{Example:}} In parameter form a plane through the point $(7,2,0)^T$ is given by&#10;$$&#10;\left\{ \, \begin{pmatrix} 7 \\ 2 \\ 0 \end{pmatrix} \, + \, s \begin{pmatrix} -6 \\ -8 \\ 2 \end{pmatrix}&#10;\, + \, t \begin{pmatrix} -8 \\ -10 \\ 3 \end{pmatrix} \, \in \, \mathbb{R}^3 \, : \, s \, , \, t \, \in \, \mathbb{R} \, \right\} \, .&#10;$$&#10;What does its Hessian normal form look like?&#10;}}&#10;\end{minipage}&#10;\end{document}"/>
  <p:tag name="IGUANATEXSIZE" val="20"/>
  <p:tag name="IGUANATEXCURSOR" val="5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0,218"/>
  <p:tag name="ORIGINALWIDTH" val="3846,27"/>
  <p:tag name="LATEXADDIN" val="\documentclass{article}\pagestyle{empty}&#10;\usepackage{amsmath}&#10;\usepackage{amsfonts}&#10;\usepackage{amssymb}&#10;\begin{document}&#10;\begin{minipage}{12.7 cm}&#10;{\sffamily{&#10;{\bf{Solution:}}&#10;A vector perpendicular to the plane is\\[-2mm]&#10;$$&#10;\vec{m} \, \, = \, \, \begin{pmatrix} -6 \\ -8 \\ 2 \end{pmatrix} \times \begin{pmatrix} -8 \\ -10 \\ 3 \end{pmatrix} \, \, = \, \,&#10;\begin{pmatrix} -4 \\ 2 \\ -4 \end{pmatrix}&#10;$$&#10;and as $\| \vec{m} \| = \sqrt{16 + 4 + 16} = 6$ the normal vector to the plane is\\[-2mm]&#10;$$&#10;\vec{n} \, \, = \, \, \sigma \, \left( -\tfrac{2}{3}, \tfrac{1}{3}, -\tfrac{2}{3} \right)^T&#10;$$&#10;where the its sign $\sigma$ needs to be chosen such that\\[-1mm]&#10;$$&#10;d \, \, = \, \, \left\langle \begin{pmatrix} 7 \\ 2 \\ 0 \end{pmatrix} \, , \, \sigma \begin{pmatrix} -\tfrac{2}{3} \\ \tfrac{1}{3} \\ -\tfrac{2}{3} \end{pmatrix} \right\rangle \, \, = \, \, \sigma \left( -\tfrac{14}{3} + \tfrac{2}{3} \right) \, \, = \, \, -\sigma \cdot 4 \geq \, \, 0 \, .&#10;$$&#10;With $\sigma = -1$ we have that the HNF of this plane reads as\\[-3mm]&#10;$$&#10;\tfrac{2}{3} x_1 \, - \, \tfrac{1}{3} x_2 \, + \, \tfrac{2}{3} x_3 \, \, = \, \, 4 \, .&#10;$$&#10;}}&#10;\end{minipage}&#10;\end{document}"/>
  <p:tag name="IGUANATEXSIZE" val="20"/>
  <p:tag name="IGUANATEXCURSOR" val="2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8,707"/>
  <p:tag name="ORIGINALWIDTH" val="4494,938"/>
  <p:tag name="LATEXADDIN" val="\documentclass{article}\pagestyle{empty}&#10;\usepackage{amsmath}&#10;\usepackage{amsfonts}&#10;\usepackage{amssymb}&#10;\begin{document}&#10;\begin{minipage}{12.7 cm}&#10;{\sffamily{&#10;Typical questions in the context of the Hessian normal form of lines and planes include the following:\\[-6mm]&#10;\begin{itemize}&#10;\item Convert the parameter form of a line (in $\mathbb{R}^2$) or a plane (in $\mathbb{R}^3$) into its equivalent&#10; Hessian normal form.\\[1mm]&#10; $\Rightarrow$ determine the unit normal vector $\vec{n}$ and compute scalar products\\[-6mm]&#10;\item Determine and classify the set of intersection between several lines (in $\mathbb{R}^2$) or planes&#10; (in $\mathbb{R}^3$).\\[1mm]&#10; $\Rightarrow$ solve linear systems of equations\\[-6mm]&#10;\item Compute the distance of an arbitrary point to a given line (in $\mathbb{R}^2$) or a  given plane&#10; (in $\mathbb{R}^3$).\\[1mm]&#10; $\Rightarrow$ plugg the coordinates of the point into the HNF\\[-6mm]&#10;\item Convert the Hessian normal form of a line (in $\mathbb{R}^2$) or a plane (in $\mathbb{R}^3$) into its&#10; equivalent parameter form.\\[1mm]&#10; $\Rightarrow$ determine the spanning vector(s), and set $\vec{p} = d \cdot \vec{n}$&#10;\end{itemize}&#10;}}&#10;\end{minipage}&#10;\end{document}"/>
  <p:tag name="IGUANATEXSIZE" val="20"/>
  <p:tag name="IGUANATEXCURSOR" val="9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</Words>
  <Application>Microsoft Office PowerPoint</Application>
  <PresentationFormat>Bildschirmpräsentation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Calculus II for MGMT – Introduction to Vectors &amp; Matrices Linear Combinations of Vectors</vt:lpstr>
      <vt:lpstr>The Hessian normal form (HNF) represents, for instance, a line as a linear system in two variables (1/ 2)</vt:lpstr>
      <vt:lpstr>The Hessian normal form (HNF) represents, for instance, a line as a linear system in two variables (2/ 2)</vt:lpstr>
      <vt:lpstr>The HNF is a handy tool for determining the distance of a point from a given line (or plane)</vt:lpstr>
      <vt:lpstr>Analogously to our considerations the HNF of a plane in Euclidean 3D space is established</vt:lpstr>
      <vt:lpstr>Example: Converting a parameter form into HNF</vt:lpstr>
      <vt:lpstr>Example: Converting a parameter form into HNF</vt:lpstr>
      <vt:lpstr>The interplay between the parameter and the Hessian normal forms makes solving geometrical questions easy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179</cp:revision>
  <dcterms:created xsi:type="dcterms:W3CDTF">2020-04-04T18:50:50Z</dcterms:created>
  <dcterms:modified xsi:type="dcterms:W3CDTF">2023-02-19T20:43:16Z</dcterms:modified>
</cp:coreProperties>
</file>