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85" r:id="rId2"/>
    <p:sldId id="351" r:id="rId3"/>
    <p:sldId id="349" r:id="rId4"/>
    <p:sldId id="333" r:id="rId5"/>
    <p:sldId id="350" r:id="rId6"/>
    <p:sldId id="352" r:id="rId7"/>
    <p:sldId id="353" r:id="rId8"/>
    <p:sldId id="354" r:id="rId9"/>
    <p:sldId id="355" r:id="rId10"/>
    <p:sldId id="357" r:id="rId11"/>
    <p:sldId id="384" r:id="rId1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72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BB6B-D677-4309-BA08-8CBBE2F14D3A}" type="datetimeFigureOut">
              <a:rPr lang="en-US" smtClean="0"/>
              <a:pPr/>
              <a:t>2/19/2023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643A-B163-451F-A0AA-9C4AE6A5A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smtClean="0">
                <a:latin typeface="+mn-lt"/>
              </a:rPr>
              <a:t>. Florian </a:t>
            </a:r>
            <a:r>
              <a:rPr lang="en-US" sz="1400" b="1" kern="0" dirty="0" smtClean="0">
                <a:latin typeface="+mn-lt"/>
              </a:rPr>
              <a:t>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5.xml"/><Relationship Id="rId7" Type="http://schemas.openxmlformats.org/officeDocument/2006/relationships/image" Target="../media/image2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9.xml"/><Relationship Id="rId7" Type="http://schemas.openxmlformats.org/officeDocument/2006/relationships/image" Target="../media/image2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3.xml"/><Relationship Id="rId7" Type="http://schemas.openxmlformats.org/officeDocument/2006/relationships/image" Target="../media/image2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MGMT – Introduction to Vectors &amp; Matrices</a:t>
            </a:r>
            <a:br>
              <a:rPr lang="en-US" dirty="0" smtClean="0"/>
            </a:br>
            <a:r>
              <a:rPr lang="en-US" dirty="0" smtClean="0"/>
              <a:t>Matrix Computations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Matrix-matrix computations</a:t>
            </a:r>
            <a:endParaRPr lang="en-US" sz="1000" dirty="0"/>
          </a:p>
        </p:txBody>
      </p:sp>
      <p:sp>
        <p:nvSpPr>
          <p:cNvPr id="5" name="Rechteck 4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primer on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eigenvalues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eigenvectors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de-DE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Inverse </a:t>
            </a:r>
            <a:r>
              <a:rPr lang="de-DE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matrices</a:t>
            </a:r>
            <a:endParaRPr lang="de-DE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Matrix Computations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 multiplication is, unlike the multiplication of real numbers, not commutative and not free of zero divisors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4640" y="1203549"/>
            <a:ext cx="6603461" cy="125245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44641" y="2787723"/>
            <a:ext cx="7087441" cy="1429511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44640" y="4225042"/>
            <a:ext cx="5856516" cy="742565"/>
          </a:xfrm>
          <a:prstGeom prst="rect">
            <a:avLst/>
          </a:prstGeom>
          <a:noFill/>
          <a:ln/>
          <a:effectLst/>
        </p:spPr>
      </p:pic>
      <p:sp>
        <p:nvSpPr>
          <p:cNvPr id="20" name="Rechteck 19"/>
          <p:cNvSpPr/>
          <p:nvPr/>
        </p:nvSpPr>
        <p:spPr>
          <a:xfrm>
            <a:off x="8676456" y="4803998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4640" y="1203551"/>
            <a:ext cx="7088392" cy="1586562"/>
          </a:xfrm>
          <a:prstGeom prst="rect">
            <a:avLst/>
          </a:prstGeom>
          <a:noFill/>
          <a:ln/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91680" y="3075806"/>
            <a:ext cx="1586268" cy="73866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lay</a:t>
            </a:r>
            <a:r>
              <a:rPr lang="de-DE" sz="1400" dirty="0" smtClean="0"/>
              <a:t> </a:t>
            </a:r>
            <a:r>
              <a:rPr lang="de-DE" sz="1400" dirty="0" err="1" smtClean="0"/>
              <a:t>over</a:t>
            </a:r>
            <a:r>
              <a:rPr lang="de-DE" sz="1400" dirty="0" smtClean="0"/>
              <a:t> </a:t>
            </a: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other</a:t>
            </a:r>
            <a:endParaRPr lang="de-DE" sz="1400" dirty="0"/>
          </a:p>
          <a:p>
            <a:pPr algn="ctr"/>
            <a:r>
              <a:rPr lang="de-DE" sz="1400" dirty="0" err="1" smtClean="0"/>
              <a:t>multiply</a:t>
            </a:r>
            <a:endParaRPr lang="de-DE" sz="1400" dirty="0"/>
          </a:p>
          <a:p>
            <a:pPr algn="ctr"/>
            <a:r>
              <a:rPr lang="de-DE" sz="1400" dirty="0" err="1" smtClean="0"/>
              <a:t>sum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580" y="3147814"/>
            <a:ext cx="4022764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(2/ 3)</a:t>
            </a:r>
            <a:endParaRPr lang="en-US" dirty="0"/>
          </a:p>
        </p:txBody>
      </p:sp>
      <p:pic>
        <p:nvPicPr>
          <p:cNvPr id="3" name="Picture 2" descr="http://www.math.cornell.edu/~mec/Winter2009/RalucaRemus/Lecture1/Images/multiplication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055" y="915566"/>
            <a:ext cx="7805891" cy="409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(3/ 3)</a:t>
            </a:r>
            <a:endParaRPr lang="en-US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91680" y="3291830"/>
            <a:ext cx="1586268" cy="73866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lay</a:t>
            </a:r>
            <a:r>
              <a:rPr lang="de-DE" sz="1400" dirty="0" smtClean="0"/>
              <a:t> </a:t>
            </a:r>
            <a:r>
              <a:rPr lang="de-DE" sz="1400" dirty="0" err="1" smtClean="0"/>
              <a:t>over</a:t>
            </a:r>
            <a:r>
              <a:rPr lang="de-DE" sz="1400" dirty="0" smtClean="0"/>
              <a:t> </a:t>
            </a: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other</a:t>
            </a:r>
            <a:endParaRPr lang="de-DE" sz="1400" dirty="0"/>
          </a:p>
          <a:p>
            <a:pPr algn="ctr"/>
            <a:r>
              <a:rPr lang="de-DE" sz="1400" dirty="0" err="1" smtClean="0"/>
              <a:t>multiply</a:t>
            </a:r>
            <a:endParaRPr lang="de-DE" sz="1400" dirty="0"/>
          </a:p>
          <a:p>
            <a:pPr algn="ctr"/>
            <a:r>
              <a:rPr lang="de-DE" sz="1400" dirty="0" err="1" smtClean="0"/>
              <a:t>sum</a:t>
            </a:r>
            <a:endParaRPr lang="de-DE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580" y="3291830"/>
            <a:ext cx="4022764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823488" y="1268932"/>
            <a:ext cx="6937184" cy="16279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scsupport.org/Math2/matrixop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5" y="1131590"/>
            <a:ext cx="5136571" cy="385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55"/>
            <a:ext cx="917841" cy="20443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917841" cy="20443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chilimath.com/algebra/advanced/matops/images2/ex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84005"/>
            <a:ext cx="4464496" cy="3794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455" cy="3736866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6799" y="4198560"/>
            <a:ext cx="1935781" cy="183263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6799" y="4489403"/>
            <a:ext cx="2069621" cy="183232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mit Pfeil 12"/>
          <p:cNvCxnSpPr/>
          <p:nvPr/>
        </p:nvCxnSpPr>
        <p:spPr>
          <a:xfrm>
            <a:off x="3635896" y="4290192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>
            <a:off x="3635896" y="4581034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>
            <a:off x="3635896" y="4859192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6799" y="4767560"/>
            <a:ext cx="2085641" cy="1832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497" cy="37382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1922" y="4203338"/>
            <a:ext cx="2009510" cy="191831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1922" y="4487860"/>
            <a:ext cx="2306542" cy="191862"/>
          </a:xfrm>
          <a:prstGeom prst="rect">
            <a:avLst/>
          </a:prstGeom>
          <a:noFill/>
          <a:ln/>
          <a:effectLst/>
        </p:spPr>
      </p:pic>
      <p:cxnSp>
        <p:nvCxnSpPr>
          <p:cNvPr id="24" name="Gerade Verbindung mit Pfeil 23"/>
          <p:cNvCxnSpPr/>
          <p:nvPr/>
        </p:nvCxnSpPr>
        <p:spPr>
          <a:xfrm>
            <a:off x="4139952" y="429927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>
            <a:off x="4139952" y="458379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139952" y="486192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1922" y="4765988"/>
            <a:ext cx="2043779" cy="191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540" cy="3739653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4572000" y="429927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>
            <a:off x="4572000" y="458379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572000" y="486192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4208" y="4216400"/>
            <a:ext cx="1848014" cy="147441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4208" y="4507258"/>
            <a:ext cx="2142876" cy="147440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4208" y="4785421"/>
            <a:ext cx="1865131" cy="1473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1,8936"/>
  <p:tag name="ORIGINALWIDTH" val="4386,202"/>
  <p:tag name="LATEXADDIN" val="\documentclass{article}\pagestyle{empty}&#10;\usepackage{amsmath}&#10;\usepackage{amsfonts}&#10;\usepackage{amssymb}&#10;\begin{document}&#10;\begin{minipage}{12.4 cm}&#10;{\sffamily{&#10;{\bf{Matrix-Multiplication:}}\\&#10;The product $A B$ of two matrices $A = (a_{i,k}) \in \mathbb{R}^{r \times n}$ and $B = (b_{k,j}) \in \mathbb{R}^{n \times m}$&#10;is defined by&#10;$$&#10; A B \, \, := \, \, \left( \sum_{k=1}^n a_{i,k} \cdot b_{k,j} \right)_{i=1, \dots, r}^{j=1, \dots, m} \, \in \, \mathbb{R}^{r \times m} \, .&#10;$$&#10;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8,3915"/>
  <p:tag name="ORIGINALWIDTH" val="4288,714"/>
  <p:tag name="LATEXADDIN" val="\documentclass{article}\pagestyle{empty}&#10;\usepackage{amsmath}&#10;\usepackage{amsfonts}&#10;\usepackage{amssymb}&#10;\usepackage[usenames,dvipsnames]{color}&#10;\begin{document}&#10;\begin{minipage}{12.3 cm}&#10;{\sffamily{&#10;{\small{&#10;$$&#10;\underbrace{\left( \begin{array}{c c c c}&#10;a_{11} &amp; \dots &amp; \dots &amp; a_{1n} \\&#10;\vdots &amp; &amp; &amp; \vdots \\&#10;a_{r1} &amp; \dots &amp; \dots &amp; a_{rn}&#10;\end{array} \right)}_{\text{$r \times n$-matrix}} &#10;\underbrace{\left( \begin{array}{c c c}&#10;b_{11} &amp; \dots &amp; b_{1m} \\ \vdots &amp; &amp; \vdots \\ \vdots &amp; &amp; \vdots \\ b_{n1} &amp; \dots &amp; b_{nm}&#10;\end{array} \right)}_{\text{$n \times m$-matrix}} &#10;\, \, = \, \,&#10;\underbrace{\left( \begin{array}{c c c}&#10;&amp; \vdots &amp; \\&#10;\dots &amp; \sum_{k=1}^n a_{i,k} \cdot b_{k,j} &amp; \dots\\&#10;&amp; \vdots &amp;&#10;\end{array} \right)}_{\text{$r \times m$-matrix}} &#10;$$&#10;}}&#10;}}&#10;\end{minipage}&#10;\end{document}"/>
  <p:tag name="IGUANATEXSIZE" val="20"/>
  <p:tag name="IGUANATEXCURSOR" val="5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68,429"/>
  <p:tag name="LATEXADDIN" val="\documentclass{article}\pagestyle{empty}&#10;\usepackage{amsmath}&#10;\usepackage{amsfonts}&#10;\usepackage{amssymb}&#10;\begin{document}&#10;\begin{minipage}{12.4 cm}&#10;{\sffamily{&#10;{\bf{Example:}}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68,429"/>
  <p:tag name="LATEXADDIN" val="\documentclass{article}\pagestyle{empty}&#10;\usepackage{amsmath}&#10;\usepackage{amsfonts}&#10;\usepackage{amssymb}&#10;\begin{document}&#10;\begin{minipage}{12.4 cm}&#10;{\sffamily{&#10;{\bf{Example:}}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{\fbox{\qquad}} &amp; {\fbox{\qquad}}&amp; {\fbox{\qquad}} \\&#10; {\fbox{\qquad}} &amp; {\fbox{\qquad}}&amp; {\fbox{\qquad}} \\ {\fbox{\qquad}} &amp; {\fbox{\qquad}}&amp; {\fbox{\qquad}} \end{array} \right)&#10;\end{eqnarray*}&#10;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2 + 0 \cdot 4 + 0 \cdot (-2) \, \, = \, \, 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34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2 + 1 \cdot 4 + 0 \cdot (-2) \, \, = \, \, 0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4"/>
  <p:tag name="PICTUREFILESIZE" val="348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2 + 0 \cdot 4 + 1 \cdot (-2) \, \, = \, \, -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35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2 &amp; {\fbox{\qquad}}&amp; {\fbox{\qquad}} \\&#10; 0 &amp; {\fbox{\qquad}}&amp; {\fbox{\qquad}} \\ -2 &amp; {\fbox{\qquad}}&amp; {\fbox{\qquad}} \end{array} \right)&#10;\end{eqnarray*}&#10;&#10;}}&#10;\end{minipage}&#10;\end{document}"/>
  <p:tag name="IGUANATEXSIZE" val="20"/>
  <p:tag name="IGUANATEXCURSOR" val="8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1 + 0 \cdot (-6) + 0 \cdot 7 \, \, = \, \, 1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2875"/>
  <p:tag name="TEXPOINTSCALING" val="1,999756257430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1 + 1 \cdot (-6) + 0 \cdot 7 \, \, = \, \, -8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35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1 + 0 \cdot (-6) + 1 \cdot 7 \, \, = \, \, 7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298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2 &amp; 1 &amp; {\fbox{\qquad}} \\&#10; 0 &amp; -8 &amp; {\fbox{\qquad}} \\ -2 &amp; 7 &amp; {\fbox{\qquad}} \end{array} \right)&#10;\end{eqnarray*}&#10;&#10;}}&#10;\end{minipage}&#10;\end{document}"/>
  <p:tag name="IGUANATEXSIZE" val="20"/>
  <p:tag name="IGUANATEXCURSOR" val="8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1 + 0 \cdot 0 + 0 \cdot 2 \, \, = \, \, 1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0"/>
  <p:tag name="PICTUREFILESIZE" val="20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1 + 1 \cdot 0 + 0 \cdot 2 \, \, = \, \, -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24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1 + 0 \cdot 0 + 1 \cdot 2 \, \, = \, \, 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230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9,6663"/>
  <p:tag name="ORIGINALWIDTH" val="4080,99"/>
  <p:tag name="LATEXADDIN" val="\documentclass{article}\pagestyle{empty}&#10;\usepackage{amsmath}&#10;\usepackage{amsfonts}&#10;\usepackage{amssymb}&#10;\begin{document}&#10;\begin{minipage}{12.4 cm}&#10;{\sffamily{&#10;{\bf{Proposition:}}\\[1mm]&#10;The matrix multiplication is not commutative and not free of zero divisors, i.e.\\[-6mm]&#10;\begin{itemize}&#10;\item there are (quadratic) matrices $A$ and $B$ such that $AB \neq BA$.\\[-6mm]&#10;\item there are matrices $A \neq 0$ and $B \neq 0$ such that $A B = 0$.&#10;\end{itemize}&#10;&#10;}}&#10;\end{minipage}&#10;\end{document}"/>
  <p:tag name="IGUANATEXSIZE" val="20"/>
  <p:tag name="IGUANATEXCURSOR" val="2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2,6547"/>
  <p:tag name="ORIGINALWIDTH" val="4378,703"/>
  <p:tag name="LATEXADDIN" val="\documentclass{article}\pagestyle{empty}&#10;\usepackage{amsmath}&#10;\usepackage{amsfonts}&#10;\usepackage{amssymb}&#10;\begin{document}&#10;\begin{minipage}{12.4 cm}&#10;{\sffamily{&#10;{\bf{Proof:}}&#10;If we choose $A$ and $B$ in the following way, then we get an example for both described situations:\\[-3mm]&#10;$$&#10;A B \, \, = \, \, \underbrace{\left( \begin{array}{c c} 0 &amp; 1 \\ 0 &amp; 1 \end{array} \right)}_{=: \, A}&#10;\underbrace{\left( \begin{array}{c c} 1 &amp; 1 \\ 0 &amp; 0 \end{array} \right)}_{=: \, B}&#10;\, \, = \, \,  \left( \begin{array}{c c} 0 &amp; 0 \\ 0 &amp; 0 \end{array} \right) \, \, = \, \, 0 \, ,&#10;$$&#10;&#10;}}&#10;\end{minipage}&#10;\end{document}"/>
  <p:tag name="IGUANATEXSIZE" val="20"/>
  <p:tag name="IGUANATEXCURSOR" val="2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,4503"/>
  <p:tag name="ORIGINALWIDTH" val="3620,548"/>
  <p:tag name="LATEXADDIN" val="\documentclass{article}\pagestyle{empty}&#10;\usepackage{amsmath}&#10;\usepackage{amsfonts}&#10;\usepackage{amssymb}&#10;\begin{document}&#10;\begin{minipage}{12.4 cm}&#10;{\sffamily{&#10;and&#10;$$&#10;B A \, \, = \, \, \left( \begin{array}{c c} 1 &amp; 1 \\ 0 &amp; 0 \end{array} \right) \left( \begin{array}{c c} 0 &amp; 1 \\ 0 &amp; 1 \end{array} \right)&#10;\, \, = \, \, \left( \begin{array}{c c} 0 &amp; 2 \\ 0 &amp; 0 \end{array} \right) \, \, \neq \, \, A B \, .&#10;$$&#10;&#10;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Bildschirmpräsentation (16:9)</PresentationFormat>
  <Paragraphs>24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Calculus II for MGMT – Introduction to Vectors &amp; Matrices Matrix Computations</vt:lpstr>
      <vt:lpstr>The product of two matrices is defined as multiple application of scalar products: row times column (1/ 3)</vt:lpstr>
      <vt:lpstr>The product of two matrices is defined as multiple application of scalar products: row times column (2/ 3)</vt:lpstr>
      <vt:lpstr>The product of two matrices is defined as multiple application of scalar products: row times column (3/ 3)</vt:lpstr>
      <vt:lpstr>Example: Matrix-matrix multiplication</vt:lpstr>
      <vt:lpstr>Example: Matrix-matrix multiplication</vt:lpstr>
      <vt:lpstr>Example: Matrix-matrix multiplication</vt:lpstr>
      <vt:lpstr>Example: Matrix-matrix multiplication</vt:lpstr>
      <vt:lpstr>Example: Matrix-matrix multiplication</vt:lpstr>
      <vt:lpstr>The matrix multiplication is, unlike the multiplication of real numbers, not commutative and not free of zero divisors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190</cp:revision>
  <dcterms:created xsi:type="dcterms:W3CDTF">2020-04-04T18:50:50Z</dcterms:created>
  <dcterms:modified xsi:type="dcterms:W3CDTF">2023-02-19T20:47:39Z</dcterms:modified>
</cp:coreProperties>
</file>