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50" r:id="rId30"/>
    <p:sldId id="352" r:id="rId31"/>
    <p:sldId id="351" r:id="rId32"/>
    <p:sldId id="355" r:id="rId33"/>
    <p:sldId id="356" r:id="rId34"/>
    <p:sldId id="353" r:id="rId35"/>
    <p:sldId id="357" r:id="rId36"/>
    <p:sldId id="344" r:id="rId37"/>
    <p:sldId id="358" r:id="rId38"/>
    <p:sldId id="345" r:id="rId39"/>
    <p:sldId id="367" r:id="rId40"/>
    <p:sldId id="368" r:id="rId41"/>
    <p:sldId id="370" r:id="rId42"/>
    <p:sldId id="371" r:id="rId43"/>
    <p:sldId id="372" r:id="rId44"/>
    <p:sldId id="369" r:id="rId45"/>
    <p:sldId id="373" r:id="rId46"/>
    <p:sldId id="374" r:id="rId47"/>
    <p:sldId id="375" r:id="rId48"/>
    <p:sldId id="376" r:id="rId49"/>
    <p:sldId id="380" r:id="rId50"/>
    <p:sldId id="378" r:id="rId51"/>
    <p:sldId id="377" r:id="rId52"/>
    <p:sldId id="379" r:id="rId53"/>
    <p:sldId id="381" r:id="rId54"/>
    <p:sldId id="314" r:id="rId5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7356" autoAdjust="0"/>
  </p:normalViewPr>
  <p:slideViewPr>
    <p:cSldViewPr>
      <p:cViewPr>
        <p:scale>
          <a:sx n="125" d="100"/>
          <a:sy n="125" d="100"/>
        </p:scale>
        <p:origin x="-576" y="-3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image" Target="../media/image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9.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8.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7.jpeg"/><Relationship Id="rId5" Type="http://schemas.openxmlformats.org/officeDocument/2006/relationships/tags" Target="../tags/tag14.xml"/><Relationship Id="rId15" Type="http://schemas.openxmlformats.org/officeDocument/2006/relationships/image" Target="../media/image11.jpeg"/><Relationship Id="rId10"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jpeg"/><Relationship Id="rId18" Type="http://schemas.openxmlformats.org/officeDocument/2006/relationships/image" Target="../media/image12.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jpeg"/><Relationship Id="rId17" Type="http://schemas.openxmlformats.org/officeDocument/2006/relationships/image" Target="../media/image1.png"/><Relationship Id="rId2" Type="http://schemas.openxmlformats.org/officeDocument/2006/relationships/tags" Target="../tags/tag20.xml"/><Relationship Id="rId16" Type="http://schemas.openxmlformats.org/officeDocument/2006/relationships/image" Target="../media/image6.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1.xml"/><Relationship Id="rId5" Type="http://schemas.openxmlformats.org/officeDocument/2006/relationships/tags" Target="../tags/tag23.xml"/><Relationship Id="rId15" Type="http://schemas.openxmlformats.org/officeDocument/2006/relationships/image" Target="../media/image5.jpe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descr="https://cdn.pixabay.com/photo/2016/04/13/19/23/binary-1327501_960_720.jpg"/>
          <p:cNvPicPr>
            <a:picLocks noChangeAspect="1" noChangeArrowheads="1"/>
          </p:cNvPicPr>
          <p:nvPr/>
        </p:nvPicPr>
        <p:blipFill>
          <a:blip r:embed="rId11" cstate="print"/>
          <a:srcRect/>
          <a:stretch>
            <a:fillRect/>
          </a:stretch>
        </p:blipFill>
        <p:spPr bwMode="auto">
          <a:xfrm>
            <a:off x="395536" y="0"/>
            <a:ext cx="2828754" cy="1152128"/>
          </a:xfrm>
          <a:prstGeom prst="rect">
            <a:avLst/>
          </a:prstGeom>
          <a:noFill/>
        </p:spPr>
      </p:pic>
      <p:grpSp>
        <p:nvGrpSpPr>
          <p:cNvPr id="28" name="Gruppieren 27"/>
          <p:cNvGrpSpPr/>
          <p:nvPr userDrawn="1"/>
        </p:nvGrpSpPr>
        <p:grpSpPr>
          <a:xfrm>
            <a:off x="3059832" y="0"/>
            <a:ext cx="3312368" cy="1152525"/>
            <a:chOff x="3059832" y="0"/>
            <a:chExt cx="3312368" cy="1152525"/>
          </a:xfrm>
        </p:grpSpPr>
        <p:pic>
          <p:nvPicPr>
            <p:cNvPr id="10244"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27" name="Gruppieren 26"/>
            <p:cNvGrpSpPr/>
            <p:nvPr userDrawn="1"/>
          </p:nvGrpSpPr>
          <p:grpSpPr>
            <a:xfrm>
              <a:off x="4427984" y="0"/>
              <a:ext cx="1944216" cy="1152525"/>
              <a:chOff x="4427984" y="0"/>
              <a:chExt cx="1944216" cy="1152525"/>
            </a:xfrm>
          </p:grpSpPr>
          <p:pic>
            <p:nvPicPr>
              <p:cNvPr id="1024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2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26"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2" name="Titel 1"/>
          <p:cNvSpPr>
            <a:spLocks noGrp="1"/>
          </p:cNvSpPr>
          <p:nvPr>
            <p:ph type="ctrTitle"/>
          </p:nvPr>
        </p:nvSpPr>
        <p:spPr>
          <a:xfrm>
            <a:off x="685800" y="1347614"/>
            <a:ext cx="7772400"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3" name="Untertitel 2"/>
          <p:cNvSpPr>
            <a:spLocks noGrp="1"/>
          </p:cNvSpPr>
          <p:nvPr userDrawn="1">
            <p:ph type="subTitle" idx="1"/>
          </p:nvPr>
        </p:nvSpPr>
        <p:spPr>
          <a:xfrm>
            <a:off x="1371600" y="2355726"/>
            <a:ext cx="6400800" cy="1314450"/>
          </a:xfrm>
          <a:prstGeom prst="rect">
            <a:avLst/>
          </a:prstGeom>
        </p:spPr>
        <p:txBody>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Textfeld 12"/>
          <p:cNvSpPr txBox="1"/>
          <p:nvPr userDrawn="1">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ihandform 13"/>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Parallelogramm 16"/>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Parallelogramm 17"/>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Freihandform 18"/>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Freihandform 19"/>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echteck 20"/>
          <p:cNvSpPr/>
          <p:nvPr userDrawn="1">
            <p:custDataLst>
              <p:tags r:id="rId9"/>
            </p:custDataLst>
          </p:nvPr>
        </p:nvSpPr>
        <p:spPr>
          <a:xfrm>
            <a:off x="795" y="648469"/>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ectangle 3"/>
          <p:cNvSpPr txBox="1">
            <a:spLocks noChangeArrowheads="1"/>
          </p:cNvSpPr>
          <p:nvPr userDrawn="1"/>
        </p:nvSpPr>
        <p:spPr bwMode="auto">
          <a:xfrm>
            <a:off x="845840" y="4240838"/>
            <a:ext cx="7452320" cy="85119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smtClean="0">
                <a:latin typeface="+mn-lt"/>
              </a:rPr>
              <a:t>Prof. Dr</a:t>
            </a:r>
            <a:r>
              <a:rPr lang="en-US"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Giorgi</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Chelidze</a:t>
            </a:r>
            <a:r>
              <a:rPr lang="de-DE" sz="1400" b="1" kern="0" dirty="0" smtClean="0">
                <a:solidFill>
                  <a:schemeClr val="tx1"/>
                </a:solidFill>
                <a:latin typeface="+mn-lt"/>
                <a:ea typeface="+mn-ea"/>
                <a:cs typeface="+mn-cs"/>
              </a:rPr>
              <a:t>, Prof. Dr. </a:t>
            </a:r>
            <a:r>
              <a:rPr lang="de-DE" sz="1400" b="1" kern="0" dirty="0" err="1" smtClean="0">
                <a:solidFill>
                  <a:schemeClr val="tx1"/>
                </a:solidFill>
                <a:latin typeface="+mn-lt"/>
                <a:ea typeface="+mn-ea"/>
                <a:cs typeface="+mn-cs"/>
              </a:rPr>
              <a:t>Malkhaz</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Shashiashvili</a:t>
            </a:r>
            <a:r>
              <a:rPr lang="en-US" sz="1400" b="1" kern="0" baseline="0" dirty="0" smtClean="0">
                <a:solidFill>
                  <a:schemeClr val="tx1"/>
                </a:solidFill>
                <a:latin typeface="+mn-lt"/>
                <a:ea typeface="+mn-ea"/>
                <a:cs typeface="+mn-cs"/>
              </a:rPr>
              <a:t> </a:t>
            </a:r>
            <a:r>
              <a:rPr lang="de-DE" sz="1400" b="1" kern="0" dirty="0" smtClean="0">
                <a:solidFill>
                  <a:schemeClr val="tx1"/>
                </a:solidFill>
                <a:latin typeface="+mn-lt"/>
                <a:ea typeface="+mn-ea"/>
                <a:cs typeface="+mn-cs"/>
              </a:rPr>
              <a:t>&amp;</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smtClean="0">
                <a:solidFill>
                  <a:schemeClr val="tx1"/>
                </a:solidFill>
                <a:latin typeface="+mn-lt"/>
                <a:ea typeface="+mn-ea"/>
                <a:cs typeface="+mn-cs"/>
              </a:rPr>
              <a:t>Prof. </a:t>
            </a:r>
            <a:r>
              <a:rPr lang="en-US" sz="1400" b="1" kern="0" dirty="0" smtClean="0">
                <a:latin typeface="+mn-lt"/>
              </a:rPr>
              <a:t>Dr. </a:t>
            </a:r>
            <a:r>
              <a:rPr lang="en-US" sz="1400" b="1" kern="0" dirty="0" smtClean="0">
                <a:latin typeface="+mn-lt"/>
              </a:rPr>
              <a:t>Dr. </a:t>
            </a:r>
            <a:r>
              <a:rPr lang="en-US" sz="1400" b="1" kern="0" dirty="0" err="1" smtClean="0">
                <a:latin typeface="+mn-lt"/>
              </a:rPr>
              <a:t>h.c</a:t>
            </a:r>
            <a:r>
              <a:rPr lang="en-US" sz="1400" b="1" kern="0" dirty="0" smtClean="0">
                <a:latin typeface="+mn-lt"/>
              </a:rPr>
              <a:t>. Florian </a:t>
            </a:r>
            <a:r>
              <a:rPr lang="en-US" sz="1400" b="1" kern="0" dirty="0" smtClean="0">
                <a:latin typeface="+mn-lt"/>
              </a:rPr>
              <a:t>Rupp</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500" dirty="0" smtClean="0"/>
          </a:p>
          <a:p>
            <a:pPr algn="ctr" eaLnBrk="1" hangingPunct="1"/>
            <a:r>
              <a:rPr lang="en-US" sz="1400" dirty="0" smtClean="0"/>
              <a:t>Kutaisi International</a:t>
            </a:r>
            <a:r>
              <a:rPr lang="en-US" sz="1400" baseline="0" dirty="0" smtClean="0"/>
              <a:t> University</a:t>
            </a:r>
            <a:endParaRPr lang="en-US" sz="1400" dirty="0" smtClean="0"/>
          </a:p>
        </p:txBody>
      </p:sp>
      <p:pic>
        <p:nvPicPr>
          <p:cNvPr id="24" name="Grafik 23" descr="index.png"/>
          <p:cNvPicPr>
            <a:picLocks noChangeAspect="1"/>
          </p:cNvPicPr>
          <p:nvPr userDrawn="1"/>
        </p:nvPicPr>
        <p:blipFill>
          <a:blip r:embed="rId16" cstate="print"/>
          <a:stretch>
            <a:fillRect/>
          </a:stretch>
        </p:blipFill>
        <p:spPr>
          <a:xfrm>
            <a:off x="179513" y="4437868"/>
            <a:ext cx="1872207" cy="5821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0" name="Rechteck 19"/>
          <p:cNvSpPr/>
          <p:nvPr userDrawn="1"/>
        </p:nvSpPr>
        <p:spPr>
          <a:xfrm>
            <a:off x="6084168" y="0"/>
            <a:ext cx="3059832" cy="810000"/>
          </a:xfrm>
          <a:prstGeom prst="rect">
            <a:avLst/>
          </a:prstGeom>
          <a:solidFill>
            <a:schemeClr val="tx2"/>
          </a:solidFill>
          <a:ln w="2540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1"/>
            </p:custDataLst>
          </p:nvPr>
        </p:nvSpPr>
        <p:spPr>
          <a:xfrm>
            <a:off x="560" y="456093"/>
            <a:ext cx="9143440" cy="354739"/>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3" name="Gruppieren 42"/>
          <p:cNvGrpSpPr/>
          <p:nvPr userDrawn="1"/>
        </p:nvGrpSpPr>
        <p:grpSpPr>
          <a:xfrm>
            <a:off x="0" y="0"/>
            <a:ext cx="6444207" cy="811112"/>
            <a:chOff x="0" y="0"/>
            <a:chExt cx="9156701" cy="1152525"/>
          </a:xfrm>
        </p:grpSpPr>
        <p:pic>
          <p:nvPicPr>
            <p:cNvPr id="28" name="Picture 8" descr="https://cdn.pixabay.com/photo/2016/04/13/19/23/binary-1327501_960_720.jpg"/>
            <p:cNvPicPr>
              <a:picLocks noChangeAspect="1" noChangeArrowheads="1"/>
            </p:cNvPicPr>
            <p:nvPr userDrawn="1"/>
          </p:nvPicPr>
          <p:blipFill>
            <a:blip r:embed="rId11" cstate="print"/>
            <a:srcRect/>
            <a:stretch>
              <a:fillRect/>
            </a:stretch>
          </p:blipFill>
          <p:spPr bwMode="auto">
            <a:xfrm>
              <a:off x="395536" y="0"/>
              <a:ext cx="2828754" cy="1152128"/>
            </a:xfrm>
            <a:prstGeom prst="rect">
              <a:avLst/>
            </a:prstGeom>
            <a:noFill/>
          </p:spPr>
        </p:pic>
        <p:grpSp>
          <p:nvGrpSpPr>
            <p:cNvPr id="29" name="Gruppieren 28"/>
            <p:cNvGrpSpPr/>
            <p:nvPr userDrawn="1"/>
          </p:nvGrpSpPr>
          <p:grpSpPr>
            <a:xfrm>
              <a:off x="3059832" y="0"/>
              <a:ext cx="3312368" cy="1152525"/>
              <a:chOff x="3059832" y="0"/>
              <a:chExt cx="3312368" cy="1152525"/>
            </a:xfrm>
          </p:grpSpPr>
          <p:pic>
            <p:nvPicPr>
              <p:cNvPr id="30"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31" name="Gruppieren 26"/>
              <p:cNvGrpSpPr/>
              <p:nvPr userDrawn="1"/>
            </p:nvGrpSpPr>
            <p:grpSpPr>
              <a:xfrm>
                <a:off x="4427984" y="0"/>
                <a:ext cx="1944216" cy="1152525"/>
                <a:chOff x="4427984" y="0"/>
                <a:chExt cx="1944216" cy="1152525"/>
              </a:xfrm>
            </p:grpSpPr>
            <p:pic>
              <p:nvPicPr>
                <p:cNvPr id="3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3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34"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35" name="Freihandform 34"/>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Parallelogramm 35"/>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Parallelogramm 36"/>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Parallelogramm 37"/>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Parallelogramm 38"/>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Freihandform 39"/>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Freihandform 40"/>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Rechteck 41"/>
            <p:cNvSpPr/>
            <p:nvPr userDrawn="1">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1"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7" name="Picture 8" descr="https://cdn.pixabay.com/photo/2016/04/13/19/23/binary-1327501_960_720.jpg"/>
          <p:cNvPicPr>
            <a:picLocks noChangeAspect="1" noChangeArrowheads="1"/>
          </p:cNvPicPr>
          <p:nvPr/>
        </p:nvPicPr>
        <p:blipFill>
          <a:blip r:embed="rId12" cstate="print"/>
          <a:srcRect/>
          <a:stretch>
            <a:fillRect/>
          </a:stretch>
        </p:blipFill>
        <p:spPr bwMode="auto">
          <a:xfrm>
            <a:off x="395536" y="0"/>
            <a:ext cx="2828754" cy="1152128"/>
          </a:xfrm>
          <a:prstGeom prst="rect">
            <a:avLst/>
          </a:prstGeom>
          <a:noFill/>
        </p:spPr>
      </p:pic>
      <p:grpSp>
        <p:nvGrpSpPr>
          <p:cNvPr id="26" name="Gruppieren 25"/>
          <p:cNvGrpSpPr/>
          <p:nvPr userDrawn="1"/>
        </p:nvGrpSpPr>
        <p:grpSpPr>
          <a:xfrm>
            <a:off x="3059832" y="0"/>
            <a:ext cx="3312368" cy="1152525"/>
            <a:chOff x="3059832" y="0"/>
            <a:chExt cx="3312368" cy="1152525"/>
          </a:xfrm>
        </p:grpSpPr>
        <p:pic>
          <p:nvPicPr>
            <p:cNvPr id="27"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3" cstate="print"/>
            <a:srcRect/>
            <a:stretch>
              <a:fillRect/>
            </a:stretch>
          </p:blipFill>
          <p:spPr bwMode="auto">
            <a:xfrm>
              <a:off x="3059832" y="0"/>
              <a:ext cx="1728192" cy="1152128"/>
            </a:xfrm>
            <a:prstGeom prst="rect">
              <a:avLst/>
            </a:prstGeom>
            <a:noFill/>
          </p:spPr>
        </p:pic>
        <p:grpSp>
          <p:nvGrpSpPr>
            <p:cNvPr id="28" name="Gruppieren 26"/>
            <p:cNvGrpSpPr/>
            <p:nvPr userDrawn="1"/>
          </p:nvGrpSpPr>
          <p:grpSpPr>
            <a:xfrm>
              <a:off x="4427984" y="0"/>
              <a:ext cx="1944216" cy="1152525"/>
              <a:chOff x="4427984" y="0"/>
              <a:chExt cx="1944216" cy="1152525"/>
            </a:xfrm>
          </p:grpSpPr>
          <p:pic>
            <p:nvPicPr>
              <p:cNvPr id="29" name="Picture 2" descr="Banner, Header, Mathematik, Formel, Physik, Schule"/>
              <p:cNvPicPr>
                <a:picLocks noChangeAspect="1" noChangeArrowheads="1"/>
              </p:cNvPicPr>
              <p:nvPr userDrawn="1"/>
            </p:nvPicPr>
            <p:blipFill>
              <a:blip r:embed="rId14" cstate="print"/>
              <a:srcRect/>
              <a:stretch>
                <a:fillRect/>
              </a:stretch>
            </p:blipFill>
            <p:spPr bwMode="auto">
              <a:xfrm>
                <a:off x="4427984" y="0"/>
                <a:ext cx="1944216" cy="267494"/>
              </a:xfrm>
              <a:prstGeom prst="rect">
                <a:avLst/>
              </a:prstGeom>
              <a:noFill/>
            </p:spPr>
          </p:pic>
          <p:pic>
            <p:nvPicPr>
              <p:cNvPr id="30" name="Picture 2" descr="Banner, Header, Mathematik, Formel, Physik, Schule"/>
              <p:cNvPicPr>
                <a:picLocks noChangeAspect="1" noChangeArrowheads="1"/>
              </p:cNvPicPr>
              <p:nvPr userDrawn="1"/>
            </p:nvPicPr>
            <p:blipFill>
              <a:blip r:embed="rId15" cstate="print"/>
              <a:srcRect/>
              <a:stretch>
                <a:fillRect/>
              </a:stretch>
            </p:blipFill>
            <p:spPr bwMode="auto">
              <a:xfrm>
                <a:off x="4572000" y="267494"/>
                <a:ext cx="1656184" cy="432048"/>
              </a:xfrm>
              <a:prstGeom prst="rect">
                <a:avLst/>
              </a:prstGeom>
              <a:noFill/>
            </p:spPr>
          </p:pic>
          <p:pic>
            <p:nvPicPr>
              <p:cNvPr id="31" name="Picture 2" descr="Banner, Header, Mathematik, Formel, Physik, Schule"/>
              <p:cNvPicPr>
                <a:picLocks noChangeAspect="1" noChangeArrowheads="1"/>
              </p:cNvPicPr>
              <p:nvPr userDrawn="1"/>
            </p:nvPicPr>
            <p:blipFill>
              <a:blip r:embed="rId16" cstate="print"/>
              <a:srcRect/>
              <a:stretch>
                <a:fillRect/>
              </a:stretch>
            </p:blipFill>
            <p:spPr bwMode="auto">
              <a:xfrm>
                <a:off x="4716016" y="689073"/>
                <a:ext cx="1368152" cy="463452"/>
              </a:xfrm>
              <a:prstGeom prst="rect">
                <a:avLst/>
              </a:prstGeom>
              <a:noFill/>
            </p:spPr>
          </p:pic>
        </p:grpSp>
      </p:grpSp>
      <p:sp>
        <p:nvSpPr>
          <p:cNvPr id="24" name="Rechteck 23"/>
          <p:cNvSpPr/>
          <p:nvPr userDrawn="1"/>
        </p:nvSpPr>
        <p:spPr>
          <a:xfrm>
            <a:off x="179512" y="1275606"/>
            <a:ext cx="3240360" cy="374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ihandform 11"/>
          <p:cNvSpPr/>
          <p:nvPr>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Parallelogramm 12"/>
          <p:cNvSpPr/>
          <p:nvPr>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Parallelogramm 13"/>
          <p:cNvSpPr/>
          <p:nvPr>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Freihandform 16"/>
          <p:cNvSpPr/>
          <p:nvPr>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Freihandform 17"/>
          <p:cNvSpPr/>
          <p:nvPr>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itel 1"/>
          <p:cNvSpPr>
            <a:spLocks noGrp="1"/>
          </p:cNvSpPr>
          <p:nvPr userDrawn="1">
            <p:ph type="ctrTitle"/>
          </p:nvPr>
        </p:nvSpPr>
        <p:spPr>
          <a:xfrm>
            <a:off x="3851920" y="1275606"/>
            <a:ext cx="5112568"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23" name="Rectangle 5"/>
          <p:cNvSpPr>
            <a:spLocks noChangeArrowheads="1"/>
          </p:cNvSpPr>
          <p:nvPr userDrawn="1">
            <p:custDataLst>
              <p:tags r:id="rId10"/>
            </p:custDataLst>
          </p:nvPr>
        </p:nvSpPr>
        <p:spPr bwMode="auto">
          <a:xfrm>
            <a:off x="4752020" y="4299942"/>
            <a:ext cx="3240360" cy="720080"/>
          </a:xfrm>
          <a:prstGeom prst="rect">
            <a:avLst/>
          </a:prstGeom>
          <a:noFill/>
          <a:ln w="9525">
            <a:noFill/>
            <a:miter lim="800000"/>
            <a:headEnd/>
            <a:tailEnd/>
          </a:ln>
        </p:spPr>
        <p:txBody>
          <a:bodyPr anchor="b"/>
          <a:lstStyle/>
          <a:p>
            <a:pPr algn="ctr">
              <a:spcBef>
                <a:spcPct val="20000"/>
              </a:spcBef>
            </a:pPr>
            <a:endParaRPr lang="en-US" sz="1400" dirty="0" smtClean="0"/>
          </a:p>
        </p:txBody>
      </p:sp>
      <p:sp>
        <p:nvSpPr>
          <p:cNvPr id="25" name="Textfeld 24"/>
          <p:cNvSpPr txBox="1"/>
          <p:nvPr userDrawn="1"/>
        </p:nvSpPr>
        <p:spPr>
          <a:xfrm>
            <a:off x="3851920" y="2355726"/>
            <a:ext cx="5040560" cy="1631216"/>
          </a:xfrm>
          <a:prstGeom prst="rect">
            <a:avLst/>
          </a:prstGeom>
          <a:noFill/>
        </p:spPr>
        <p:txBody>
          <a:bodyPr wrap="square" rtlCol="0">
            <a:spAutoFit/>
          </a:bodyPr>
          <a:lstStyle/>
          <a:p>
            <a:pPr algn="ctr"/>
            <a:r>
              <a:rPr lang="en-US" sz="2000" dirty="0" smtClean="0"/>
              <a:t>Questions &amp; Remarks?</a:t>
            </a:r>
          </a:p>
          <a:p>
            <a:pPr algn="ctr"/>
            <a:endParaRPr lang="en-US" sz="2000" dirty="0" smtClean="0"/>
          </a:p>
          <a:p>
            <a:pPr algn="ctr"/>
            <a:endParaRPr lang="en-US" sz="2000" dirty="0" smtClean="0"/>
          </a:p>
          <a:p>
            <a:pPr algn="ctr"/>
            <a:endParaRPr lang="en-US" sz="2000" dirty="0" smtClean="0"/>
          </a:p>
          <a:p>
            <a:pPr algn="ctr"/>
            <a:r>
              <a:rPr lang="en-US" sz="2000" dirty="0" smtClean="0"/>
              <a:t>Thank You Very Much</a:t>
            </a:r>
            <a:endParaRPr lang="en-US" sz="2000" dirty="0"/>
          </a:p>
        </p:txBody>
      </p:sp>
      <p:pic>
        <p:nvPicPr>
          <p:cNvPr id="22" name="Grafik 21" descr="index.png"/>
          <p:cNvPicPr>
            <a:picLocks noChangeAspect="1"/>
          </p:cNvPicPr>
          <p:nvPr userDrawn="1"/>
        </p:nvPicPr>
        <p:blipFill>
          <a:blip r:embed="rId17" cstate="print"/>
          <a:stretch>
            <a:fillRect/>
          </a:stretch>
        </p:blipFill>
        <p:spPr>
          <a:xfrm>
            <a:off x="3798963" y="4578133"/>
            <a:ext cx="1421109" cy="441887"/>
          </a:xfrm>
          <a:prstGeom prst="rect">
            <a:avLst/>
          </a:prstGeom>
        </p:spPr>
      </p:pic>
      <p:pic>
        <p:nvPicPr>
          <p:cNvPr id="1026" name="Picture 2"/>
          <p:cNvPicPr>
            <a:picLocks noChangeAspect="1" noChangeArrowheads="1"/>
          </p:cNvPicPr>
          <p:nvPr userDrawn="1"/>
        </p:nvPicPr>
        <p:blipFill>
          <a:blip r:embed="rId18" cstate="print"/>
          <a:srcRect/>
          <a:stretch>
            <a:fillRect/>
          </a:stretch>
        </p:blipFill>
        <p:spPr bwMode="auto">
          <a:xfrm>
            <a:off x="179512" y="1678889"/>
            <a:ext cx="3240360" cy="2937850"/>
          </a:xfrm>
          <a:prstGeom prst="rect">
            <a:avLst/>
          </a:prstGeom>
          <a:ln>
            <a:noFill/>
          </a:ln>
          <a:effectLst>
            <a:softEdge rad="112500"/>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
        <p:nvSpPr>
          <p:cNvPr id="7" name="Rectangle 7"/>
          <p:cNvSpPr>
            <a:spLocks noChangeArrowheads="1"/>
          </p:cNvSpPr>
          <p:nvPr userDrawn="1"/>
        </p:nvSpPr>
        <p:spPr bwMode="invGray">
          <a:xfrm>
            <a:off x="0" y="1"/>
            <a:ext cx="9144000" cy="815024"/>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none" anchor="ctr"/>
          <a:lstStyle/>
          <a:p>
            <a:pPr>
              <a:defRPr/>
            </a:pPr>
            <a:endParaRPr lang="de-DE"/>
          </a:p>
        </p:txBody>
      </p:sp>
      <p:sp>
        <p:nvSpPr>
          <p:cNvPr id="9" name="Abgerundetes Rechteck 8"/>
          <p:cNvSpPr/>
          <p:nvPr userDrawn="1"/>
        </p:nvSpPr>
        <p:spPr>
          <a:xfrm>
            <a:off x="118693" y="105507"/>
            <a:ext cx="667317" cy="598738"/>
          </a:xfrm>
          <a:prstGeom prst="roundRect">
            <a:avLst>
              <a:gd name="adj" fmla="val 9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a:spLocks noGrp="1" noChangeArrowheads="1"/>
          </p:cNvSpPr>
          <p:nvPr userDrawn="1">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pic>
        <p:nvPicPr>
          <p:cNvPr id="12" name="Grafik 11" descr="index.png"/>
          <p:cNvPicPr>
            <a:picLocks noChangeAspect="1"/>
          </p:cNvPicPr>
          <p:nvPr userDrawn="1"/>
        </p:nvPicPr>
        <p:blipFill>
          <a:blip r:embed="rId6" cstate="print"/>
          <a:srcRect r="69566"/>
          <a:stretch>
            <a:fillRect/>
          </a:stretch>
        </p:blipFill>
        <p:spPr>
          <a:xfrm>
            <a:off x="166812" y="110777"/>
            <a:ext cx="576064" cy="5885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spcBef>
          <a:spcPct val="0"/>
        </a:spcBef>
        <a:buNone/>
        <a:defRPr sz="2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46.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49.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6.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59.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67.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100.xml"/><Relationship Id="rId7" Type="http://schemas.openxmlformats.org/officeDocument/2006/relationships/image" Target="../media/image72.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71.png"/><Relationship Id="rId5" Type="http://schemas.openxmlformats.org/officeDocument/2006/relationships/slideLayout" Target="../slideLayouts/slideLayout2.xml"/><Relationship Id="rId4" Type="http://schemas.openxmlformats.org/officeDocument/2006/relationships/tags" Target="../tags/tag101.xml"/><Relationship Id="rId9"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74.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105.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6.jpe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43.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8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4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121.xml"/><Relationship Id="rId7" Type="http://schemas.openxmlformats.org/officeDocument/2006/relationships/image" Target="../media/image92.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91.png"/><Relationship Id="rId5"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image" Target="../media/image94.png"/></Relationships>
</file>

<file path=ppt/slides/_rels/slide4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tags" Target="../tags/tag125.xml"/><Relationship Id="rId7" Type="http://schemas.openxmlformats.org/officeDocument/2006/relationships/image" Target="../media/image96.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95.png"/><Relationship Id="rId5" Type="http://schemas.openxmlformats.org/officeDocument/2006/relationships/slideLayout" Target="../slideLayouts/slideLayout2.xml"/><Relationship Id="rId4" Type="http://schemas.openxmlformats.org/officeDocument/2006/relationships/tags" Target="../tags/tag126.xml"/><Relationship Id="rId9" Type="http://schemas.openxmlformats.org/officeDocument/2006/relationships/image" Target="../media/image98.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tags" Target="../tags/tag33.xml"/><Relationship Id="rId7" Type="http://schemas.openxmlformats.org/officeDocument/2006/relationships/slideLayout" Target="../slideLayouts/slideLayout2.xml"/><Relationship Id="rId12" Type="http://schemas.openxmlformats.org/officeDocument/2006/relationships/image" Target="../media/image20.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19.png"/><Relationship Id="rId5" Type="http://schemas.openxmlformats.org/officeDocument/2006/relationships/tags" Target="../tags/tag35.xml"/><Relationship Id="rId10" Type="http://schemas.openxmlformats.org/officeDocument/2006/relationships/image" Target="../media/image18.png"/><Relationship Id="rId4" Type="http://schemas.openxmlformats.org/officeDocument/2006/relationships/tags" Target="../tags/tag34.xml"/><Relationship Id="rId9" Type="http://schemas.openxmlformats.org/officeDocument/2006/relationships/image" Target="../media/image17.png"/><Relationship Id="rId1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01.png"/><Relationship Id="rId4" Type="http://schemas.openxmlformats.org/officeDocument/2006/relationships/image" Target="../media/image100.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03.png"/><Relationship Id="rId4" Type="http://schemas.openxmlformats.org/officeDocument/2006/relationships/image" Target="../media/image102.png"/></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6.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25.png"/><Relationship Id="rId2" Type="http://schemas.openxmlformats.org/officeDocument/2006/relationships/tags" Target="../tags/tag38.xml"/><Relationship Id="rId16" Type="http://schemas.openxmlformats.org/officeDocument/2006/relationships/image" Target="../media/image29.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24.png"/><Relationship Id="rId5" Type="http://schemas.openxmlformats.org/officeDocument/2006/relationships/tags" Target="../tags/tag41.xml"/><Relationship Id="rId15" Type="http://schemas.openxmlformats.org/officeDocument/2006/relationships/image" Target="../media/image28.png"/><Relationship Id="rId10" Type="http://schemas.openxmlformats.org/officeDocument/2006/relationships/image" Target="../media/image16.jpeg"/><Relationship Id="rId4" Type="http://schemas.openxmlformats.org/officeDocument/2006/relationships/tags" Target="../tags/tag40.xml"/><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32.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Calculus II for Management</a:t>
            </a:r>
            <a:endParaRPr lang="en-US" dirty="0"/>
          </a:p>
        </p:txBody>
      </p:sp>
      <p:sp>
        <p:nvSpPr>
          <p:cNvPr id="3" name="Untertitel 2"/>
          <p:cNvSpPr>
            <a:spLocks noGrp="1"/>
          </p:cNvSpPr>
          <p:nvPr>
            <p:ph type="subTitle" idx="1"/>
          </p:nvPr>
        </p:nvSpPr>
        <p:spPr/>
        <p:txBody>
          <a:bodyPr/>
          <a:lstStyle/>
          <a:p>
            <a:endParaRPr lang="en-US" dirty="0" smtClean="0">
              <a:solidFill>
                <a:schemeClr val="tx1"/>
              </a:solidFill>
            </a:endParaRPr>
          </a:p>
          <a:p>
            <a:r>
              <a:rPr lang="en-US" dirty="0" smtClean="0">
                <a:solidFill>
                  <a:schemeClr val="tx1"/>
                </a:solidFill>
              </a:rPr>
              <a:t>Linear </a:t>
            </a:r>
            <a:r>
              <a:rPr lang="en-US" dirty="0" smtClean="0">
                <a:solidFill>
                  <a:schemeClr val="tx1"/>
                </a:solidFill>
              </a:rPr>
              <a:t>Systems of Equations</a:t>
            </a:r>
          </a:p>
          <a:p>
            <a:r>
              <a:rPr lang="en-US" dirty="0" smtClean="0"/>
              <a:t>week 1</a:t>
            </a:r>
            <a:endParaRPr lang="en-US" dirty="0">
              <a:solidFill>
                <a:schemeClr val="tx1"/>
              </a:solidFill>
            </a:endParaRPr>
          </a:p>
        </p:txBody>
      </p:sp>
      <p:sp>
        <p:nvSpPr>
          <p:cNvPr id="4" name="Rechteck 3"/>
          <p:cNvSpPr/>
          <p:nvPr/>
        </p:nvSpPr>
        <p:spPr>
          <a:xfrm>
            <a:off x="7092280" y="3291830"/>
            <a:ext cx="1800200" cy="1717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lvl="1" indent="-92075">
              <a:spcAft>
                <a:spcPts val="600"/>
              </a:spcAft>
              <a:buFont typeface="Arial" pitchFamily="34" charset="0"/>
              <a:buChar char="•"/>
            </a:pPr>
            <a:r>
              <a:rPr lang="en-US" sz="1200" dirty="0" smtClean="0">
                <a:solidFill>
                  <a:schemeClr val="tx1"/>
                </a:solidFill>
              </a:rPr>
              <a:t>Lines </a:t>
            </a:r>
            <a:r>
              <a:rPr lang="en-US" sz="1200" dirty="0" smtClean="0">
                <a:solidFill>
                  <a:schemeClr val="tx1"/>
                </a:solidFill>
              </a:rPr>
              <a:t>in the plane &amp; 2D systems of equations</a:t>
            </a:r>
          </a:p>
          <a:p>
            <a:pPr marL="92075" lvl="1" indent="-92075">
              <a:spcAft>
                <a:spcPts val="600"/>
              </a:spcAft>
              <a:buFont typeface="Arial" pitchFamily="34" charset="0"/>
              <a:buChar char="•"/>
            </a:pPr>
            <a:r>
              <a:rPr lang="en-US" sz="1200" dirty="0" smtClean="0">
                <a:solidFill>
                  <a:schemeClr val="tx1"/>
                </a:solidFill>
              </a:rPr>
              <a:t>Planes in space &amp; 3D systems of equations</a:t>
            </a:r>
          </a:p>
        </p:txBody>
      </p:sp>
      <p:sp>
        <p:nvSpPr>
          <p:cNvPr id="5" name="Rechteck 4"/>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Lecture 1</a:t>
            </a:r>
            <a:endParaRPr lang="en-US" sz="1400" dirty="0"/>
          </a:p>
        </p:txBody>
      </p:sp>
      <p:sp>
        <p:nvSpPr>
          <p:cNvPr id="6" name="Rechteck 5"/>
          <p:cNvSpPr/>
          <p:nvPr/>
        </p:nvSpPr>
        <p:spPr>
          <a:xfrm>
            <a:off x="251520"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7" name="Rechteck 6"/>
          <p:cNvSpPr/>
          <p:nvPr/>
        </p:nvSpPr>
        <p:spPr>
          <a:xfrm>
            <a:off x="8604448"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Of course, depending on the mutual position of the two lines there can as well be no or infinitely many points of intersection</a:t>
            </a:r>
            <a:endParaRPr lang="en-US" dirty="0"/>
          </a:p>
        </p:txBody>
      </p:sp>
      <p:sp>
        <p:nvSpPr>
          <p:cNvPr id="3" name="Rechteck 2"/>
          <p:cNvSpPr/>
          <p:nvPr/>
        </p:nvSpPr>
        <p:spPr>
          <a:xfrm>
            <a:off x="1691680" y="2427734"/>
            <a:ext cx="7200800" cy="259228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descr="IguanaTex_tmp.png"/>
          <p:cNvPicPr>
            <a:picLocks noChangeAspect="1"/>
          </p:cNvPicPr>
          <p:nvPr>
            <p:custDataLst>
              <p:tags r:id="rId1"/>
            </p:custDataLst>
          </p:nvPr>
        </p:nvPicPr>
        <p:blipFill>
          <a:blip r:embed="rId3" cstate="print"/>
          <a:stretch>
            <a:fillRect/>
          </a:stretch>
        </p:blipFill>
        <p:spPr>
          <a:xfrm>
            <a:off x="1763691" y="2499697"/>
            <a:ext cx="7068895" cy="2456630"/>
          </a:xfrm>
          <a:prstGeom prst="rect">
            <a:avLst/>
          </a:prstGeom>
          <a:noFill/>
          <a:ln/>
          <a:effectLst/>
        </p:spPr>
      </p:pic>
      <p:sp>
        <p:nvSpPr>
          <p:cNvPr id="11" name="Rechteck 10"/>
          <p:cNvSpPr/>
          <p:nvPr/>
        </p:nvSpPr>
        <p:spPr>
          <a:xfrm>
            <a:off x="1691680" y="1419622"/>
            <a:ext cx="2160240" cy="21602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inconsistent</a:t>
            </a:r>
            <a:endParaRPr lang="en-US" sz="1200" dirty="0"/>
          </a:p>
        </p:txBody>
      </p:sp>
      <p:sp>
        <p:nvSpPr>
          <p:cNvPr id="12" name="Rechteck 11"/>
          <p:cNvSpPr/>
          <p:nvPr/>
        </p:nvSpPr>
        <p:spPr>
          <a:xfrm>
            <a:off x="6732240" y="1419622"/>
            <a:ext cx="2160240" cy="21602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dependent</a:t>
            </a:r>
            <a:endParaRPr lang="en-US" sz="1200" dirty="0"/>
          </a:p>
        </p:txBody>
      </p:sp>
      <p:sp>
        <p:nvSpPr>
          <p:cNvPr id="13" name="Rechteck 12"/>
          <p:cNvSpPr/>
          <p:nvPr/>
        </p:nvSpPr>
        <p:spPr>
          <a:xfrm>
            <a:off x="4211960" y="1419622"/>
            <a:ext cx="2160240" cy="21602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independent</a:t>
            </a:r>
            <a:endParaRPr lang="en-US" sz="1200" dirty="0"/>
          </a:p>
        </p:txBody>
      </p:sp>
      <p:sp>
        <p:nvSpPr>
          <p:cNvPr id="15" name="Rechteck 14"/>
          <p:cNvSpPr/>
          <p:nvPr/>
        </p:nvSpPr>
        <p:spPr>
          <a:xfrm>
            <a:off x="4211960" y="1131590"/>
            <a:ext cx="4680520" cy="21602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consistent</a:t>
            </a:r>
            <a:endParaRPr lang="en-US" sz="1200" dirty="0"/>
          </a:p>
        </p:txBody>
      </p:sp>
      <p:sp>
        <p:nvSpPr>
          <p:cNvPr id="16" name="Rechteck 15"/>
          <p:cNvSpPr/>
          <p:nvPr/>
        </p:nvSpPr>
        <p:spPr>
          <a:xfrm>
            <a:off x="1691680" y="1707654"/>
            <a:ext cx="2160240" cy="6480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6732240" y="1707654"/>
            <a:ext cx="2160240" cy="6480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4211960" y="1707654"/>
            <a:ext cx="2160240" cy="6480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p:nvSpPr>
        <p:spPr>
          <a:xfrm>
            <a:off x="1691680" y="1707654"/>
            <a:ext cx="888385" cy="461665"/>
          </a:xfrm>
          <a:prstGeom prst="rect">
            <a:avLst/>
          </a:prstGeom>
          <a:noFill/>
        </p:spPr>
        <p:txBody>
          <a:bodyPr wrap="none" rtlCol="0">
            <a:spAutoFit/>
          </a:bodyPr>
          <a:lstStyle/>
          <a:p>
            <a:r>
              <a:rPr lang="en-US" sz="1200" dirty="0" smtClean="0"/>
              <a:t>no solution</a:t>
            </a:r>
          </a:p>
          <a:p>
            <a:r>
              <a:rPr lang="en-US" sz="1200" dirty="0" smtClean="0"/>
              <a:t>(parallel)</a:t>
            </a:r>
            <a:endParaRPr lang="en-US" sz="1200" dirty="0"/>
          </a:p>
        </p:txBody>
      </p:sp>
      <p:sp>
        <p:nvSpPr>
          <p:cNvPr id="20" name="Textfeld 19"/>
          <p:cNvSpPr txBox="1"/>
          <p:nvPr/>
        </p:nvSpPr>
        <p:spPr>
          <a:xfrm>
            <a:off x="4211960" y="1707654"/>
            <a:ext cx="965329" cy="461665"/>
          </a:xfrm>
          <a:prstGeom prst="rect">
            <a:avLst/>
          </a:prstGeom>
          <a:noFill/>
        </p:spPr>
        <p:txBody>
          <a:bodyPr wrap="none" rtlCol="0">
            <a:spAutoFit/>
          </a:bodyPr>
          <a:lstStyle/>
          <a:p>
            <a:r>
              <a:rPr lang="en-US" sz="1200" dirty="0" smtClean="0"/>
              <a:t>one solution</a:t>
            </a:r>
          </a:p>
          <a:p>
            <a:r>
              <a:rPr lang="en-US" sz="1200" dirty="0" smtClean="0"/>
              <a:t>(intersect)</a:t>
            </a:r>
            <a:endParaRPr lang="en-US" sz="1200" dirty="0"/>
          </a:p>
        </p:txBody>
      </p:sp>
      <p:sp>
        <p:nvSpPr>
          <p:cNvPr id="21" name="Textfeld 20"/>
          <p:cNvSpPr txBox="1"/>
          <p:nvPr/>
        </p:nvSpPr>
        <p:spPr>
          <a:xfrm>
            <a:off x="6732240" y="1707654"/>
            <a:ext cx="896399" cy="461665"/>
          </a:xfrm>
          <a:prstGeom prst="rect">
            <a:avLst/>
          </a:prstGeom>
          <a:noFill/>
        </p:spPr>
        <p:txBody>
          <a:bodyPr wrap="none" rtlCol="0">
            <a:spAutoFit/>
          </a:bodyPr>
          <a:lstStyle/>
          <a:p>
            <a:r>
              <a:rPr lang="en-US" sz="1200" dirty="0" smtClean="0">
                <a:sym typeface="Symbol"/>
              </a:rPr>
              <a:t></a:t>
            </a:r>
            <a:r>
              <a:rPr lang="en-US" sz="1200" dirty="0" smtClean="0"/>
              <a:t> solutions</a:t>
            </a:r>
          </a:p>
          <a:p>
            <a:r>
              <a:rPr lang="en-US" sz="1200" dirty="0" smtClean="0"/>
              <a:t>(identical)</a:t>
            </a:r>
            <a:endParaRPr lang="en-US" sz="1200" dirty="0"/>
          </a:p>
        </p:txBody>
      </p:sp>
      <p:cxnSp>
        <p:nvCxnSpPr>
          <p:cNvPr id="23" name="Gerade Verbindung 22"/>
          <p:cNvCxnSpPr/>
          <p:nvPr/>
        </p:nvCxnSpPr>
        <p:spPr>
          <a:xfrm flipV="1">
            <a:off x="2555776" y="1851670"/>
            <a:ext cx="1224136" cy="216024"/>
          </a:xfrm>
          <a:prstGeom prst="lin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Gerade Verbindung 23"/>
          <p:cNvCxnSpPr/>
          <p:nvPr/>
        </p:nvCxnSpPr>
        <p:spPr>
          <a:xfrm flipV="1">
            <a:off x="2555776" y="1995686"/>
            <a:ext cx="1224136" cy="216024"/>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Gerade Verbindung 24"/>
          <p:cNvCxnSpPr/>
          <p:nvPr/>
        </p:nvCxnSpPr>
        <p:spPr>
          <a:xfrm flipV="1">
            <a:off x="5076056" y="1851670"/>
            <a:ext cx="1224136" cy="216024"/>
          </a:xfrm>
          <a:prstGeom prst="lin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Gerade Verbindung 25"/>
          <p:cNvCxnSpPr/>
          <p:nvPr/>
        </p:nvCxnSpPr>
        <p:spPr>
          <a:xfrm flipV="1">
            <a:off x="7596336" y="1995686"/>
            <a:ext cx="1224136" cy="216024"/>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Gerade Verbindung 27"/>
          <p:cNvCxnSpPr/>
          <p:nvPr/>
        </p:nvCxnSpPr>
        <p:spPr>
          <a:xfrm>
            <a:off x="5436096" y="1851670"/>
            <a:ext cx="792088" cy="432048"/>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structure of the solution set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63690" y="1203555"/>
            <a:ext cx="7064696" cy="3578622"/>
          </a:xfrm>
          <a:prstGeom prst="rect">
            <a:avLst/>
          </a:prstGeom>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structure of the solution set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0" y="1203556"/>
            <a:ext cx="7075582" cy="3758105"/>
          </a:xfrm>
          <a:prstGeom prst="rect">
            <a:avLst/>
          </a:prstGeom>
          <a:noFill/>
          <a:ln/>
          <a:effectLst/>
        </p:spPr>
      </p:pic>
      <p:sp>
        <p:nvSpPr>
          <p:cNvPr id="11" name="Rechteck 10"/>
          <p:cNvSpPr/>
          <p:nvPr/>
        </p:nvSpPr>
        <p:spPr>
          <a:xfrm>
            <a:off x="251520" y="1131590"/>
            <a:ext cx="1368152" cy="21602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inconsistent</a:t>
            </a:r>
            <a:endParaRPr lang="en-US" sz="1200" dirty="0">
              <a:solidFill>
                <a:schemeClr val="tx1"/>
              </a:solidFill>
            </a:endParaRPr>
          </a:p>
        </p:txBody>
      </p:sp>
      <p:sp>
        <p:nvSpPr>
          <p:cNvPr id="12" name="Rechteck 11"/>
          <p:cNvSpPr/>
          <p:nvPr/>
        </p:nvSpPr>
        <p:spPr>
          <a:xfrm>
            <a:off x="251520" y="1419622"/>
            <a:ext cx="1368152" cy="9361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251520" y="1419622"/>
            <a:ext cx="888385" cy="461665"/>
          </a:xfrm>
          <a:prstGeom prst="rect">
            <a:avLst/>
          </a:prstGeom>
          <a:noFill/>
        </p:spPr>
        <p:txBody>
          <a:bodyPr wrap="none" rtlCol="0">
            <a:spAutoFit/>
          </a:bodyPr>
          <a:lstStyle/>
          <a:p>
            <a:r>
              <a:rPr lang="en-US" sz="1200" dirty="0" smtClean="0"/>
              <a:t>no solution</a:t>
            </a:r>
          </a:p>
          <a:p>
            <a:r>
              <a:rPr lang="en-US" sz="1200" dirty="0" smtClean="0"/>
              <a:t>(parallel)</a:t>
            </a:r>
            <a:endParaRPr lang="en-US" sz="1200" dirty="0"/>
          </a:p>
        </p:txBody>
      </p:sp>
      <p:cxnSp>
        <p:nvCxnSpPr>
          <p:cNvPr id="14" name="Gerade Verbindung 13"/>
          <p:cNvCxnSpPr/>
          <p:nvPr/>
        </p:nvCxnSpPr>
        <p:spPr>
          <a:xfrm flipV="1">
            <a:off x="323528" y="1851670"/>
            <a:ext cx="1224136" cy="216024"/>
          </a:xfrm>
          <a:prstGeom prst="lin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Gerade Verbindung 14"/>
          <p:cNvCxnSpPr/>
          <p:nvPr/>
        </p:nvCxnSpPr>
        <p:spPr>
          <a:xfrm flipV="1">
            <a:off x="323528" y="1995686"/>
            <a:ext cx="1224136" cy="216024"/>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25" name="Gruppieren 24"/>
          <p:cNvGrpSpPr/>
          <p:nvPr/>
        </p:nvGrpSpPr>
        <p:grpSpPr>
          <a:xfrm>
            <a:off x="251520" y="2463738"/>
            <a:ext cx="1368152" cy="1224136"/>
            <a:chOff x="251520" y="2427734"/>
            <a:chExt cx="1368152" cy="1224136"/>
          </a:xfrm>
        </p:grpSpPr>
        <p:sp>
          <p:nvSpPr>
            <p:cNvPr id="16" name="Rechteck 15"/>
            <p:cNvSpPr/>
            <p:nvPr/>
          </p:nvSpPr>
          <p:spPr>
            <a:xfrm>
              <a:off x="251520" y="2427734"/>
              <a:ext cx="1368152" cy="21602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independent</a:t>
              </a:r>
              <a:endParaRPr lang="en-US" sz="1200" dirty="0">
                <a:solidFill>
                  <a:schemeClr val="tx1"/>
                </a:solidFill>
              </a:endParaRPr>
            </a:p>
          </p:txBody>
        </p:sp>
        <p:sp>
          <p:nvSpPr>
            <p:cNvPr id="17" name="Rechteck 16"/>
            <p:cNvSpPr/>
            <p:nvPr/>
          </p:nvSpPr>
          <p:spPr>
            <a:xfrm>
              <a:off x="251520" y="2715766"/>
              <a:ext cx="1368152" cy="9361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feld 17"/>
            <p:cNvSpPr txBox="1"/>
            <p:nvPr/>
          </p:nvSpPr>
          <p:spPr>
            <a:xfrm>
              <a:off x="251520" y="2715766"/>
              <a:ext cx="965329" cy="461665"/>
            </a:xfrm>
            <a:prstGeom prst="rect">
              <a:avLst/>
            </a:prstGeom>
            <a:noFill/>
          </p:spPr>
          <p:txBody>
            <a:bodyPr wrap="none" rtlCol="0">
              <a:spAutoFit/>
            </a:bodyPr>
            <a:lstStyle/>
            <a:p>
              <a:r>
                <a:rPr lang="en-US" sz="1200" dirty="0" smtClean="0"/>
                <a:t>one solution</a:t>
              </a:r>
            </a:p>
            <a:p>
              <a:r>
                <a:rPr lang="en-US" sz="1200" dirty="0" smtClean="0"/>
                <a:t>(intersect)</a:t>
              </a:r>
              <a:endParaRPr lang="en-US" sz="1200" dirty="0"/>
            </a:p>
          </p:txBody>
        </p:sp>
        <p:cxnSp>
          <p:nvCxnSpPr>
            <p:cNvPr id="19" name="Gerade Verbindung 18"/>
            <p:cNvCxnSpPr/>
            <p:nvPr/>
          </p:nvCxnSpPr>
          <p:spPr>
            <a:xfrm flipV="1">
              <a:off x="323528" y="3147814"/>
              <a:ext cx="1224136" cy="216024"/>
            </a:xfrm>
            <a:prstGeom prst="lin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Gerade Verbindung 19"/>
            <p:cNvCxnSpPr/>
            <p:nvPr/>
          </p:nvCxnSpPr>
          <p:spPr>
            <a:xfrm>
              <a:off x="683568" y="3147814"/>
              <a:ext cx="792088" cy="432048"/>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Rechteck 20"/>
          <p:cNvSpPr/>
          <p:nvPr/>
        </p:nvSpPr>
        <p:spPr>
          <a:xfrm>
            <a:off x="251520" y="3795886"/>
            <a:ext cx="1368152" cy="21602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dependent</a:t>
            </a:r>
            <a:endParaRPr lang="en-US" sz="1200" dirty="0">
              <a:solidFill>
                <a:schemeClr val="tx1"/>
              </a:solidFill>
            </a:endParaRPr>
          </a:p>
        </p:txBody>
      </p:sp>
      <p:sp>
        <p:nvSpPr>
          <p:cNvPr id="22" name="Rechteck 21"/>
          <p:cNvSpPr/>
          <p:nvPr/>
        </p:nvSpPr>
        <p:spPr>
          <a:xfrm>
            <a:off x="251520" y="4083918"/>
            <a:ext cx="1368152" cy="9361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251520" y="4083918"/>
            <a:ext cx="896399" cy="461665"/>
          </a:xfrm>
          <a:prstGeom prst="rect">
            <a:avLst/>
          </a:prstGeom>
          <a:noFill/>
        </p:spPr>
        <p:txBody>
          <a:bodyPr wrap="none" rtlCol="0">
            <a:spAutoFit/>
          </a:bodyPr>
          <a:lstStyle/>
          <a:p>
            <a:r>
              <a:rPr lang="en-US" sz="1200" dirty="0" smtClean="0">
                <a:sym typeface="Symbol"/>
              </a:rPr>
              <a:t></a:t>
            </a:r>
            <a:r>
              <a:rPr lang="en-US" sz="1200" dirty="0" smtClean="0"/>
              <a:t> solutions</a:t>
            </a:r>
          </a:p>
          <a:p>
            <a:r>
              <a:rPr lang="en-US" sz="1200" dirty="0" smtClean="0"/>
              <a:t>(identical)</a:t>
            </a:r>
            <a:endParaRPr lang="en-US" sz="1200" dirty="0"/>
          </a:p>
        </p:txBody>
      </p:sp>
      <p:cxnSp>
        <p:nvCxnSpPr>
          <p:cNvPr id="24" name="Gerade Verbindung 23"/>
          <p:cNvCxnSpPr/>
          <p:nvPr/>
        </p:nvCxnSpPr>
        <p:spPr>
          <a:xfrm flipV="1">
            <a:off x="323528" y="4659982"/>
            <a:ext cx="1224136" cy="216024"/>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2113578"/>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6077818" cy="1354217"/>
          </a:xfrm>
          <a:prstGeom prst="rect">
            <a:avLst/>
          </a:prstGeom>
          <a:noFill/>
        </p:spPr>
        <p:txBody>
          <a:bodyPr wrap="none" rtlCol="0">
            <a:spAutoFit/>
          </a:bodyPr>
          <a:lstStyle/>
          <a:p>
            <a:r>
              <a:rPr lang="en-US" b="1" dirty="0" smtClean="0"/>
              <a:t>Topics</a:t>
            </a:r>
          </a:p>
          <a:p>
            <a:endParaRPr lang="en-US" sz="1000" dirty="0" smtClean="0"/>
          </a:p>
          <a:p>
            <a:pPr lvl="1"/>
            <a:r>
              <a:rPr lang="en-US" dirty="0" smtClean="0"/>
              <a:t>Lines in the Plane &amp; Systems of Equations with 2 Variables</a:t>
            </a:r>
          </a:p>
          <a:p>
            <a:pPr lvl="1"/>
            <a:endParaRPr lang="en-US" b="1" dirty="0" smtClean="0"/>
          </a:p>
          <a:p>
            <a:pPr lvl="1"/>
            <a:r>
              <a:rPr lang="en-US" b="1" dirty="0" smtClean="0"/>
              <a:t>Planes in Space &amp; Systems of Equations with 3 Variables</a:t>
            </a:r>
          </a:p>
        </p:txBody>
      </p:sp>
      <p:pic>
        <p:nvPicPr>
          <p:cNvPr id="4" name="Picture 4" descr="http://web.math.unifi.it/users/ottavian/cimecirmcag/V3_J8_Explode.png"/>
          <p:cNvPicPr>
            <a:picLocks noChangeAspect="1" noChangeArrowheads="1"/>
          </p:cNvPicPr>
          <p:nvPr/>
        </p:nvPicPr>
        <p:blipFill>
          <a:blip r:embed="rId2" cstate="print"/>
          <a:srcRect/>
          <a:stretch>
            <a:fillRect/>
          </a:stretch>
        </p:blipFill>
        <p:spPr bwMode="auto">
          <a:xfrm>
            <a:off x="6964295" y="3311423"/>
            <a:ext cx="2072201" cy="17275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Planes and lines in the (Euclidean) space can be described in terms of a normal form that generalizes the form of a line in the plane (1/ 2)</a:t>
            </a:r>
            <a:endParaRPr lang="en-US" dirty="0"/>
          </a:p>
        </p:txBody>
      </p:sp>
      <p:pic>
        <p:nvPicPr>
          <p:cNvPr id="3" name="Picture 2" descr="http://mathandmultimedia.com/wp-content/uploads/2011/05/all.png"/>
          <p:cNvPicPr>
            <a:picLocks noChangeAspect="1" noChangeArrowheads="1"/>
          </p:cNvPicPr>
          <p:nvPr/>
        </p:nvPicPr>
        <p:blipFill>
          <a:blip r:embed="rId3" cstate="print"/>
          <a:srcRect/>
          <a:stretch>
            <a:fillRect/>
          </a:stretch>
        </p:blipFill>
        <p:spPr bwMode="auto">
          <a:xfrm rot="16200000">
            <a:off x="-844197" y="1866545"/>
            <a:ext cx="4176464" cy="2274506"/>
          </a:xfrm>
          <a:prstGeom prst="rect">
            <a:avLst/>
          </a:prstGeom>
          <a:noFill/>
        </p:spPr>
      </p:pic>
      <p:sp>
        <p:nvSpPr>
          <p:cNvPr id="4" name="Rechteck 3"/>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4" cstate="print"/>
          <a:stretch>
            <a:fillRect/>
          </a:stretch>
        </p:blipFill>
        <p:spPr>
          <a:xfrm>
            <a:off x="3491878" y="1203583"/>
            <a:ext cx="5328755" cy="2630550"/>
          </a:xfrm>
          <a:prstGeom prst="rect">
            <a:avLst/>
          </a:prstGeom>
          <a:noFill/>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Planes and lines in the (Euclidean) space can be described in terms of a normal form that generalizes the form of a line in the plane (2/ 2)</a:t>
            </a:r>
            <a:endParaRPr lang="en-US" dirty="0"/>
          </a:p>
        </p:txBody>
      </p:sp>
      <p:pic>
        <p:nvPicPr>
          <p:cNvPr id="3" name="Picture 2" descr="http://mathandmultimedia.com/wp-content/uploads/2011/05/all.png"/>
          <p:cNvPicPr>
            <a:picLocks noChangeAspect="1" noChangeArrowheads="1"/>
          </p:cNvPicPr>
          <p:nvPr/>
        </p:nvPicPr>
        <p:blipFill>
          <a:blip r:embed="rId3" cstate="print"/>
          <a:srcRect/>
          <a:stretch>
            <a:fillRect/>
          </a:stretch>
        </p:blipFill>
        <p:spPr bwMode="auto">
          <a:xfrm rot="16200000">
            <a:off x="-844197" y="1866545"/>
            <a:ext cx="4176464" cy="2274506"/>
          </a:xfrm>
          <a:prstGeom prst="rect">
            <a:avLst/>
          </a:prstGeom>
          <a:noFill/>
        </p:spPr>
      </p:pic>
      <p:sp>
        <p:nvSpPr>
          <p:cNvPr id="4" name="Rechteck 3"/>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4" cstate="print"/>
          <a:stretch>
            <a:fillRect/>
          </a:stretch>
        </p:blipFill>
        <p:spPr>
          <a:xfrm>
            <a:off x="3491877" y="1203583"/>
            <a:ext cx="5310785" cy="3590986"/>
          </a:xfrm>
          <a:prstGeom prst="rect">
            <a:avLst/>
          </a:prstGeom>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solve systems with three variables, we again apply elementary operations to successively eliminate variables (1/ 5)</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1763690" y="1203555"/>
            <a:ext cx="7050372" cy="1505006"/>
          </a:xfrm>
          <a:prstGeom prst="rect">
            <a:avLst/>
          </a:prstGeom>
          <a:noFill/>
          <a:ln/>
          <a:effectLst/>
        </p:spPr>
      </p:pic>
      <p:pic>
        <p:nvPicPr>
          <p:cNvPr id="10" name="Grafik 9" descr="IguanaTex_tmp.png"/>
          <p:cNvPicPr>
            <a:picLocks noChangeAspect="1"/>
          </p:cNvPicPr>
          <p:nvPr>
            <p:custDataLst>
              <p:tags r:id="rId2"/>
            </p:custDataLst>
          </p:nvPr>
        </p:nvPicPr>
        <p:blipFill>
          <a:blip r:embed="rId5" cstate="print"/>
          <a:stretch>
            <a:fillRect/>
          </a:stretch>
        </p:blipFill>
        <p:spPr>
          <a:xfrm>
            <a:off x="1763690" y="3147814"/>
            <a:ext cx="7068490" cy="1517456"/>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solve systems with three variables, we again apply elementary operations to successively eliminate variables (2/ 5)</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5" cstate="print"/>
          <a:stretch>
            <a:fillRect/>
          </a:stretch>
        </p:blipFill>
        <p:spPr>
          <a:xfrm>
            <a:off x="2836828" y="1203555"/>
            <a:ext cx="4600036" cy="1845005"/>
          </a:xfrm>
          <a:prstGeom prst="rect">
            <a:avLst/>
          </a:prstGeom>
          <a:noFill/>
          <a:ln/>
          <a:effectLst/>
        </p:spPr>
      </p:pic>
      <p:pic>
        <p:nvPicPr>
          <p:cNvPr id="12" name="Grafik 11" descr="IguanaTex_tmp.png"/>
          <p:cNvPicPr>
            <a:picLocks noChangeAspect="1"/>
          </p:cNvPicPr>
          <p:nvPr>
            <p:custDataLst>
              <p:tags r:id="rId2"/>
            </p:custDataLst>
          </p:nvPr>
        </p:nvPicPr>
        <p:blipFill>
          <a:blip r:embed="rId6" cstate="print"/>
          <a:stretch>
            <a:fillRect/>
          </a:stretch>
        </p:blipFill>
        <p:spPr>
          <a:xfrm>
            <a:off x="3082980" y="3147814"/>
            <a:ext cx="2729328" cy="1025294"/>
          </a:xfrm>
          <a:prstGeom prst="rect">
            <a:avLst/>
          </a:prstGeom>
          <a:noFill/>
          <a:ln/>
          <a:effectLst/>
        </p:spPr>
      </p:pic>
      <p:pic>
        <p:nvPicPr>
          <p:cNvPr id="14" name="Grafik 13" descr="IguanaTex_tmp.png"/>
          <p:cNvPicPr>
            <a:picLocks noChangeAspect="1"/>
          </p:cNvPicPr>
          <p:nvPr>
            <p:custDataLst>
              <p:tags r:id="rId3"/>
            </p:custDataLst>
          </p:nvPr>
        </p:nvPicPr>
        <p:blipFill>
          <a:blip r:embed="rId7" cstate="print"/>
          <a:stretch>
            <a:fillRect/>
          </a:stretch>
        </p:blipFill>
        <p:spPr>
          <a:xfrm>
            <a:off x="6244353" y="2541622"/>
            <a:ext cx="1001005" cy="231773"/>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solve systems with three variables, we again apply elementary operations to successively eliminate variables (3/ 5)</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1"/>
            </p:custDataLst>
          </p:nvPr>
        </p:nvPicPr>
        <p:blipFill>
          <a:blip r:embed="rId5" cstate="print"/>
          <a:stretch>
            <a:fillRect/>
          </a:stretch>
        </p:blipFill>
        <p:spPr>
          <a:xfrm>
            <a:off x="2836828" y="1203554"/>
            <a:ext cx="4876242" cy="2130454"/>
          </a:xfrm>
          <a:prstGeom prst="rect">
            <a:avLst/>
          </a:prstGeom>
          <a:noFill/>
          <a:ln/>
          <a:effectLst/>
        </p:spPr>
      </p:pic>
      <p:pic>
        <p:nvPicPr>
          <p:cNvPr id="11" name="Grafik 10" descr="IguanaTex_tmp.png"/>
          <p:cNvPicPr>
            <a:picLocks noChangeAspect="1"/>
          </p:cNvPicPr>
          <p:nvPr>
            <p:custDataLst>
              <p:tags r:id="rId2"/>
            </p:custDataLst>
          </p:nvPr>
        </p:nvPicPr>
        <p:blipFill>
          <a:blip r:embed="rId6" cstate="print"/>
          <a:stretch>
            <a:fillRect/>
          </a:stretch>
        </p:blipFill>
        <p:spPr>
          <a:xfrm>
            <a:off x="2936756" y="3410134"/>
            <a:ext cx="2630318" cy="1025003"/>
          </a:xfrm>
          <a:prstGeom prst="rect">
            <a:avLst/>
          </a:prstGeom>
          <a:noFill/>
          <a:ln/>
          <a:effectLst/>
        </p:spPr>
      </p:pic>
      <p:pic>
        <p:nvPicPr>
          <p:cNvPr id="15" name="Grafik 14" descr="IguanaTex_tmp.png"/>
          <p:cNvPicPr>
            <a:picLocks noChangeAspect="1"/>
          </p:cNvPicPr>
          <p:nvPr>
            <p:custDataLst>
              <p:tags r:id="rId3"/>
            </p:custDataLst>
          </p:nvPr>
        </p:nvPicPr>
        <p:blipFill>
          <a:blip r:embed="rId7" cstate="print"/>
          <a:stretch>
            <a:fillRect/>
          </a:stretch>
        </p:blipFill>
        <p:spPr>
          <a:xfrm>
            <a:off x="6001410" y="3118247"/>
            <a:ext cx="1104830" cy="231631"/>
          </a:xfrm>
          <a:prstGeom prst="rect">
            <a:avLst/>
          </a:prstGeom>
          <a:noFill/>
          <a:ln/>
          <a:effectLst/>
        </p:spPr>
      </p:pic>
      <p:sp>
        <p:nvSpPr>
          <p:cNvPr id="17" name="Nach rechts gekrümmter Pfeil 16"/>
          <p:cNvSpPr/>
          <p:nvPr/>
        </p:nvSpPr>
        <p:spPr>
          <a:xfrm rot="10800000">
            <a:off x="5940153" y="3895814"/>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Nach rechts gekrümmter Pfeil 17"/>
          <p:cNvSpPr/>
          <p:nvPr/>
        </p:nvSpPr>
        <p:spPr>
          <a:xfrm rot="10800000">
            <a:off x="6300193" y="3607782"/>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feld 18"/>
          <p:cNvSpPr txBox="1"/>
          <p:nvPr/>
        </p:nvSpPr>
        <p:spPr>
          <a:xfrm>
            <a:off x="6710186" y="3885505"/>
            <a:ext cx="1267398" cy="276999"/>
          </a:xfrm>
          <a:prstGeom prst="rect">
            <a:avLst/>
          </a:prstGeom>
          <a:noFill/>
        </p:spPr>
        <p:txBody>
          <a:bodyPr wrap="none" rtlCol="0">
            <a:spAutoFit/>
          </a:bodyPr>
          <a:lstStyle/>
          <a:p>
            <a:pPr algn="ctr"/>
            <a:r>
              <a:rPr lang="en-US" sz="1200" dirty="0" smtClean="0">
                <a:solidFill>
                  <a:srgbClr val="C00000"/>
                </a:solidFill>
              </a:rPr>
              <a:t>back-substitution</a:t>
            </a:r>
            <a:endParaRPr lang="en-US" sz="1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solve systems with three variables, we again apply elementary operations to successively eliminate variables (4/ 5)</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1"/>
            </p:custDataLst>
          </p:nvPr>
        </p:nvPicPr>
        <p:blipFill>
          <a:blip r:embed="rId3" cstate="print"/>
          <a:stretch>
            <a:fillRect/>
          </a:stretch>
        </p:blipFill>
        <p:spPr>
          <a:xfrm>
            <a:off x="1763691" y="1203553"/>
            <a:ext cx="7071005" cy="3760731"/>
          </a:xfrm>
          <a:prstGeom prst="rect">
            <a:avLst/>
          </a:prstGeom>
          <a:noFill/>
          <a:ln/>
          <a:effectLst/>
        </p:spPr>
      </p:pic>
      <p:sp>
        <p:nvSpPr>
          <p:cNvPr id="7" name="Nach rechts gekrümmter Pfeil 6"/>
          <p:cNvSpPr/>
          <p:nvPr/>
        </p:nvSpPr>
        <p:spPr>
          <a:xfrm rot="10800000">
            <a:off x="6711033" y="3507854"/>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Nach rechts gekrümmter Pfeil 7"/>
          <p:cNvSpPr/>
          <p:nvPr/>
        </p:nvSpPr>
        <p:spPr>
          <a:xfrm rot="10800000">
            <a:off x="7071073" y="3219822"/>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feld 9"/>
          <p:cNvSpPr txBox="1"/>
          <p:nvPr/>
        </p:nvSpPr>
        <p:spPr>
          <a:xfrm>
            <a:off x="7481066" y="3497545"/>
            <a:ext cx="1267398" cy="276999"/>
          </a:xfrm>
          <a:prstGeom prst="rect">
            <a:avLst/>
          </a:prstGeom>
          <a:noFill/>
        </p:spPr>
        <p:txBody>
          <a:bodyPr wrap="none" rtlCol="0">
            <a:spAutoFit/>
          </a:bodyPr>
          <a:lstStyle/>
          <a:p>
            <a:pPr algn="ctr"/>
            <a:r>
              <a:rPr lang="en-US" sz="1200" dirty="0" smtClean="0">
                <a:solidFill>
                  <a:srgbClr val="C00000"/>
                </a:solidFill>
              </a:rPr>
              <a:t>back-substitution</a:t>
            </a:r>
            <a:endParaRPr lang="en-US" sz="12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1572521"/>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6188361" cy="1354217"/>
          </a:xfrm>
          <a:prstGeom prst="rect">
            <a:avLst/>
          </a:prstGeom>
          <a:noFill/>
        </p:spPr>
        <p:txBody>
          <a:bodyPr wrap="none" rtlCol="0">
            <a:spAutoFit/>
          </a:bodyPr>
          <a:lstStyle/>
          <a:p>
            <a:r>
              <a:rPr lang="en-US" b="1" dirty="0" smtClean="0"/>
              <a:t>Topics</a:t>
            </a:r>
          </a:p>
          <a:p>
            <a:endParaRPr lang="en-US" sz="1000" dirty="0" smtClean="0"/>
          </a:p>
          <a:p>
            <a:pPr lvl="1"/>
            <a:r>
              <a:rPr lang="en-US" b="1" dirty="0" smtClean="0"/>
              <a:t>Lines in the Plane &amp; Systems of Equations with 2 Variables</a:t>
            </a:r>
          </a:p>
          <a:p>
            <a:pPr lvl="1"/>
            <a:endParaRPr lang="en-US" b="1" dirty="0" smtClean="0"/>
          </a:p>
          <a:p>
            <a:pPr lvl="1"/>
            <a:r>
              <a:rPr lang="en-US" dirty="0" smtClean="0"/>
              <a:t>Planes in Space &amp; Systems of Equations with 3 Variables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solve systems with three variables, we again apply elementary operations to successively eliminate variables (5/ 5)</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0" y="1203555"/>
            <a:ext cx="7062271" cy="3722386"/>
          </a:xfrm>
          <a:prstGeom prst="rect">
            <a:avLst/>
          </a:prstGeom>
          <a:noFill/>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structural insights do we have obtained so far? (1/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3" cstate="print"/>
          <a:stretch>
            <a:fillRect/>
          </a:stretch>
        </p:blipFill>
        <p:spPr>
          <a:xfrm>
            <a:off x="1763690" y="1203555"/>
            <a:ext cx="5713267" cy="2373252"/>
          </a:xfrm>
          <a:prstGeom prst="rect">
            <a:avLst/>
          </a:prstGeom>
          <a:noFill/>
          <a:ln/>
          <a:effectLst/>
        </p:spPr>
      </p:pic>
      <p:sp>
        <p:nvSpPr>
          <p:cNvPr id="6" name="Rechtwinkliges Dreieck 5"/>
          <p:cNvSpPr/>
          <p:nvPr/>
        </p:nvSpPr>
        <p:spPr>
          <a:xfrm rot="10800000">
            <a:off x="2411760" y="2715766"/>
            <a:ext cx="3435176" cy="1080120"/>
          </a:xfrm>
          <a:prstGeom prst="r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6228184" y="2715766"/>
            <a:ext cx="432048" cy="10801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ch rechts gekrümmter Pfeil 7"/>
          <p:cNvSpPr/>
          <p:nvPr/>
        </p:nvSpPr>
        <p:spPr>
          <a:xfrm rot="10800000">
            <a:off x="6711033" y="3148459"/>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Nach rechts gekrümmter Pfeil 8"/>
          <p:cNvSpPr/>
          <p:nvPr/>
        </p:nvSpPr>
        <p:spPr>
          <a:xfrm rot="10800000">
            <a:off x="7071073" y="2860427"/>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feld 9"/>
          <p:cNvSpPr txBox="1"/>
          <p:nvPr/>
        </p:nvSpPr>
        <p:spPr>
          <a:xfrm>
            <a:off x="7481066" y="3138150"/>
            <a:ext cx="1267398" cy="276999"/>
          </a:xfrm>
          <a:prstGeom prst="rect">
            <a:avLst/>
          </a:prstGeom>
          <a:noFill/>
        </p:spPr>
        <p:txBody>
          <a:bodyPr wrap="none" rtlCol="0">
            <a:spAutoFit/>
          </a:bodyPr>
          <a:lstStyle/>
          <a:p>
            <a:pPr algn="ctr"/>
            <a:r>
              <a:rPr lang="en-US" sz="1200" dirty="0" smtClean="0">
                <a:solidFill>
                  <a:srgbClr val="C00000"/>
                </a:solidFill>
              </a:rPr>
              <a:t>back-substitution</a:t>
            </a:r>
            <a:endParaRPr lang="en-US" sz="12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structural insights do we have obtained so far? (2/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3" cstate="print"/>
          <a:stretch>
            <a:fillRect/>
          </a:stretch>
        </p:blipFill>
        <p:spPr>
          <a:xfrm>
            <a:off x="1763690" y="1203553"/>
            <a:ext cx="7084841" cy="3763392"/>
          </a:xfrm>
          <a:prstGeom prst="rect">
            <a:avLst/>
          </a:prstGeom>
          <a:noFill/>
          <a:ln/>
          <a:effectLst/>
        </p:spPr>
      </p:pic>
      <p:sp>
        <p:nvSpPr>
          <p:cNvPr id="6" name="Rechtwinkliges Dreieck 5"/>
          <p:cNvSpPr/>
          <p:nvPr/>
        </p:nvSpPr>
        <p:spPr>
          <a:xfrm rot="10800000">
            <a:off x="2267745" y="1635645"/>
            <a:ext cx="3435176" cy="1080120"/>
          </a:xfrm>
          <a:prstGeom prst="r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6084169" y="1635645"/>
            <a:ext cx="432048" cy="10801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ach rechts gekrümmter Pfeil 10"/>
          <p:cNvSpPr/>
          <p:nvPr/>
        </p:nvSpPr>
        <p:spPr>
          <a:xfrm rot="10800000">
            <a:off x="6567018" y="2068338"/>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Nach rechts gekrümmter Pfeil 11"/>
          <p:cNvSpPr/>
          <p:nvPr/>
        </p:nvSpPr>
        <p:spPr>
          <a:xfrm rot="10800000">
            <a:off x="6927058" y="1780306"/>
            <a:ext cx="288032" cy="575419"/>
          </a:xfrm>
          <a:prstGeom prst="curved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feld 12"/>
          <p:cNvSpPr txBox="1"/>
          <p:nvPr/>
        </p:nvSpPr>
        <p:spPr>
          <a:xfrm>
            <a:off x="7337051" y="2058029"/>
            <a:ext cx="1267398" cy="276999"/>
          </a:xfrm>
          <a:prstGeom prst="rect">
            <a:avLst/>
          </a:prstGeom>
          <a:noFill/>
        </p:spPr>
        <p:txBody>
          <a:bodyPr wrap="none" rtlCol="0">
            <a:spAutoFit/>
          </a:bodyPr>
          <a:lstStyle/>
          <a:p>
            <a:pPr algn="ctr"/>
            <a:r>
              <a:rPr lang="en-US" sz="1200" dirty="0" smtClean="0">
                <a:solidFill>
                  <a:srgbClr val="C00000"/>
                </a:solidFill>
              </a:rPr>
              <a:t>back-substitution</a:t>
            </a:r>
            <a:endParaRPr lang="en-US" sz="1200"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exploit the fact, that we manipulate the coefficients of the variables only, we introduce the augmented matrix (1/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63691" y="1203552"/>
            <a:ext cx="7058893" cy="3309919"/>
          </a:xfrm>
          <a:prstGeom prst="rect">
            <a:avLst/>
          </a:prstGeom>
          <a:noFill/>
          <a:ln/>
          <a:effectLst/>
        </p:spPr>
      </p:pic>
      <p:grpSp>
        <p:nvGrpSpPr>
          <p:cNvPr id="7" name="Gruppieren 11"/>
          <p:cNvGrpSpPr/>
          <p:nvPr/>
        </p:nvGrpSpPr>
        <p:grpSpPr>
          <a:xfrm>
            <a:off x="4945129" y="3147814"/>
            <a:ext cx="2867231" cy="1112565"/>
            <a:chOff x="4572000" y="3416300"/>
            <a:chExt cx="2867231" cy="1112565"/>
          </a:xfrm>
        </p:grpSpPr>
        <p:sp>
          <p:nvSpPr>
            <p:cNvPr id="8" name="Pfeil nach rechts 7"/>
            <p:cNvSpPr/>
            <p:nvPr/>
          </p:nvSpPr>
          <p:spPr>
            <a:xfrm rot="5400000">
              <a:off x="4499992" y="3501008"/>
              <a:ext cx="432048" cy="288032"/>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p:cNvSpPr txBox="1"/>
            <p:nvPr/>
          </p:nvSpPr>
          <p:spPr>
            <a:xfrm>
              <a:off x="4872613" y="3416300"/>
              <a:ext cx="851515" cy="307777"/>
            </a:xfrm>
            <a:prstGeom prst="rect">
              <a:avLst/>
            </a:prstGeom>
            <a:noFill/>
          </p:spPr>
          <p:txBody>
            <a:bodyPr wrap="none" rtlCol="0">
              <a:spAutoFit/>
            </a:bodyPr>
            <a:lstStyle/>
            <a:p>
              <a:r>
                <a:rPr lang="en-US" sz="1400" dirty="0" smtClean="0"/>
                <a:t>columns</a:t>
              </a:r>
              <a:endParaRPr lang="en-US" sz="1400" dirty="0"/>
            </a:p>
          </p:txBody>
        </p:sp>
        <p:sp>
          <p:nvSpPr>
            <p:cNvPr id="10" name="Pfeil nach rechts 9"/>
            <p:cNvSpPr/>
            <p:nvPr/>
          </p:nvSpPr>
          <p:spPr>
            <a:xfrm rot="10800000">
              <a:off x="6334100" y="4229596"/>
              <a:ext cx="432048" cy="288032"/>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6876256" y="4221088"/>
              <a:ext cx="562975" cy="307777"/>
            </a:xfrm>
            <a:prstGeom prst="rect">
              <a:avLst/>
            </a:prstGeom>
            <a:noFill/>
          </p:spPr>
          <p:txBody>
            <a:bodyPr wrap="none" rtlCol="0">
              <a:spAutoFit/>
            </a:bodyPr>
            <a:lstStyle/>
            <a:p>
              <a:r>
                <a:rPr lang="en-US" sz="1400" dirty="0" smtClean="0"/>
                <a:t>rows</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exploit the fact, that we manipulate the coefficients of the variables only, we introduce the augmented matrix (2/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IguanaTex_tmp.png"/>
          <p:cNvPicPr>
            <a:picLocks noChangeAspect="1"/>
          </p:cNvPicPr>
          <p:nvPr>
            <p:custDataLst>
              <p:tags r:id="rId1"/>
            </p:custDataLst>
          </p:nvPr>
        </p:nvPicPr>
        <p:blipFill>
          <a:blip r:embed="rId3" cstate="print"/>
          <a:stretch>
            <a:fillRect/>
          </a:stretch>
        </p:blipFill>
        <p:spPr>
          <a:xfrm>
            <a:off x="3347864" y="1260564"/>
            <a:ext cx="3412481" cy="2463314"/>
          </a:xfrm>
          <a:prstGeom prst="rect">
            <a:avLst/>
          </a:prstGeom>
          <a:noFill/>
          <a:ln/>
          <a:effectLst/>
        </p:spPr>
      </p:pic>
      <p:grpSp>
        <p:nvGrpSpPr>
          <p:cNvPr id="4" name="Gruppieren 11"/>
          <p:cNvGrpSpPr/>
          <p:nvPr/>
        </p:nvGrpSpPr>
        <p:grpSpPr>
          <a:xfrm>
            <a:off x="4860032" y="2355726"/>
            <a:ext cx="2867231" cy="1112565"/>
            <a:chOff x="4572000" y="3416300"/>
            <a:chExt cx="2867231" cy="1112565"/>
          </a:xfrm>
        </p:grpSpPr>
        <p:sp>
          <p:nvSpPr>
            <p:cNvPr id="8" name="Pfeil nach rechts 7"/>
            <p:cNvSpPr/>
            <p:nvPr/>
          </p:nvSpPr>
          <p:spPr>
            <a:xfrm rot="5400000">
              <a:off x="4499992" y="3501008"/>
              <a:ext cx="432048" cy="288032"/>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p:cNvSpPr txBox="1"/>
            <p:nvPr/>
          </p:nvSpPr>
          <p:spPr>
            <a:xfrm>
              <a:off x="4872613" y="3416300"/>
              <a:ext cx="851515" cy="307777"/>
            </a:xfrm>
            <a:prstGeom prst="rect">
              <a:avLst/>
            </a:prstGeom>
            <a:noFill/>
          </p:spPr>
          <p:txBody>
            <a:bodyPr wrap="none" rtlCol="0">
              <a:spAutoFit/>
            </a:bodyPr>
            <a:lstStyle/>
            <a:p>
              <a:r>
                <a:rPr lang="en-US" sz="1400" dirty="0" smtClean="0"/>
                <a:t>columns</a:t>
              </a:r>
              <a:endParaRPr lang="en-US" sz="1400" dirty="0"/>
            </a:p>
          </p:txBody>
        </p:sp>
        <p:sp>
          <p:nvSpPr>
            <p:cNvPr id="10" name="Pfeil nach rechts 9"/>
            <p:cNvSpPr/>
            <p:nvPr/>
          </p:nvSpPr>
          <p:spPr>
            <a:xfrm rot="10800000">
              <a:off x="6334100" y="4229596"/>
              <a:ext cx="432048" cy="288032"/>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6876256" y="4221088"/>
              <a:ext cx="562975" cy="307777"/>
            </a:xfrm>
            <a:prstGeom prst="rect">
              <a:avLst/>
            </a:prstGeom>
            <a:noFill/>
          </p:spPr>
          <p:txBody>
            <a:bodyPr wrap="none" rtlCol="0">
              <a:spAutoFit/>
            </a:bodyPr>
            <a:lstStyle/>
            <a:p>
              <a:r>
                <a:rPr lang="en-US" sz="1400" dirty="0" smtClean="0"/>
                <a:t>rows</a:t>
              </a:r>
              <a:endParaRPr lang="en-US" sz="1400" dirty="0"/>
            </a:p>
          </p:txBody>
        </p:sp>
      </p:grpSp>
      <p:grpSp>
        <p:nvGrpSpPr>
          <p:cNvPr id="5" name="Gruppieren 12"/>
          <p:cNvGrpSpPr/>
          <p:nvPr/>
        </p:nvGrpSpPr>
        <p:grpSpPr>
          <a:xfrm>
            <a:off x="2915816" y="3867894"/>
            <a:ext cx="5976664" cy="1080120"/>
            <a:chOff x="2123728" y="5357892"/>
            <a:chExt cx="5976664" cy="1080120"/>
          </a:xfrm>
        </p:grpSpPr>
        <p:cxnSp>
          <p:nvCxnSpPr>
            <p:cNvPr id="13" name="Gerade Verbindung mit Pfeil 12"/>
            <p:cNvCxnSpPr/>
            <p:nvPr/>
          </p:nvCxnSpPr>
          <p:spPr>
            <a:xfrm flipV="1">
              <a:off x="3275856" y="5357892"/>
              <a:ext cx="936104" cy="231348"/>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123728" y="5699348"/>
              <a:ext cx="2260223" cy="738664"/>
            </a:xfrm>
            <a:prstGeom prst="rect">
              <a:avLst/>
            </a:prstGeom>
            <a:noFill/>
          </p:spPr>
          <p:txBody>
            <a:bodyPr wrap="square" rtlCol="0">
              <a:spAutoFit/>
            </a:bodyPr>
            <a:lstStyle/>
            <a:p>
              <a:pPr algn="ctr"/>
              <a:r>
                <a:rPr lang="en-US" sz="1400" dirty="0" smtClean="0"/>
                <a:t>numbers correspond to the </a:t>
              </a:r>
              <a:r>
                <a:rPr lang="en-US" sz="1400" b="1" dirty="0" smtClean="0"/>
                <a:t>coefficients of </a:t>
              </a:r>
              <a:r>
                <a:rPr lang="en-US" sz="1400" dirty="0" smtClean="0"/>
                <a:t>the variables/ </a:t>
              </a:r>
              <a:r>
                <a:rPr lang="en-US" sz="1400" b="1" dirty="0" smtClean="0"/>
                <a:t>unknowns</a:t>
              </a:r>
              <a:endParaRPr lang="en-US" sz="1400" b="1" dirty="0"/>
            </a:p>
          </p:txBody>
        </p:sp>
        <p:cxnSp>
          <p:nvCxnSpPr>
            <p:cNvPr id="15" name="Gerade Verbindung mit Pfeil 14"/>
            <p:cNvCxnSpPr/>
            <p:nvPr/>
          </p:nvCxnSpPr>
          <p:spPr>
            <a:xfrm flipH="1" flipV="1">
              <a:off x="5148064" y="5357892"/>
              <a:ext cx="1584176" cy="576064"/>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5840169" y="5904324"/>
              <a:ext cx="2260223" cy="523220"/>
            </a:xfrm>
            <a:prstGeom prst="rect">
              <a:avLst/>
            </a:prstGeom>
            <a:noFill/>
          </p:spPr>
          <p:txBody>
            <a:bodyPr wrap="square" rtlCol="0">
              <a:spAutoFit/>
            </a:bodyPr>
            <a:lstStyle/>
            <a:p>
              <a:pPr algn="ctr"/>
              <a:r>
                <a:rPr lang="en-US" sz="1400" dirty="0" smtClean="0"/>
                <a:t>numbers correspond to the </a:t>
              </a:r>
              <a:r>
                <a:rPr lang="en-US" sz="1400" b="1" dirty="0" smtClean="0"/>
                <a:t>right-hand side entries</a:t>
              </a:r>
              <a:endParaRPr lang="en-US"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do the numbers in the augmented matrix stand for?</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1"/>
            </p:custDataLst>
          </p:nvPr>
        </p:nvPicPr>
        <p:blipFill>
          <a:blip r:embed="rId3" cstate="print"/>
          <a:stretch>
            <a:fillRect/>
          </a:stretch>
        </p:blipFill>
        <p:spPr>
          <a:xfrm>
            <a:off x="1763690" y="1203550"/>
            <a:ext cx="7071912" cy="3804455"/>
          </a:xfrm>
          <a:prstGeom prst="rect">
            <a:avLst/>
          </a:prstGeom>
          <a:noFill/>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br>
              <a:rPr lang="en-US" dirty="0" smtClean="0"/>
            </a:br>
            <a:r>
              <a:rPr lang="en-US" dirty="0" smtClean="0"/>
              <a:t>Determine the augmented matrix</a:t>
            </a:r>
            <a:endParaRPr lang="en-US" dirty="0"/>
          </a:p>
        </p:txBody>
      </p:sp>
      <p:sp>
        <p:nvSpPr>
          <p:cNvPr id="3" name="Rechteck 2"/>
          <p:cNvSpPr/>
          <p:nvPr/>
        </p:nvSpPr>
        <p:spPr>
          <a:xfrm>
            <a:off x="1691680" y="1131590"/>
            <a:ext cx="7200800" cy="20882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5" cstate="print"/>
          <a:stretch>
            <a:fillRect/>
          </a:stretch>
        </p:blipFill>
        <p:spPr>
          <a:xfrm>
            <a:off x="1763690" y="1203550"/>
            <a:ext cx="7069011" cy="1940085"/>
          </a:xfrm>
          <a:prstGeom prst="rect">
            <a:avLst/>
          </a:prstGeom>
          <a:noFill/>
          <a:ln/>
          <a:effectLst/>
        </p:spPr>
      </p:pic>
      <p:pic>
        <p:nvPicPr>
          <p:cNvPr id="8" name="Grafik 7" descr="IguanaTex_tmp.png"/>
          <p:cNvPicPr>
            <a:picLocks noChangeAspect="1"/>
          </p:cNvPicPr>
          <p:nvPr>
            <p:custDataLst>
              <p:tags r:id="rId2"/>
            </p:custDataLst>
          </p:nvPr>
        </p:nvPicPr>
        <p:blipFill>
          <a:blip r:embed="rId6" cstate="print"/>
          <a:stretch>
            <a:fillRect/>
          </a:stretch>
        </p:blipFill>
        <p:spPr>
          <a:xfrm>
            <a:off x="394570" y="3769433"/>
            <a:ext cx="3962373" cy="556962"/>
          </a:xfrm>
          <a:prstGeom prst="rect">
            <a:avLst/>
          </a:prstGeom>
          <a:noFill/>
          <a:ln/>
          <a:effectLst/>
        </p:spPr>
      </p:pic>
      <p:sp>
        <p:nvSpPr>
          <p:cNvPr id="9" name="Rechteck 8"/>
          <p:cNvSpPr/>
          <p:nvPr/>
        </p:nvSpPr>
        <p:spPr>
          <a:xfrm>
            <a:off x="251520" y="3651870"/>
            <a:ext cx="4248472" cy="7920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 Verbindung 10"/>
          <p:cNvCxnSpPr>
            <a:stCxn id="9" idx="0"/>
          </p:cNvCxnSpPr>
          <p:nvPr/>
        </p:nvCxnSpPr>
        <p:spPr>
          <a:xfrm flipV="1">
            <a:off x="2375756" y="1995686"/>
            <a:ext cx="1764196" cy="1656184"/>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pic>
        <p:nvPicPr>
          <p:cNvPr id="17" name="Grafik 16" descr="IguanaTex_tmp.png"/>
          <p:cNvPicPr>
            <a:picLocks noChangeAspect="1"/>
          </p:cNvPicPr>
          <p:nvPr>
            <p:custDataLst>
              <p:tags r:id="rId3"/>
            </p:custDataLst>
          </p:nvPr>
        </p:nvPicPr>
        <p:blipFill>
          <a:blip r:embed="rId7" cstate="print"/>
          <a:stretch>
            <a:fillRect/>
          </a:stretch>
        </p:blipFill>
        <p:spPr>
          <a:xfrm>
            <a:off x="4839977" y="3769433"/>
            <a:ext cx="3856535" cy="557358"/>
          </a:xfrm>
          <a:prstGeom prst="rect">
            <a:avLst/>
          </a:prstGeom>
          <a:noFill/>
          <a:ln/>
          <a:effectLst/>
        </p:spPr>
      </p:pic>
      <p:sp>
        <p:nvSpPr>
          <p:cNvPr id="14" name="Rechteck 13"/>
          <p:cNvSpPr/>
          <p:nvPr/>
        </p:nvSpPr>
        <p:spPr>
          <a:xfrm>
            <a:off x="4644008" y="3651870"/>
            <a:ext cx="4248472" cy="7920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Gerade Verbindung 15"/>
          <p:cNvCxnSpPr>
            <a:stCxn id="14" idx="0"/>
          </p:cNvCxnSpPr>
          <p:nvPr/>
        </p:nvCxnSpPr>
        <p:spPr>
          <a:xfrm flipH="1" flipV="1">
            <a:off x="6372200" y="2931790"/>
            <a:ext cx="396044" cy="720080"/>
          </a:xfrm>
          <a:prstGeom prst="lin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Instead of the system of equations we now work with its augmented matrix and reduce this until a triangular form is reached (1/ 4)</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0" y="1203549"/>
            <a:ext cx="7086621" cy="3744933"/>
          </a:xfrm>
          <a:prstGeom prst="rect">
            <a:avLst/>
          </a:prstGeom>
          <a:noFill/>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Instead of the system of equations we now work with its augmented matrix and reduce this until a triangular form is reached (2/ 4)</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0" y="1203549"/>
            <a:ext cx="6999404" cy="3816997"/>
          </a:xfrm>
          <a:prstGeom prst="rect">
            <a:avLst/>
          </a:prstGeom>
          <a:noFill/>
          <a:ln/>
          <a:effectLst/>
        </p:spPr>
      </p:pic>
      <p:sp>
        <p:nvSpPr>
          <p:cNvPr id="8" name="Freihandform 7"/>
          <p:cNvSpPr/>
          <p:nvPr/>
        </p:nvSpPr>
        <p:spPr>
          <a:xfrm>
            <a:off x="5369148" y="4153247"/>
            <a:ext cx="1219076" cy="866775"/>
          </a:xfrm>
          <a:custGeom>
            <a:avLst/>
            <a:gdLst>
              <a:gd name="connsiteX0" fmla="*/ 0 w 1435100"/>
              <a:gd name="connsiteY0" fmla="*/ 0 h 866775"/>
              <a:gd name="connsiteX1" fmla="*/ 0 w 1435100"/>
              <a:gd name="connsiteY1" fmla="*/ 276225 h 866775"/>
              <a:gd name="connsiteX2" fmla="*/ 393700 w 1435100"/>
              <a:gd name="connsiteY2" fmla="*/ 276225 h 866775"/>
              <a:gd name="connsiteX3" fmla="*/ 393700 w 1435100"/>
              <a:gd name="connsiteY3" fmla="*/ 571500 h 866775"/>
              <a:gd name="connsiteX4" fmla="*/ 946150 w 1435100"/>
              <a:gd name="connsiteY4" fmla="*/ 571500 h 866775"/>
              <a:gd name="connsiteX5" fmla="*/ 946150 w 1435100"/>
              <a:gd name="connsiteY5" fmla="*/ 866775 h 866775"/>
              <a:gd name="connsiteX6" fmla="*/ 1435100 w 1435100"/>
              <a:gd name="connsiteY6"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100" h="866775">
                <a:moveTo>
                  <a:pt x="0" y="0"/>
                </a:moveTo>
                <a:lnTo>
                  <a:pt x="0" y="276225"/>
                </a:lnTo>
                <a:lnTo>
                  <a:pt x="393700" y="276225"/>
                </a:lnTo>
                <a:lnTo>
                  <a:pt x="393700" y="571500"/>
                </a:lnTo>
                <a:lnTo>
                  <a:pt x="946150" y="571500"/>
                </a:lnTo>
                <a:lnTo>
                  <a:pt x="946150" y="866775"/>
                </a:lnTo>
                <a:lnTo>
                  <a:pt x="1435100" y="866775"/>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Instead of the system of equations we now work with its augmented matrix and reduce this until a triangular form is reached (3/ 4)</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fik 31" descr="IguanaTex_tmp.png"/>
          <p:cNvPicPr>
            <a:picLocks noChangeAspect="1"/>
          </p:cNvPicPr>
          <p:nvPr>
            <p:custDataLst>
              <p:tags r:id="rId1"/>
            </p:custDataLst>
          </p:nvPr>
        </p:nvPicPr>
        <p:blipFill>
          <a:blip r:embed="rId4" cstate="print"/>
          <a:stretch>
            <a:fillRect/>
          </a:stretch>
        </p:blipFill>
        <p:spPr>
          <a:xfrm>
            <a:off x="1763691" y="1203549"/>
            <a:ext cx="7085999" cy="2984561"/>
          </a:xfrm>
          <a:prstGeom prst="rect">
            <a:avLst/>
          </a:prstGeom>
          <a:noFill/>
          <a:ln/>
          <a:effectLst/>
        </p:spPr>
      </p:pic>
      <p:grpSp>
        <p:nvGrpSpPr>
          <p:cNvPr id="6" name="Gruppieren 29"/>
          <p:cNvGrpSpPr/>
          <p:nvPr/>
        </p:nvGrpSpPr>
        <p:grpSpPr>
          <a:xfrm>
            <a:off x="5839705" y="1468532"/>
            <a:ext cx="2980767" cy="1662420"/>
            <a:chOff x="5349875" y="1583065"/>
            <a:chExt cx="3492443" cy="1662420"/>
          </a:xfrm>
        </p:grpSpPr>
        <p:sp>
          <p:nvSpPr>
            <p:cNvPr id="7" name="Freihandform 6"/>
            <p:cNvSpPr/>
            <p:nvPr/>
          </p:nvSpPr>
          <p:spPr>
            <a:xfrm>
              <a:off x="5349875" y="2378710"/>
              <a:ext cx="1435100" cy="866775"/>
            </a:xfrm>
            <a:custGeom>
              <a:avLst/>
              <a:gdLst>
                <a:gd name="connsiteX0" fmla="*/ 0 w 1435100"/>
                <a:gd name="connsiteY0" fmla="*/ 0 h 866775"/>
                <a:gd name="connsiteX1" fmla="*/ 0 w 1435100"/>
                <a:gd name="connsiteY1" fmla="*/ 276225 h 866775"/>
                <a:gd name="connsiteX2" fmla="*/ 393700 w 1435100"/>
                <a:gd name="connsiteY2" fmla="*/ 276225 h 866775"/>
                <a:gd name="connsiteX3" fmla="*/ 393700 w 1435100"/>
                <a:gd name="connsiteY3" fmla="*/ 571500 h 866775"/>
                <a:gd name="connsiteX4" fmla="*/ 946150 w 1435100"/>
                <a:gd name="connsiteY4" fmla="*/ 571500 h 866775"/>
                <a:gd name="connsiteX5" fmla="*/ 946150 w 1435100"/>
                <a:gd name="connsiteY5" fmla="*/ 866775 h 866775"/>
                <a:gd name="connsiteX6" fmla="*/ 1435100 w 1435100"/>
                <a:gd name="connsiteY6"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100" h="866775">
                  <a:moveTo>
                    <a:pt x="0" y="0"/>
                  </a:moveTo>
                  <a:lnTo>
                    <a:pt x="0" y="276225"/>
                  </a:lnTo>
                  <a:lnTo>
                    <a:pt x="393700" y="276225"/>
                  </a:lnTo>
                  <a:lnTo>
                    <a:pt x="393700" y="571500"/>
                  </a:lnTo>
                  <a:lnTo>
                    <a:pt x="946150" y="571500"/>
                  </a:lnTo>
                  <a:lnTo>
                    <a:pt x="946150" y="866775"/>
                  </a:lnTo>
                  <a:lnTo>
                    <a:pt x="1435100" y="866775"/>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Gerade Verbindung mit Pfeil 7"/>
            <p:cNvCxnSpPr/>
            <p:nvPr/>
          </p:nvCxnSpPr>
          <p:spPr>
            <a:xfrm flipH="1">
              <a:off x="6311253" y="1844675"/>
              <a:ext cx="1141067" cy="985624"/>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7524328" y="1583065"/>
              <a:ext cx="1317990" cy="523220"/>
            </a:xfrm>
            <a:prstGeom prst="rect">
              <a:avLst/>
            </a:prstGeom>
            <a:noFill/>
          </p:spPr>
          <p:txBody>
            <a:bodyPr wrap="none" rtlCol="0">
              <a:spAutoFit/>
            </a:bodyPr>
            <a:lstStyle/>
            <a:p>
              <a:r>
                <a:rPr lang="en-US" sz="1400" dirty="0" smtClean="0">
                  <a:solidFill>
                    <a:srgbClr val="C00000"/>
                  </a:solidFill>
                </a:rPr>
                <a:t>upper echelon</a:t>
              </a:r>
            </a:p>
            <a:p>
              <a:pPr algn="ctr"/>
              <a:r>
                <a:rPr lang="en-US" sz="1400" dirty="0" smtClean="0">
                  <a:solidFill>
                    <a:srgbClr val="C00000"/>
                  </a:solidFill>
                </a:rPr>
                <a:t>form</a:t>
              </a:r>
              <a:endParaRPr lang="en-US" sz="1400" dirty="0">
                <a:solidFill>
                  <a:srgbClr val="C00000"/>
                </a:solidFill>
              </a:endParaRPr>
            </a:p>
          </p:txBody>
        </p:sp>
      </p:grpSp>
      <p:grpSp>
        <p:nvGrpSpPr>
          <p:cNvPr id="10" name="Gruppieren 28"/>
          <p:cNvGrpSpPr/>
          <p:nvPr/>
        </p:nvGrpSpPr>
        <p:grpSpPr>
          <a:xfrm>
            <a:off x="5903362" y="1256442"/>
            <a:ext cx="1132227" cy="1813536"/>
            <a:chOff x="5416149" y="1370975"/>
            <a:chExt cx="1326585" cy="1813536"/>
          </a:xfrm>
        </p:grpSpPr>
        <p:sp>
          <p:nvSpPr>
            <p:cNvPr id="11" name="Rechteck 10"/>
            <p:cNvSpPr/>
            <p:nvPr/>
          </p:nvSpPr>
          <p:spPr>
            <a:xfrm>
              <a:off x="5416149" y="2365535"/>
              <a:ext cx="221457" cy="2500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5875287" y="2653579"/>
              <a:ext cx="221457" cy="2500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6415545" y="2934480"/>
              <a:ext cx="221457" cy="2500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5814615" y="1370975"/>
              <a:ext cx="928119" cy="523220"/>
            </a:xfrm>
            <a:prstGeom prst="rect">
              <a:avLst/>
            </a:prstGeom>
            <a:noFill/>
          </p:spPr>
          <p:txBody>
            <a:bodyPr wrap="none" rtlCol="0">
              <a:spAutoFit/>
            </a:bodyPr>
            <a:lstStyle/>
            <a:p>
              <a:pPr algn="ctr"/>
              <a:r>
                <a:rPr lang="en-US" sz="1400" dirty="0" smtClean="0">
                  <a:solidFill>
                    <a:schemeClr val="tx2"/>
                  </a:solidFill>
                </a:rPr>
                <a:t>pivot</a:t>
              </a:r>
            </a:p>
            <a:p>
              <a:pPr algn="ctr"/>
              <a:r>
                <a:rPr lang="en-US" sz="1400" dirty="0" smtClean="0">
                  <a:solidFill>
                    <a:schemeClr val="tx2"/>
                  </a:solidFill>
                </a:rPr>
                <a:t>element</a:t>
              </a:r>
              <a:endParaRPr lang="en-US" sz="1400" dirty="0">
                <a:solidFill>
                  <a:schemeClr val="tx2"/>
                </a:solidFill>
              </a:endParaRPr>
            </a:p>
          </p:txBody>
        </p:sp>
        <p:cxnSp>
          <p:nvCxnSpPr>
            <p:cNvPr id="15" name="Gerade Verbindung mit Pfeil 14"/>
            <p:cNvCxnSpPr>
              <a:stCxn id="14" idx="2"/>
            </p:cNvCxnSpPr>
            <p:nvPr/>
          </p:nvCxnSpPr>
          <p:spPr>
            <a:xfrm flipH="1">
              <a:off x="5543623" y="1894195"/>
              <a:ext cx="735050" cy="432048"/>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14" idx="2"/>
            </p:cNvCxnSpPr>
            <p:nvPr/>
          </p:nvCxnSpPr>
          <p:spPr>
            <a:xfrm flipH="1">
              <a:off x="6049837" y="1894195"/>
              <a:ext cx="228837" cy="720080"/>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4" idx="2"/>
            </p:cNvCxnSpPr>
            <p:nvPr/>
          </p:nvCxnSpPr>
          <p:spPr>
            <a:xfrm>
              <a:off x="6278673" y="1894195"/>
              <a:ext cx="277376" cy="1008112"/>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28" name="Grafik 27" descr="IguanaTex_tmp.png"/>
          <p:cNvPicPr>
            <a:picLocks noChangeAspect="1"/>
          </p:cNvPicPr>
          <p:nvPr>
            <p:custDataLst>
              <p:tags r:id="rId2"/>
            </p:custDataLst>
          </p:nvPr>
        </p:nvPicPr>
        <p:blipFill>
          <a:blip r:embed="rId5" cstate="print"/>
          <a:stretch>
            <a:fillRect/>
          </a:stretch>
        </p:blipFill>
        <p:spPr>
          <a:xfrm>
            <a:off x="1763688" y="4592949"/>
            <a:ext cx="6912768" cy="355065"/>
          </a:xfrm>
          <a:prstGeom prst="rect">
            <a:avLst/>
          </a:prstGeom>
          <a:noFill/>
          <a:ln/>
          <a:effectLst/>
        </p:spPr>
      </p:pic>
      <p:cxnSp>
        <p:nvCxnSpPr>
          <p:cNvPr id="30" name="Gerade Verbindung 29"/>
          <p:cNvCxnSpPr/>
          <p:nvPr/>
        </p:nvCxnSpPr>
        <p:spPr>
          <a:xfrm>
            <a:off x="1763688" y="4493106"/>
            <a:ext cx="1368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8" descr="http://upload.wikimedia.org/wikipedia/commons/d/d8/US_Navy_090711-N-9712C-011_Two_F-A-18_Hornets_assigned_to_Strike_Fighter_Squadron_(VFA)_204_and_two_F-15_Strike_Eagles_assigned_to_the_Louisiana_Air_National_Guard_159th_Fighter_Wing_fly_in_an_echelon_formation.jpg"/>
          <p:cNvPicPr>
            <a:picLocks noChangeAspect="1" noChangeArrowheads="1"/>
          </p:cNvPicPr>
          <p:nvPr/>
        </p:nvPicPr>
        <p:blipFill>
          <a:blip r:embed="rId6" cstate="print"/>
          <a:srcRect/>
          <a:stretch>
            <a:fillRect/>
          </a:stretch>
        </p:blipFill>
        <p:spPr bwMode="auto">
          <a:xfrm>
            <a:off x="251520" y="1131590"/>
            <a:ext cx="1301021" cy="8640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Determining the point of intersection of two lines, i.e. solving a system of two linear equations with two variables (1/ 4)</a:t>
            </a:r>
            <a:endParaRPr lang="en-US" dirty="0"/>
          </a:p>
        </p:txBody>
      </p:sp>
      <p:pic>
        <p:nvPicPr>
          <p:cNvPr id="4" name="Picture 4" descr="http://2012books.lardbucket.org/books/beginning-algebra/section_07/d23706f88f0492417000ac125bfe3128.jpg"/>
          <p:cNvPicPr>
            <a:picLocks noChangeAspect="1" noChangeArrowheads="1"/>
          </p:cNvPicPr>
          <p:nvPr/>
        </p:nvPicPr>
        <p:blipFill>
          <a:blip r:embed="rId3" cstate="print"/>
          <a:srcRect/>
          <a:stretch>
            <a:fillRect/>
          </a:stretch>
        </p:blipFill>
        <p:spPr bwMode="auto">
          <a:xfrm>
            <a:off x="251521" y="1131591"/>
            <a:ext cx="2880320" cy="1895251"/>
          </a:xfrm>
          <a:prstGeom prst="rect">
            <a:avLst/>
          </a:prstGeom>
          <a:noFill/>
        </p:spPr>
      </p:pic>
      <p:sp>
        <p:nvSpPr>
          <p:cNvPr id="5" name="Rechteck 4"/>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4" cstate="print"/>
          <a:stretch>
            <a:fillRect/>
          </a:stretch>
        </p:blipFill>
        <p:spPr>
          <a:xfrm>
            <a:off x="3491877" y="1203583"/>
            <a:ext cx="5326090" cy="3265263"/>
          </a:xfrm>
          <a:prstGeom prst="rect">
            <a:avLst/>
          </a:prstGeom>
          <a:noFill/>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Instead of the system of equations we now work with its augmented matrix and reduce this until a triangular form is reached (3/ 4)</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fik 19" descr="IguanaTex_tmp.png"/>
          <p:cNvPicPr>
            <a:picLocks noChangeAspect="1"/>
          </p:cNvPicPr>
          <p:nvPr>
            <p:custDataLst>
              <p:tags r:id="rId1"/>
            </p:custDataLst>
          </p:nvPr>
        </p:nvPicPr>
        <p:blipFill>
          <a:blip r:embed="rId3" cstate="print"/>
          <a:stretch>
            <a:fillRect/>
          </a:stretch>
        </p:blipFill>
        <p:spPr>
          <a:xfrm>
            <a:off x="1763691" y="1203550"/>
            <a:ext cx="7085999" cy="3608325"/>
          </a:xfrm>
          <a:prstGeom prst="rect">
            <a:avLst/>
          </a:prstGeom>
          <a:noFill/>
          <a:ln/>
          <a:effectLst/>
        </p:spPr>
      </p:pic>
      <p:grpSp>
        <p:nvGrpSpPr>
          <p:cNvPr id="4" name="Gruppieren 29"/>
          <p:cNvGrpSpPr/>
          <p:nvPr/>
        </p:nvGrpSpPr>
        <p:grpSpPr>
          <a:xfrm>
            <a:off x="5839705" y="1468532"/>
            <a:ext cx="2980767" cy="1662420"/>
            <a:chOff x="5349875" y="1583065"/>
            <a:chExt cx="3492443" cy="1662420"/>
          </a:xfrm>
        </p:grpSpPr>
        <p:sp>
          <p:nvSpPr>
            <p:cNvPr id="7" name="Freihandform 6"/>
            <p:cNvSpPr/>
            <p:nvPr/>
          </p:nvSpPr>
          <p:spPr>
            <a:xfrm>
              <a:off x="5349875" y="2378710"/>
              <a:ext cx="1435100" cy="866775"/>
            </a:xfrm>
            <a:custGeom>
              <a:avLst/>
              <a:gdLst>
                <a:gd name="connsiteX0" fmla="*/ 0 w 1435100"/>
                <a:gd name="connsiteY0" fmla="*/ 0 h 866775"/>
                <a:gd name="connsiteX1" fmla="*/ 0 w 1435100"/>
                <a:gd name="connsiteY1" fmla="*/ 276225 h 866775"/>
                <a:gd name="connsiteX2" fmla="*/ 393700 w 1435100"/>
                <a:gd name="connsiteY2" fmla="*/ 276225 h 866775"/>
                <a:gd name="connsiteX3" fmla="*/ 393700 w 1435100"/>
                <a:gd name="connsiteY3" fmla="*/ 571500 h 866775"/>
                <a:gd name="connsiteX4" fmla="*/ 946150 w 1435100"/>
                <a:gd name="connsiteY4" fmla="*/ 571500 h 866775"/>
                <a:gd name="connsiteX5" fmla="*/ 946150 w 1435100"/>
                <a:gd name="connsiteY5" fmla="*/ 866775 h 866775"/>
                <a:gd name="connsiteX6" fmla="*/ 1435100 w 1435100"/>
                <a:gd name="connsiteY6"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100" h="866775">
                  <a:moveTo>
                    <a:pt x="0" y="0"/>
                  </a:moveTo>
                  <a:lnTo>
                    <a:pt x="0" y="276225"/>
                  </a:lnTo>
                  <a:lnTo>
                    <a:pt x="393700" y="276225"/>
                  </a:lnTo>
                  <a:lnTo>
                    <a:pt x="393700" y="571500"/>
                  </a:lnTo>
                  <a:lnTo>
                    <a:pt x="946150" y="571500"/>
                  </a:lnTo>
                  <a:lnTo>
                    <a:pt x="946150" y="866775"/>
                  </a:lnTo>
                  <a:lnTo>
                    <a:pt x="1435100" y="866775"/>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Gerade Verbindung mit Pfeil 7"/>
            <p:cNvCxnSpPr/>
            <p:nvPr/>
          </p:nvCxnSpPr>
          <p:spPr>
            <a:xfrm flipH="1">
              <a:off x="6311253" y="1844675"/>
              <a:ext cx="1141067" cy="985624"/>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7524328" y="1583065"/>
              <a:ext cx="1317990" cy="523220"/>
            </a:xfrm>
            <a:prstGeom prst="rect">
              <a:avLst/>
            </a:prstGeom>
            <a:noFill/>
          </p:spPr>
          <p:txBody>
            <a:bodyPr wrap="none" rtlCol="0">
              <a:spAutoFit/>
            </a:bodyPr>
            <a:lstStyle/>
            <a:p>
              <a:r>
                <a:rPr lang="en-US" sz="1400" dirty="0" smtClean="0">
                  <a:solidFill>
                    <a:srgbClr val="C00000"/>
                  </a:solidFill>
                </a:rPr>
                <a:t>upper echelon</a:t>
              </a:r>
            </a:p>
            <a:p>
              <a:pPr algn="ctr"/>
              <a:r>
                <a:rPr lang="en-US" sz="1400" dirty="0" smtClean="0">
                  <a:solidFill>
                    <a:srgbClr val="C00000"/>
                  </a:solidFill>
                </a:rPr>
                <a:t>form</a:t>
              </a:r>
              <a:endParaRPr lang="en-US" sz="1400" dirty="0">
                <a:solidFill>
                  <a:srgbClr val="C00000"/>
                </a:solidFill>
              </a:endParaRPr>
            </a:p>
          </p:txBody>
        </p:sp>
      </p:grpSp>
      <p:grpSp>
        <p:nvGrpSpPr>
          <p:cNvPr id="5" name="Gruppieren 28"/>
          <p:cNvGrpSpPr/>
          <p:nvPr/>
        </p:nvGrpSpPr>
        <p:grpSpPr>
          <a:xfrm>
            <a:off x="5903362" y="1256442"/>
            <a:ext cx="1132227" cy="1813536"/>
            <a:chOff x="5416149" y="1370975"/>
            <a:chExt cx="1326585" cy="1813536"/>
          </a:xfrm>
        </p:grpSpPr>
        <p:sp>
          <p:nvSpPr>
            <p:cNvPr id="11" name="Rechteck 10"/>
            <p:cNvSpPr/>
            <p:nvPr/>
          </p:nvSpPr>
          <p:spPr>
            <a:xfrm>
              <a:off x="5416149" y="2365535"/>
              <a:ext cx="221457" cy="2500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5875287" y="2653579"/>
              <a:ext cx="221457" cy="2500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6415545" y="2934480"/>
              <a:ext cx="221457" cy="2500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5814615" y="1370975"/>
              <a:ext cx="928119" cy="523220"/>
            </a:xfrm>
            <a:prstGeom prst="rect">
              <a:avLst/>
            </a:prstGeom>
            <a:noFill/>
          </p:spPr>
          <p:txBody>
            <a:bodyPr wrap="none" rtlCol="0">
              <a:spAutoFit/>
            </a:bodyPr>
            <a:lstStyle/>
            <a:p>
              <a:pPr algn="ctr"/>
              <a:r>
                <a:rPr lang="en-US" sz="1400" dirty="0" smtClean="0">
                  <a:solidFill>
                    <a:schemeClr val="tx2"/>
                  </a:solidFill>
                </a:rPr>
                <a:t>pivot</a:t>
              </a:r>
            </a:p>
            <a:p>
              <a:pPr algn="ctr"/>
              <a:r>
                <a:rPr lang="en-US" sz="1400" dirty="0" smtClean="0">
                  <a:solidFill>
                    <a:schemeClr val="tx2"/>
                  </a:solidFill>
                </a:rPr>
                <a:t>element</a:t>
              </a:r>
              <a:endParaRPr lang="en-US" sz="1400" dirty="0">
                <a:solidFill>
                  <a:schemeClr val="tx2"/>
                </a:solidFill>
              </a:endParaRPr>
            </a:p>
          </p:txBody>
        </p:sp>
        <p:cxnSp>
          <p:nvCxnSpPr>
            <p:cNvPr id="15" name="Gerade Verbindung mit Pfeil 14"/>
            <p:cNvCxnSpPr>
              <a:stCxn id="14" idx="2"/>
            </p:cNvCxnSpPr>
            <p:nvPr/>
          </p:nvCxnSpPr>
          <p:spPr>
            <a:xfrm flipH="1">
              <a:off x="5543623" y="1894195"/>
              <a:ext cx="735050" cy="432048"/>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14" idx="2"/>
            </p:cNvCxnSpPr>
            <p:nvPr/>
          </p:nvCxnSpPr>
          <p:spPr>
            <a:xfrm flipH="1">
              <a:off x="6049837" y="1894195"/>
              <a:ext cx="228837" cy="720080"/>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4" idx="2"/>
            </p:cNvCxnSpPr>
            <p:nvPr/>
          </p:nvCxnSpPr>
          <p:spPr>
            <a:xfrm>
              <a:off x="6278673" y="1894195"/>
              <a:ext cx="277376" cy="1008112"/>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31" name="Picture 8" descr="http://upload.wikimedia.org/wikipedia/commons/d/d8/US_Navy_090711-N-9712C-011_Two_F-A-18_Hornets_assigned_to_Strike_Fighter_Squadron_(VFA)_204_and_two_F-15_Strike_Eagles_assigned_to_the_Louisiana_Air_National_Guard_159th_Fighter_Wing_fly_in_an_echelon_formation.jpg"/>
          <p:cNvPicPr>
            <a:picLocks noChangeAspect="1" noChangeArrowheads="1"/>
          </p:cNvPicPr>
          <p:nvPr/>
        </p:nvPicPr>
        <p:blipFill>
          <a:blip r:embed="rId4" cstate="print"/>
          <a:srcRect/>
          <a:stretch>
            <a:fillRect/>
          </a:stretch>
        </p:blipFill>
        <p:spPr bwMode="auto">
          <a:xfrm>
            <a:off x="251520" y="1131590"/>
            <a:ext cx="1301021" cy="86409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structure of the solution set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4" cstate="print"/>
          <a:stretch>
            <a:fillRect/>
          </a:stretch>
        </p:blipFill>
        <p:spPr>
          <a:xfrm>
            <a:off x="1763690" y="1203549"/>
            <a:ext cx="7084513" cy="3641180"/>
          </a:xfrm>
          <a:prstGeom prst="rect">
            <a:avLst/>
          </a:prstGeom>
          <a:noFill/>
          <a:ln/>
          <a:effectLst/>
        </p:spPr>
      </p:pic>
      <p:sp>
        <p:nvSpPr>
          <p:cNvPr id="6" name="Freihandform 5"/>
          <p:cNvSpPr/>
          <p:nvPr>
            <p:custDataLst>
              <p:tags r:id="rId2"/>
            </p:custDataLst>
          </p:nvPr>
        </p:nvSpPr>
        <p:spPr>
          <a:xfrm>
            <a:off x="5492865" y="4299942"/>
            <a:ext cx="1023351" cy="546100"/>
          </a:xfrm>
          <a:custGeom>
            <a:avLst/>
            <a:gdLst>
              <a:gd name="connsiteX0" fmla="*/ 0 w 1254125"/>
              <a:gd name="connsiteY0" fmla="*/ 0 h 546100"/>
              <a:gd name="connsiteX1" fmla="*/ 0 w 1254125"/>
              <a:gd name="connsiteY1" fmla="*/ 254000 h 546100"/>
              <a:gd name="connsiteX2" fmla="*/ 352425 w 1254125"/>
              <a:gd name="connsiteY2" fmla="*/ 254000 h 546100"/>
              <a:gd name="connsiteX3" fmla="*/ 352425 w 1254125"/>
              <a:gd name="connsiteY3" fmla="*/ 546100 h 546100"/>
              <a:gd name="connsiteX4" fmla="*/ 1254125 w 1254125"/>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25" h="546100">
                <a:moveTo>
                  <a:pt x="0" y="0"/>
                </a:moveTo>
                <a:lnTo>
                  <a:pt x="0" y="254000"/>
                </a:lnTo>
                <a:lnTo>
                  <a:pt x="352425" y="254000"/>
                </a:lnTo>
                <a:lnTo>
                  <a:pt x="352425" y="546100"/>
                </a:lnTo>
                <a:lnTo>
                  <a:pt x="1254125" y="54610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hteck 6"/>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structure of the solution set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9" cstate="print"/>
          <a:stretch>
            <a:fillRect/>
          </a:stretch>
        </p:blipFill>
        <p:spPr>
          <a:xfrm>
            <a:off x="1763690" y="1203549"/>
            <a:ext cx="7080326" cy="3754646"/>
          </a:xfrm>
          <a:prstGeom prst="rect">
            <a:avLst/>
          </a:prstGeom>
          <a:noFill/>
          <a:ln/>
          <a:effectLst/>
        </p:spPr>
      </p:pic>
      <p:sp>
        <p:nvSpPr>
          <p:cNvPr id="6" name="Freihandform 5"/>
          <p:cNvSpPr/>
          <p:nvPr>
            <p:custDataLst>
              <p:tags r:id="rId2"/>
            </p:custDataLst>
          </p:nvPr>
        </p:nvSpPr>
        <p:spPr>
          <a:xfrm>
            <a:off x="6663660" y="1612786"/>
            <a:ext cx="1023351" cy="546100"/>
          </a:xfrm>
          <a:custGeom>
            <a:avLst/>
            <a:gdLst>
              <a:gd name="connsiteX0" fmla="*/ 0 w 1254125"/>
              <a:gd name="connsiteY0" fmla="*/ 0 h 546100"/>
              <a:gd name="connsiteX1" fmla="*/ 0 w 1254125"/>
              <a:gd name="connsiteY1" fmla="*/ 254000 h 546100"/>
              <a:gd name="connsiteX2" fmla="*/ 352425 w 1254125"/>
              <a:gd name="connsiteY2" fmla="*/ 254000 h 546100"/>
              <a:gd name="connsiteX3" fmla="*/ 352425 w 1254125"/>
              <a:gd name="connsiteY3" fmla="*/ 546100 h 546100"/>
              <a:gd name="connsiteX4" fmla="*/ 1254125 w 1254125"/>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25" h="546100">
                <a:moveTo>
                  <a:pt x="0" y="0"/>
                </a:moveTo>
                <a:lnTo>
                  <a:pt x="0" y="254000"/>
                </a:lnTo>
                <a:lnTo>
                  <a:pt x="352425" y="254000"/>
                </a:lnTo>
                <a:lnTo>
                  <a:pt x="352425" y="546100"/>
                </a:lnTo>
                <a:lnTo>
                  <a:pt x="1254125" y="54610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feld 7"/>
          <p:cNvSpPr txBox="1"/>
          <p:nvPr>
            <p:custDataLst>
              <p:tags r:id="rId3"/>
            </p:custDataLst>
          </p:nvPr>
        </p:nvSpPr>
        <p:spPr>
          <a:xfrm>
            <a:off x="5655548" y="2407989"/>
            <a:ext cx="1274580" cy="307777"/>
          </a:xfrm>
          <a:prstGeom prst="rect">
            <a:avLst/>
          </a:prstGeom>
          <a:noFill/>
        </p:spPr>
        <p:txBody>
          <a:bodyPr wrap="none" rtlCol="0">
            <a:spAutoFit/>
          </a:bodyPr>
          <a:lstStyle/>
          <a:p>
            <a:pPr algn="ctr"/>
            <a:r>
              <a:rPr lang="en-US" sz="1400" dirty="0" smtClean="0">
                <a:solidFill>
                  <a:schemeClr val="tx2"/>
                </a:solidFill>
              </a:rPr>
              <a:t>pivot elements</a:t>
            </a:r>
            <a:endParaRPr lang="en-US" sz="1400" dirty="0">
              <a:solidFill>
                <a:schemeClr val="tx2"/>
              </a:solidFill>
            </a:endParaRPr>
          </a:p>
        </p:txBody>
      </p:sp>
      <p:cxnSp>
        <p:nvCxnSpPr>
          <p:cNvPr id="9" name="Gerade Verbindung mit Pfeil 8"/>
          <p:cNvCxnSpPr>
            <a:stCxn id="8" idx="0"/>
          </p:cNvCxnSpPr>
          <p:nvPr>
            <p:custDataLst>
              <p:tags r:id="rId4"/>
            </p:custDataLst>
          </p:nvPr>
        </p:nvCxnSpPr>
        <p:spPr>
          <a:xfrm flipV="1">
            <a:off x="6292838" y="1851089"/>
            <a:ext cx="360040" cy="556900"/>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8" idx="0"/>
          </p:cNvCxnSpPr>
          <p:nvPr>
            <p:custDataLst>
              <p:tags r:id="rId5"/>
            </p:custDataLst>
          </p:nvPr>
        </p:nvCxnSpPr>
        <p:spPr>
          <a:xfrm flipV="1">
            <a:off x="6292838" y="2139121"/>
            <a:ext cx="648072" cy="268868"/>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Pfeil nach rechts 10"/>
          <p:cNvSpPr/>
          <p:nvPr>
            <p:custDataLst>
              <p:tags r:id="rId6"/>
            </p:custDataLst>
          </p:nvPr>
        </p:nvSpPr>
        <p:spPr>
          <a:xfrm rot="16200000">
            <a:off x="7258946" y="2319722"/>
            <a:ext cx="432048" cy="216024"/>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feld 11"/>
          <p:cNvSpPr txBox="1"/>
          <p:nvPr>
            <p:custDataLst>
              <p:tags r:id="rId7"/>
            </p:custDataLst>
          </p:nvPr>
        </p:nvSpPr>
        <p:spPr>
          <a:xfrm>
            <a:off x="7582982" y="2357189"/>
            <a:ext cx="1168910" cy="307777"/>
          </a:xfrm>
          <a:prstGeom prst="rect">
            <a:avLst/>
          </a:prstGeom>
          <a:noFill/>
        </p:spPr>
        <p:txBody>
          <a:bodyPr wrap="none" rtlCol="0">
            <a:spAutoFit/>
          </a:bodyPr>
          <a:lstStyle/>
          <a:p>
            <a:r>
              <a:rPr lang="en-US" sz="1400" dirty="0" smtClean="0">
                <a:solidFill>
                  <a:srgbClr val="00B050"/>
                </a:solidFill>
              </a:rPr>
              <a:t>free variable</a:t>
            </a:r>
            <a:endParaRPr lang="en-US" sz="1400" dirty="0">
              <a:solidFill>
                <a:srgbClr val="00B050"/>
              </a:solidFill>
            </a:endParaRPr>
          </a:p>
        </p:txBody>
      </p:sp>
      <p:sp>
        <p:nvSpPr>
          <p:cNvPr id="13" name="Rechteck 12"/>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structure of the solution set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9" cstate="print"/>
          <a:stretch>
            <a:fillRect/>
          </a:stretch>
        </p:blipFill>
        <p:spPr>
          <a:xfrm>
            <a:off x="1763690" y="1203549"/>
            <a:ext cx="7085492" cy="3773687"/>
          </a:xfrm>
          <a:prstGeom prst="rect">
            <a:avLst/>
          </a:prstGeom>
          <a:noFill/>
          <a:ln/>
          <a:effectLst/>
        </p:spPr>
      </p:pic>
      <p:sp>
        <p:nvSpPr>
          <p:cNvPr id="6" name="Freihandform 5"/>
          <p:cNvSpPr/>
          <p:nvPr>
            <p:custDataLst>
              <p:tags r:id="rId2"/>
            </p:custDataLst>
          </p:nvPr>
        </p:nvSpPr>
        <p:spPr>
          <a:xfrm>
            <a:off x="6660232" y="1612786"/>
            <a:ext cx="1023351" cy="546100"/>
          </a:xfrm>
          <a:custGeom>
            <a:avLst/>
            <a:gdLst>
              <a:gd name="connsiteX0" fmla="*/ 0 w 1254125"/>
              <a:gd name="connsiteY0" fmla="*/ 0 h 546100"/>
              <a:gd name="connsiteX1" fmla="*/ 0 w 1254125"/>
              <a:gd name="connsiteY1" fmla="*/ 254000 h 546100"/>
              <a:gd name="connsiteX2" fmla="*/ 352425 w 1254125"/>
              <a:gd name="connsiteY2" fmla="*/ 254000 h 546100"/>
              <a:gd name="connsiteX3" fmla="*/ 352425 w 1254125"/>
              <a:gd name="connsiteY3" fmla="*/ 546100 h 546100"/>
              <a:gd name="connsiteX4" fmla="*/ 1254125 w 1254125"/>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25" h="546100">
                <a:moveTo>
                  <a:pt x="0" y="0"/>
                </a:moveTo>
                <a:lnTo>
                  <a:pt x="0" y="254000"/>
                </a:lnTo>
                <a:lnTo>
                  <a:pt x="352425" y="254000"/>
                </a:lnTo>
                <a:lnTo>
                  <a:pt x="352425" y="546100"/>
                </a:lnTo>
                <a:lnTo>
                  <a:pt x="1254125" y="54610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feld 7"/>
          <p:cNvSpPr txBox="1"/>
          <p:nvPr>
            <p:custDataLst>
              <p:tags r:id="rId3"/>
            </p:custDataLst>
          </p:nvPr>
        </p:nvSpPr>
        <p:spPr>
          <a:xfrm>
            <a:off x="5652120" y="2407989"/>
            <a:ext cx="1274580" cy="307777"/>
          </a:xfrm>
          <a:prstGeom prst="rect">
            <a:avLst/>
          </a:prstGeom>
          <a:noFill/>
        </p:spPr>
        <p:txBody>
          <a:bodyPr wrap="none" rtlCol="0">
            <a:spAutoFit/>
          </a:bodyPr>
          <a:lstStyle/>
          <a:p>
            <a:pPr algn="ctr"/>
            <a:r>
              <a:rPr lang="en-US" sz="1400" dirty="0" smtClean="0">
                <a:solidFill>
                  <a:schemeClr val="tx2"/>
                </a:solidFill>
              </a:rPr>
              <a:t>pivot elements</a:t>
            </a:r>
            <a:endParaRPr lang="en-US" sz="1400" dirty="0">
              <a:solidFill>
                <a:schemeClr val="tx2"/>
              </a:solidFill>
            </a:endParaRPr>
          </a:p>
        </p:txBody>
      </p:sp>
      <p:cxnSp>
        <p:nvCxnSpPr>
          <p:cNvPr id="9" name="Gerade Verbindung mit Pfeil 8"/>
          <p:cNvCxnSpPr>
            <a:stCxn id="8" idx="0"/>
          </p:cNvCxnSpPr>
          <p:nvPr>
            <p:custDataLst>
              <p:tags r:id="rId4"/>
            </p:custDataLst>
          </p:nvPr>
        </p:nvCxnSpPr>
        <p:spPr>
          <a:xfrm flipV="1">
            <a:off x="6289410" y="1851089"/>
            <a:ext cx="360040" cy="556900"/>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8" idx="0"/>
          </p:cNvCxnSpPr>
          <p:nvPr>
            <p:custDataLst>
              <p:tags r:id="rId5"/>
            </p:custDataLst>
          </p:nvPr>
        </p:nvCxnSpPr>
        <p:spPr>
          <a:xfrm flipV="1">
            <a:off x="6289410" y="2139121"/>
            <a:ext cx="648072" cy="268868"/>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Pfeil nach rechts 10"/>
          <p:cNvSpPr/>
          <p:nvPr>
            <p:custDataLst>
              <p:tags r:id="rId6"/>
            </p:custDataLst>
          </p:nvPr>
        </p:nvSpPr>
        <p:spPr>
          <a:xfrm rot="16200000">
            <a:off x="7255518" y="2319722"/>
            <a:ext cx="432048" cy="216024"/>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feld 11"/>
          <p:cNvSpPr txBox="1"/>
          <p:nvPr>
            <p:custDataLst>
              <p:tags r:id="rId7"/>
            </p:custDataLst>
          </p:nvPr>
        </p:nvSpPr>
        <p:spPr>
          <a:xfrm>
            <a:off x="7579554" y="2357189"/>
            <a:ext cx="1168910" cy="307777"/>
          </a:xfrm>
          <a:prstGeom prst="rect">
            <a:avLst/>
          </a:prstGeom>
          <a:noFill/>
        </p:spPr>
        <p:txBody>
          <a:bodyPr wrap="none" rtlCol="0">
            <a:spAutoFit/>
          </a:bodyPr>
          <a:lstStyle/>
          <a:p>
            <a:r>
              <a:rPr lang="en-US" sz="1400" dirty="0" smtClean="0">
                <a:solidFill>
                  <a:srgbClr val="00B050"/>
                </a:solidFill>
              </a:rPr>
              <a:t>free variable</a:t>
            </a:r>
            <a:endParaRPr lang="en-US" sz="1400" dirty="0">
              <a:solidFill>
                <a:srgbClr val="00B050"/>
              </a:solidFill>
            </a:endParaRPr>
          </a:p>
        </p:txBody>
      </p:sp>
      <p:sp>
        <p:nvSpPr>
          <p:cNvPr id="15" name="Rechteck 14"/>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structure of the solution set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0" y="1203549"/>
            <a:ext cx="7090679" cy="3754533"/>
          </a:xfrm>
          <a:prstGeom prst="rect">
            <a:avLst/>
          </a:prstGeom>
          <a:noFill/>
          <a:ln/>
          <a:effectLst/>
        </p:spPr>
      </p:pic>
      <p:sp>
        <p:nvSpPr>
          <p:cNvPr id="5" name="Rechteck 4"/>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ihandform 14"/>
          <p:cNvSpPr/>
          <p:nvPr/>
        </p:nvSpPr>
        <p:spPr>
          <a:xfrm>
            <a:off x="5368895" y="4106778"/>
            <a:ext cx="1067693" cy="549275"/>
          </a:xfrm>
          <a:custGeom>
            <a:avLst/>
            <a:gdLst>
              <a:gd name="connsiteX0" fmla="*/ 0 w 1355725"/>
              <a:gd name="connsiteY0" fmla="*/ 0 h 549275"/>
              <a:gd name="connsiteX1" fmla="*/ 0 w 1355725"/>
              <a:gd name="connsiteY1" fmla="*/ 279400 h 549275"/>
              <a:gd name="connsiteX2" fmla="*/ 387350 w 1355725"/>
              <a:gd name="connsiteY2" fmla="*/ 279400 h 549275"/>
              <a:gd name="connsiteX3" fmla="*/ 387350 w 1355725"/>
              <a:gd name="connsiteY3" fmla="*/ 549275 h 549275"/>
              <a:gd name="connsiteX4" fmla="*/ 1355725 w 1355725"/>
              <a:gd name="connsiteY4" fmla="*/ 549275 h 549275"/>
              <a:gd name="connsiteX5" fmla="*/ 1346200 w 1355725"/>
              <a:gd name="connsiteY5" fmla="*/ 546100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5" h="549275">
                <a:moveTo>
                  <a:pt x="0" y="0"/>
                </a:moveTo>
                <a:lnTo>
                  <a:pt x="0" y="279400"/>
                </a:lnTo>
                <a:lnTo>
                  <a:pt x="387350" y="279400"/>
                </a:lnTo>
                <a:lnTo>
                  <a:pt x="387350" y="549275"/>
                </a:lnTo>
                <a:lnTo>
                  <a:pt x="1355725" y="549275"/>
                </a:lnTo>
                <a:lnTo>
                  <a:pt x="1346200" y="54610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structure of the solution set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48450" y="1203549"/>
            <a:ext cx="7091735" cy="3754030"/>
          </a:xfrm>
          <a:prstGeom prst="rect">
            <a:avLst/>
          </a:prstGeom>
          <a:noFill/>
          <a:ln/>
          <a:effectLst/>
        </p:spPr>
      </p:pic>
      <p:sp>
        <p:nvSpPr>
          <p:cNvPr id="5" name="Rechteck 4"/>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ihandform 14"/>
          <p:cNvSpPr/>
          <p:nvPr/>
        </p:nvSpPr>
        <p:spPr>
          <a:xfrm>
            <a:off x="6012160" y="1487939"/>
            <a:ext cx="1067693" cy="549275"/>
          </a:xfrm>
          <a:custGeom>
            <a:avLst/>
            <a:gdLst>
              <a:gd name="connsiteX0" fmla="*/ 0 w 1355725"/>
              <a:gd name="connsiteY0" fmla="*/ 0 h 549275"/>
              <a:gd name="connsiteX1" fmla="*/ 0 w 1355725"/>
              <a:gd name="connsiteY1" fmla="*/ 279400 h 549275"/>
              <a:gd name="connsiteX2" fmla="*/ 387350 w 1355725"/>
              <a:gd name="connsiteY2" fmla="*/ 279400 h 549275"/>
              <a:gd name="connsiteX3" fmla="*/ 387350 w 1355725"/>
              <a:gd name="connsiteY3" fmla="*/ 549275 h 549275"/>
              <a:gd name="connsiteX4" fmla="*/ 1355725 w 1355725"/>
              <a:gd name="connsiteY4" fmla="*/ 549275 h 549275"/>
              <a:gd name="connsiteX5" fmla="*/ 1346200 w 1355725"/>
              <a:gd name="connsiteY5" fmla="*/ 546100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725" h="549275">
                <a:moveTo>
                  <a:pt x="0" y="0"/>
                </a:moveTo>
                <a:lnTo>
                  <a:pt x="0" y="279400"/>
                </a:lnTo>
                <a:lnTo>
                  <a:pt x="387350" y="279400"/>
                </a:lnTo>
                <a:lnTo>
                  <a:pt x="387350" y="549275"/>
                </a:lnTo>
                <a:lnTo>
                  <a:pt x="1355725" y="549275"/>
                </a:lnTo>
                <a:lnTo>
                  <a:pt x="1346200" y="54610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Pfeil nach rechts 9"/>
          <p:cNvSpPr/>
          <p:nvPr/>
        </p:nvSpPr>
        <p:spPr>
          <a:xfrm rot="10800000">
            <a:off x="7272744" y="2043584"/>
            <a:ext cx="504056" cy="288181"/>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7827600" y="2033786"/>
            <a:ext cx="830677" cy="307777"/>
          </a:xfrm>
          <a:prstGeom prst="rect">
            <a:avLst/>
          </a:prstGeom>
          <a:noFill/>
        </p:spPr>
        <p:txBody>
          <a:bodyPr wrap="none" rtlCol="0">
            <a:spAutoFit/>
          </a:bodyPr>
          <a:lstStyle/>
          <a:p>
            <a:r>
              <a:rPr lang="en-US" sz="1400" dirty="0" smtClean="0">
                <a:solidFill>
                  <a:srgbClr val="C00000"/>
                </a:solidFill>
              </a:rPr>
              <a:t>problem</a:t>
            </a:r>
            <a:endParaRPr lang="en-US" sz="1400"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br>
              <a:rPr lang="en-US" dirty="0" smtClean="0"/>
            </a:br>
            <a:r>
              <a:rPr lang="en-US" dirty="0" smtClean="0"/>
              <a:t>What do the upper echelon form and the pivot elements tell us?</a:t>
            </a:r>
            <a:endParaRPr lang="en-US" dirty="0"/>
          </a:p>
        </p:txBody>
      </p:sp>
      <p:pic>
        <p:nvPicPr>
          <p:cNvPr id="3" name="Grafik 2" descr="TP_tmp"/>
          <p:cNvPicPr>
            <a:picLocks noChangeAspect="1"/>
          </p:cNvPicPr>
          <p:nvPr>
            <p:custDataLst>
              <p:tags r:id="rId1"/>
            </p:custDataLst>
          </p:nvPr>
        </p:nvPicPr>
        <p:blipFill>
          <a:blip r:embed="rId4" cstate="print"/>
          <a:stretch>
            <a:fillRect/>
          </a:stretch>
        </p:blipFill>
        <p:spPr bwMode="auto">
          <a:xfrm>
            <a:off x="547764" y="1131590"/>
            <a:ext cx="8048470" cy="939979"/>
          </a:xfrm>
          <a:prstGeom prst="rect">
            <a:avLst/>
          </a:prstGeom>
          <a:noFill/>
          <a:ln/>
          <a:effectLst/>
        </p:spPr>
      </p:pic>
      <p:sp>
        <p:nvSpPr>
          <p:cNvPr id="24" name="Textfeld 23"/>
          <p:cNvSpPr txBox="1"/>
          <p:nvPr/>
        </p:nvSpPr>
        <p:spPr>
          <a:xfrm>
            <a:off x="1227895" y="3539212"/>
            <a:ext cx="423514" cy="369332"/>
          </a:xfrm>
          <a:prstGeom prst="rect">
            <a:avLst/>
          </a:prstGeom>
          <a:noFill/>
        </p:spPr>
        <p:txBody>
          <a:bodyPr wrap="none" rtlCol="0">
            <a:spAutoFit/>
          </a:bodyPr>
          <a:lstStyle/>
          <a:p>
            <a:r>
              <a:rPr lang="en-US" dirty="0" err="1" smtClean="0">
                <a:latin typeface="Arial"/>
              </a:rPr>
              <a:t>a</a:t>
            </a:r>
            <a:r>
              <a:rPr lang="en-US" baseline="-25000" dirty="0" err="1" smtClean="0">
                <a:solidFill>
                  <a:srgbClr val="C00000"/>
                </a:solidFill>
                <a:latin typeface="Arial"/>
              </a:rPr>
              <a:t>i</a:t>
            </a:r>
            <a:r>
              <a:rPr lang="en-US" baseline="-25000" dirty="0" err="1" smtClean="0">
                <a:latin typeface="Arial"/>
              </a:rPr>
              <a:t>,</a:t>
            </a:r>
            <a:r>
              <a:rPr lang="en-US" baseline="-25000" dirty="0" err="1" smtClean="0">
                <a:solidFill>
                  <a:schemeClr val="tx2"/>
                </a:solidFill>
                <a:latin typeface="Arial"/>
              </a:rPr>
              <a:t>j</a:t>
            </a:r>
            <a:endParaRPr lang="en-US" baseline="-25000" dirty="0">
              <a:solidFill>
                <a:schemeClr val="tx2"/>
              </a:solidFill>
              <a:latin typeface="Arial"/>
            </a:endParaRPr>
          </a:p>
        </p:txBody>
      </p:sp>
      <p:sp>
        <p:nvSpPr>
          <p:cNvPr id="25" name="Textfeld 24"/>
          <p:cNvSpPr txBox="1"/>
          <p:nvPr/>
        </p:nvSpPr>
        <p:spPr>
          <a:xfrm>
            <a:off x="251519" y="2427734"/>
            <a:ext cx="2376265" cy="584775"/>
          </a:xfrm>
          <a:prstGeom prst="rect">
            <a:avLst/>
          </a:prstGeom>
          <a:noFill/>
        </p:spPr>
        <p:txBody>
          <a:bodyPr wrap="square" rtlCol="0">
            <a:spAutoFit/>
          </a:bodyPr>
          <a:lstStyle/>
          <a:p>
            <a:pPr algn="ctr"/>
            <a:r>
              <a:rPr lang="en-US" sz="1600" dirty="0" smtClean="0">
                <a:solidFill>
                  <a:srgbClr val="C00000"/>
                </a:solidFill>
              </a:rPr>
              <a:t>number of the equation =</a:t>
            </a:r>
          </a:p>
          <a:p>
            <a:pPr algn="ctr"/>
            <a:r>
              <a:rPr lang="en-US" sz="1600" dirty="0" smtClean="0">
                <a:solidFill>
                  <a:srgbClr val="C00000"/>
                </a:solidFill>
              </a:rPr>
              <a:t>row </a:t>
            </a:r>
            <a:r>
              <a:rPr lang="en-US" sz="1600" dirty="0" err="1" smtClean="0">
                <a:solidFill>
                  <a:srgbClr val="C00000"/>
                </a:solidFill>
              </a:rPr>
              <a:t>i</a:t>
            </a:r>
            <a:endParaRPr lang="en-US" sz="1600" dirty="0" smtClean="0">
              <a:solidFill>
                <a:srgbClr val="C00000"/>
              </a:solidFill>
            </a:endParaRPr>
          </a:p>
        </p:txBody>
      </p:sp>
      <p:sp>
        <p:nvSpPr>
          <p:cNvPr id="27" name="Textfeld 26"/>
          <p:cNvSpPr txBox="1"/>
          <p:nvPr/>
        </p:nvSpPr>
        <p:spPr>
          <a:xfrm>
            <a:off x="251519" y="4435247"/>
            <a:ext cx="2376265" cy="584775"/>
          </a:xfrm>
          <a:prstGeom prst="rect">
            <a:avLst/>
          </a:prstGeom>
          <a:noFill/>
        </p:spPr>
        <p:txBody>
          <a:bodyPr wrap="square" rtlCol="0">
            <a:spAutoFit/>
          </a:bodyPr>
          <a:lstStyle/>
          <a:p>
            <a:pPr algn="ctr"/>
            <a:r>
              <a:rPr lang="en-US" sz="1600" dirty="0" smtClean="0">
                <a:solidFill>
                  <a:schemeClr val="tx2"/>
                </a:solidFill>
              </a:rPr>
              <a:t>column j</a:t>
            </a:r>
          </a:p>
          <a:p>
            <a:pPr algn="ctr"/>
            <a:r>
              <a:rPr lang="en-US" sz="1600" dirty="0" smtClean="0">
                <a:solidFill>
                  <a:schemeClr val="tx2"/>
                </a:solidFill>
              </a:rPr>
              <a:t>= number of the unknown</a:t>
            </a:r>
            <a:endParaRPr lang="en-US" sz="1600" dirty="0">
              <a:solidFill>
                <a:schemeClr val="tx2"/>
              </a:solidFill>
            </a:endParaRPr>
          </a:p>
        </p:txBody>
      </p:sp>
      <p:cxnSp>
        <p:nvCxnSpPr>
          <p:cNvPr id="28" name="Gerade Verbindung mit Pfeil 27"/>
          <p:cNvCxnSpPr>
            <a:stCxn id="25" idx="2"/>
            <a:endCxn id="24" idx="0"/>
          </p:cNvCxnSpPr>
          <p:nvPr/>
        </p:nvCxnSpPr>
        <p:spPr>
          <a:xfrm>
            <a:off x="1439652" y="3012509"/>
            <a:ext cx="0" cy="526703"/>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27" idx="0"/>
            <a:endCxn id="24" idx="2"/>
          </p:cNvCxnSpPr>
          <p:nvPr/>
        </p:nvCxnSpPr>
        <p:spPr>
          <a:xfrm flipV="1">
            <a:off x="1439652" y="3908544"/>
            <a:ext cx="0" cy="526703"/>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251520" y="2427734"/>
            <a:ext cx="2376264" cy="25920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feld 35"/>
          <p:cNvSpPr txBox="1"/>
          <p:nvPr>
            <p:custDataLst>
              <p:tags r:id="rId2"/>
            </p:custDataLst>
          </p:nvPr>
        </p:nvSpPr>
        <p:spPr>
          <a:xfrm>
            <a:off x="3131840" y="2603976"/>
            <a:ext cx="5760640" cy="2416046"/>
          </a:xfrm>
          <a:prstGeom prst="rect">
            <a:avLst/>
          </a:prstGeom>
          <a:solidFill>
            <a:srgbClr val="FFFF66"/>
          </a:solidFill>
        </p:spPr>
        <p:txBody>
          <a:bodyPr wrap="square" rtlCol="0">
            <a:spAutoFit/>
          </a:bodyPr>
          <a:lstStyle/>
          <a:p>
            <a:pPr marL="900113" indent="-900113">
              <a:spcAft>
                <a:spcPts val="600"/>
              </a:spcAft>
            </a:pPr>
            <a:r>
              <a:rPr lang="en-US" sz="1400" b="1" u="sng" dirty="0" smtClean="0"/>
              <a:t>Elementary operations:</a:t>
            </a:r>
          </a:p>
          <a:p>
            <a:pPr marL="900113" indent="-900113">
              <a:spcAft>
                <a:spcPts val="600"/>
              </a:spcAft>
            </a:pPr>
            <a:r>
              <a:rPr lang="en-US" sz="1400" b="1" dirty="0" smtClean="0"/>
              <a:t>Type 1</a:t>
            </a:r>
            <a:r>
              <a:rPr lang="en-US" sz="1400" dirty="0" smtClean="0"/>
              <a:t>: 	Swap the positions of two equations/ rows in the augmented matrix</a:t>
            </a:r>
          </a:p>
          <a:p>
            <a:pPr marL="900113" indent="-900113">
              <a:spcAft>
                <a:spcPts val="600"/>
              </a:spcAft>
            </a:pPr>
            <a:r>
              <a:rPr lang="en-US" sz="1400" b="1" dirty="0" smtClean="0"/>
              <a:t>Type 2</a:t>
            </a:r>
            <a:r>
              <a:rPr lang="en-US" sz="1400" dirty="0" smtClean="0"/>
              <a:t>: 	Multiply an equation/ row by a nonzero number/ scalar. </a:t>
            </a:r>
          </a:p>
          <a:p>
            <a:pPr marL="900113" indent="-900113">
              <a:spcAft>
                <a:spcPts val="600"/>
              </a:spcAft>
            </a:pPr>
            <a:r>
              <a:rPr lang="en-US" sz="1400" b="1" dirty="0" smtClean="0"/>
              <a:t>Type 3</a:t>
            </a:r>
            <a:r>
              <a:rPr lang="en-US" sz="1400" dirty="0" smtClean="0"/>
              <a:t>: 	Add to one equation/ row a scalar multiple of another equation/ row.</a:t>
            </a:r>
          </a:p>
          <a:p>
            <a:pPr marL="900113" indent="-900113">
              <a:spcAft>
                <a:spcPts val="600"/>
              </a:spcAft>
            </a:pPr>
            <a:endParaRPr lang="en-US" sz="1400" dirty="0" smtClean="0"/>
          </a:p>
          <a:p>
            <a:pPr algn="just">
              <a:spcAft>
                <a:spcPts val="600"/>
              </a:spcAft>
            </a:pPr>
            <a:r>
              <a:rPr lang="en-US" sz="1400" b="1" u="sng" dirty="0" smtClean="0"/>
              <a:t>Note:</a:t>
            </a:r>
            <a:r>
              <a:rPr lang="en-US" sz="1400" b="1" dirty="0" smtClean="0"/>
              <a:t> </a:t>
            </a:r>
            <a:r>
              <a:rPr lang="en-US" sz="1400" dirty="0" smtClean="0"/>
              <a:t>Elementary operations leave the solution set invariant, i.e. when applied do not change the solution.</a:t>
            </a:r>
          </a:p>
        </p:txBody>
      </p:sp>
      <p:cxnSp>
        <p:nvCxnSpPr>
          <p:cNvPr id="37" name="Gerade Verbindung 36"/>
          <p:cNvCxnSpPr/>
          <p:nvPr/>
        </p:nvCxnSpPr>
        <p:spPr>
          <a:xfrm>
            <a:off x="7020272" y="2139703"/>
            <a:ext cx="0" cy="575419"/>
          </a:xfrm>
          <a:prstGeom prst="line">
            <a:avLst/>
          </a:prstGeom>
          <a:ln w="28575">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5343979" y="2272114"/>
            <a:ext cx="1604285" cy="276999"/>
          </a:xfrm>
          <a:prstGeom prst="rect">
            <a:avLst/>
          </a:prstGeom>
          <a:noFill/>
        </p:spPr>
        <p:txBody>
          <a:bodyPr wrap="none" rtlCol="0">
            <a:spAutoFit/>
          </a:bodyPr>
          <a:lstStyle/>
          <a:p>
            <a:r>
              <a:rPr lang="en-US" sz="1200" dirty="0" smtClean="0"/>
              <a:t>elementary operations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br>
              <a:rPr lang="en-US" dirty="0" smtClean="0"/>
            </a:br>
            <a:r>
              <a:rPr lang="en-US" dirty="0" smtClean="0"/>
              <a:t>What do the upper echelon form and the pivot elements tell us?</a:t>
            </a:r>
            <a:endParaRPr lang="en-US" dirty="0"/>
          </a:p>
        </p:txBody>
      </p:sp>
      <p:pic>
        <p:nvPicPr>
          <p:cNvPr id="3" name="Grafik 2" descr="TP_tmp"/>
          <p:cNvPicPr>
            <a:picLocks noChangeAspect="1"/>
          </p:cNvPicPr>
          <p:nvPr>
            <p:custDataLst>
              <p:tags r:id="rId1"/>
            </p:custDataLst>
          </p:nvPr>
        </p:nvPicPr>
        <p:blipFill>
          <a:blip r:embed="rId6" cstate="print"/>
          <a:stretch>
            <a:fillRect/>
          </a:stretch>
        </p:blipFill>
        <p:spPr bwMode="auto">
          <a:xfrm>
            <a:off x="547764" y="1131590"/>
            <a:ext cx="8048470" cy="939979"/>
          </a:xfrm>
          <a:prstGeom prst="rect">
            <a:avLst/>
          </a:prstGeom>
          <a:noFill/>
          <a:ln/>
          <a:effectLst/>
        </p:spPr>
      </p:pic>
      <p:pic>
        <p:nvPicPr>
          <p:cNvPr id="4" name="Grafik 3" descr="TP_tmp"/>
          <p:cNvPicPr>
            <a:picLocks noChangeAspect="1"/>
          </p:cNvPicPr>
          <p:nvPr>
            <p:custDataLst>
              <p:tags r:id="rId2"/>
            </p:custDataLst>
          </p:nvPr>
        </p:nvPicPr>
        <p:blipFill>
          <a:blip r:embed="rId7" cstate="print"/>
          <a:stretch>
            <a:fillRect/>
          </a:stretch>
        </p:blipFill>
        <p:spPr bwMode="auto">
          <a:xfrm>
            <a:off x="107504" y="3139399"/>
            <a:ext cx="2768651" cy="1016340"/>
          </a:xfrm>
          <a:prstGeom prst="rect">
            <a:avLst/>
          </a:prstGeom>
          <a:noFill/>
          <a:ln/>
          <a:effectLst/>
        </p:spPr>
      </p:pic>
      <p:pic>
        <p:nvPicPr>
          <p:cNvPr id="5" name="Grafik 4" descr="TP_tmp"/>
          <p:cNvPicPr>
            <a:picLocks noChangeAspect="1"/>
          </p:cNvPicPr>
          <p:nvPr>
            <p:custDataLst>
              <p:tags r:id="rId3"/>
            </p:custDataLst>
          </p:nvPr>
        </p:nvPicPr>
        <p:blipFill>
          <a:blip r:embed="rId8" cstate="print"/>
          <a:stretch>
            <a:fillRect/>
          </a:stretch>
        </p:blipFill>
        <p:spPr bwMode="auto">
          <a:xfrm>
            <a:off x="6241834" y="3139399"/>
            <a:ext cx="2769164" cy="1016528"/>
          </a:xfrm>
          <a:prstGeom prst="rect">
            <a:avLst/>
          </a:prstGeom>
          <a:noFill/>
          <a:ln/>
          <a:effectLst/>
        </p:spPr>
      </p:pic>
      <p:pic>
        <p:nvPicPr>
          <p:cNvPr id="6" name="Grafik 5" descr="TP_tmp"/>
          <p:cNvPicPr>
            <a:picLocks noChangeAspect="1"/>
          </p:cNvPicPr>
          <p:nvPr>
            <p:custDataLst>
              <p:tags r:id="rId4"/>
            </p:custDataLst>
          </p:nvPr>
        </p:nvPicPr>
        <p:blipFill>
          <a:blip r:embed="rId9" cstate="print"/>
          <a:stretch>
            <a:fillRect/>
          </a:stretch>
        </p:blipFill>
        <p:spPr bwMode="auto">
          <a:xfrm>
            <a:off x="3172836" y="3139399"/>
            <a:ext cx="2769678" cy="990804"/>
          </a:xfrm>
          <a:prstGeom prst="rect">
            <a:avLst/>
          </a:prstGeom>
          <a:noFill/>
          <a:ln/>
          <a:effectLst/>
        </p:spPr>
      </p:pic>
      <p:cxnSp>
        <p:nvCxnSpPr>
          <p:cNvPr id="7" name="Gerade Verbindung 6"/>
          <p:cNvCxnSpPr/>
          <p:nvPr/>
        </p:nvCxnSpPr>
        <p:spPr>
          <a:xfrm>
            <a:off x="1331640" y="2715122"/>
            <a:ext cx="612068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7020272" y="2139703"/>
            <a:ext cx="0" cy="575419"/>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7452320" y="2715122"/>
            <a:ext cx="0" cy="360685"/>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4283968" y="2715122"/>
            <a:ext cx="0" cy="360685"/>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1331640" y="2715122"/>
            <a:ext cx="0" cy="36000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440384" y="2272114"/>
            <a:ext cx="2492990" cy="369332"/>
          </a:xfrm>
          <a:prstGeom prst="rect">
            <a:avLst/>
          </a:prstGeom>
          <a:noFill/>
        </p:spPr>
        <p:txBody>
          <a:bodyPr wrap="none" rtlCol="0">
            <a:spAutoFit/>
          </a:bodyPr>
          <a:lstStyle/>
          <a:p>
            <a:r>
              <a:rPr lang="en-US" dirty="0" smtClean="0"/>
              <a:t>elementary operations</a:t>
            </a:r>
            <a:endParaRPr lang="en-US" dirty="0"/>
          </a:p>
        </p:txBody>
      </p:sp>
      <p:sp>
        <p:nvSpPr>
          <p:cNvPr id="13" name="Freihandform 12"/>
          <p:cNvSpPr/>
          <p:nvPr/>
        </p:nvSpPr>
        <p:spPr>
          <a:xfrm>
            <a:off x="320040" y="3177531"/>
            <a:ext cx="1851660" cy="94488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0" h="944880">
                <a:moveTo>
                  <a:pt x="0" y="0"/>
                </a:moveTo>
                <a:lnTo>
                  <a:pt x="0" y="335280"/>
                </a:lnTo>
                <a:lnTo>
                  <a:pt x="563880" y="335280"/>
                </a:lnTo>
                <a:lnTo>
                  <a:pt x="563880" y="632460"/>
                </a:lnTo>
                <a:lnTo>
                  <a:pt x="1234440" y="632460"/>
                </a:lnTo>
                <a:lnTo>
                  <a:pt x="1234440" y="944880"/>
                </a:lnTo>
                <a:lnTo>
                  <a:pt x="1851660" y="94488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ihandform 13"/>
          <p:cNvSpPr/>
          <p:nvPr/>
        </p:nvSpPr>
        <p:spPr>
          <a:xfrm>
            <a:off x="3404632" y="3185915"/>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ihandform 14"/>
          <p:cNvSpPr/>
          <p:nvPr/>
        </p:nvSpPr>
        <p:spPr>
          <a:xfrm>
            <a:off x="6468249" y="3178667"/>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hteck 15"/>
          <p:cNvSpPr/>
          <p:nvPr/>
        </p:nvSpPr>
        <p:spPr>
          <a:xfrm>
            <a:off x="3442732" y="3185915"/>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4075564" y="3499471"/>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6500976" y="3185915"/>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7141428" y="3499471"/>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361132" y="3185915"/>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993964" y="3499471"/>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1676440" y="3817993"/>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ewitterblitz 25"/>
          <p:cNvSpPr/>
          <p:nvPr/>
        </p:nvSpPr>
        <p:spPr>
          <a:xfrm flipH="1">
            <a:off x="8676456" y="3939531"/>
            <a:ext cx="360040" cy="432420"/>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br>
              <a:rPr lang="en-US" dirty="0" smtClean="0"/>
            </a:br>
            <a:r>
              <a:rPr lang="en-US" dirty="0" smtClean="0"/>
              <a:t>What do the upper echelon form and the pivot elements tell us?</a:t>
            </a:r>
            <a:endParaRPr lang="en-US" dirty="0"/>
          </a:p>
        </p:txBody>
      </p:sp>
      <p:pic>
        <p:nvPicPr>
          <p:cNvPr id="4" name="Grafik 3" descr="TP_tmp"/>
          <p:cNvPicPr>
            <a:picLocks noChangeAspect="1"/>
          </p:cNvPicPr>
          <p:nvPr>
            <p:custDataLst>
              <p:tags r:id="rId1"/>
            </p:custDataLst>
          </p:nvPr>
        </p:nvPicPr>
        <p:blipFill>
          <a:blip r:embed="rId5" cstate="print"/>
          <a:stretch>
            <a:fillRect/>
          </a:stretch>
        </p:blipFill>
        <p:spPr bwMode="auto">
          <a:xfrm>
            <a:off x="107504" y="1131590"/>
            <a:ext cx="2768651" cy="1016340"/>
          </a:xfrm>
          <a:prstGeom prst="rect">
            <a:avLst/>
          </a:prstGeom>
          <a:noFill/>
          <a:ln/>
          <a:effectLst/>
        </p:spPr>
      </p:pic>
      <p:pic>
        <p:nvPicPr>
          <p:cNvPr id="5" name="Grafik 4" descr="TP_tmp"/>
          <p:cNvPicPr>
            <a:picLocks noChangeAspect="1"/>
          </p:cNvPicPr>
          <p:nvPr>
            <p:custDataLst>
              <p:tags r:id="rId2"/>
            </p:custDataLst>
          </p:nvPr>
        </p:nvPicPr>
        <p:blipFill>
          <a:blip r:embed="rId6" cstate="print"/>
          <a:stretch>
            <a:fillRect/>
          </a:stretch>
        </p:blipFill>
        <p:spPr bwMode="auto">
          <a:xfrm>
            <a:off x="6241834" y="1131590"/>
            <a:ext cx="2769164" cy="1016528"/>
          </a:xfrm>
          <a:prstGeom prst="rect">
            <a:avLst/>
          </a:prstGeom>
          <a:noFill/>
          <a:ln/>
          <a:effectLst/>
        </p:spPr>
      </p:pic>
      <p:pic>
        <p:nvPicPr>
          <p:cNvPr id="6" name="Grafik 5" descr="TP_tmp"/>
          <p:cNvPicPr>
            <a:picLocks noChangeAspect="1"/>
          </p:cNvPicPr>
          <p:nvPr>
            <p:custDataLst>
              <p:tags r:id="rId3"/>
            </p:custDataLst>
          </p:nvPr>
        </p:nvPicPr>
        <p:blipFill>
          <a:blip r:embed="rId7" cstate="print"/>
          <a:stretch>
            <a:fillRect/>
          </a:stretch>
        </p:blipFill>
        <p:spPr bwMode="auto">
          <a:xfrm>
            <a:off x="3172836" y="1131590"/>
            <a:ext cx="2769678" cy="990804"/>
          </a:xfrm>
          <a:prstGeom prst="rect">
            <a:avLst/>
          </a:prstGeom>
          <a:noFill/>
          <a:ln/>
          <a:effectLst/>
        </p:spPr>
      </p:pic>
      <p:sp>
        <p:nvSpPr>
          <p:cNvPr id="13" name="Freihandform 12"/>
          <p:cNvSpPr/>
          <p:nvPr/>
        </p:nvSpPr>
        <p:spPr>
          <a:xfrm>
            <a:off x="320040" y="1169722"/>
            <a:ext cx="1851660" cy="94488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0" h="944880">
                <a:moveTo>
                  <a:pt x="0" y="0"/>
                </a:moveTo>
                <a:lnTo>
                  <a:pt x="0" y="335280"/>
                </a:lnTo>
                <a:lnTo>
                  <a:pt x="563880" y="335280"/>
                </a:lnTo>
                <a:lnTo>
                  <a:pt x="563880" y="632460"/>
                </a:lnTo>
                <a:lnTo>
                  <a:pt x="1234440" y="632460"/>
                </a:lnTo>
                <a:lnTo>
                  <a:pt x="1234440" y="944880"/>
                </a:lnTo>
                <a:lnTo>
                  <a:pt x="1851660" y="94488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ihandform 13"/>
          <p:cNvSpPr/>
          <p:nvPr/>
        </p:nvSpPr>
        <p:spPr>
          <a:xfrm>
            <a:off x="3404632" y="1178106"/>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ihandform 14"/>
          <p:cNvSpPr/>
          <p:nvPr/>
        </p:nvSpPr>
        <p:spPr>
          <a:xfrm>
            <a:off x="6468249" y="1170858"/>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hteck 15"/>
          <p:cNvSpPr/>
          <p:nvPr/>
        </p:nvSpPr>
        <p:spPr>
          <a:xfrm>
            <a:off x="3442732" y="1178106"/>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4075564" y="1491662"/>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6500976" y="1178106"/>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7141428" y="1491662"/>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361132" y="1178106"/>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993964" y="1491662"/>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1676440" y="1810184"/>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23677" y="2427734"/>
            <a:ext cx="2736304" cy="2015952"/>
          </a:xfrm>
          <a:prstGeom prst="rect">
            <a:avLst/>
          </a:prstGeom>
          <a:solidFill>
            <a:srgbClr val="FFFF66"/>
          </a:solidFill>
        </p:spPr>
        <p:txBody>
          <a:bodyPr wrap="square" rtlCol="0">
            <a:noAutofit/>
          </a:bodyPr>
          <a:lstStyle/>
          <a:p>
            <a:r>
              <a:rPr lang="en-US" sz="1600" dirty="0" smtClean="0"/>
              <a:t>number of pivots</a:t>
            </a:r>
          </a:p>
          <a:p>
            <a:r>
              <a:rPr lang="en-US" sz="1600" dirty="0" smtClean="0"/>
              <a:t>= number of unknowns</a:t>
            </a:r>
          </a:p>
          <a:p>
            <a:endParaRPr lang="en-US" sz="800" dirty="0" smtClean="0"/>
          </a:p>
          <a:p>
            <a:r>
              <a:rPr lang="en-US" sz="1600" dirty="0" smtClean="0"/>
              <a:t>no additional </a:t>
            </a:r>
            <a:r>
              <a:rPr lang="en-US" sz="1600" b="1" dirty="0" smtClean="0"/>
              <a:t>non</a:t>
            </a:r>
            <a:r>
              <a:rPr lang="en-US" sz="1600" dirty="0" smtClean="0"/>
              <a:t> zeros on the right hand side</a:t>
            </a:r>
          </a:p>
          <a:p>
            <a:endParaRPr lang="en-US" sz="800" dirty="0" smtClean="0"/>
          </a:p>
          <a:p>
            <a:r>
              <a:rPr lang="en-US" sz="1600" dirty="0" smtClean="0">
                <a:sym typeface="Symbol"/>
              </a:rPr>
              <a:t> unique solution</a:t>
            </a:r>
            <a:endParaRPr lang="en-US" sz="1600" dirty="0"/>
          </a:p>
        </p:txBody>
      </p:sp>
      <p:sp>
        <p:nvSpPr>
          <p:cNvPr id="24" name="Textfeld 23"/>
          <p:cNvSpPr txBox="1"/>
          <p:nvPr/>
        </p:nvSpPr>
        <p:spPr>
          <a:xfrm>
            <a:off x="3189523" y="2427734"/>
            <a:ext cx="2736304" cy="2015952"/>
          </a:xfrm>
          <a:prstGeom prst="rect">
            <a:avLst/>
          </a:prstGeom>
          <a:solidFill>
            <a:srgbClr val="FFFF66"/>
          </a:solidFill>
        </p:spPr>
        <p:txBody>
          <a:bodyPr wrap="square" rtlCol="0">
            <a:noAutofit/>
          </a:bodyPr>
          <a:lstStyle/>
          <a:p>
            <a:r>
              <a:rPr lang="en-US" sz="1600" dirty="0" smtClean="0"/>
              <a:t>number of pivots</a:t>
            </a:r>
          </a:p>
          <a:p>
            <a:r>
              <a:rPr lang="en-US" sz="1600" dirty="0" smtClean="0"/>
              <a:t>&lt; number of unknowns</a:t>
            </a:r>
          </a:p>
          <a:p>
            <a:endParaRPr lang="en-US" sz="800" dirty="0" smtClean="0"/>
          </a:p>
          <a:p>
            <a:r>
              <a:rPr lang="en-US" sz="1600" dirty="0" smtClean="0"/>
              <a:t>no additional </a:t>
            </a:r>
            <a:r>
              <a:rPr lang="en-US" sz="1600" b="1" dirty="0" smtClean="0"/>
              <a:t>non</a:t>
            </a:r>
            <a:r>
              <a:rPr lang="en-US" sz="1600" dirty="0" smtClean="0"/>
              <a:t> zeros on the right hand side</a:t>
            </a:r>
          </a:p>
          <a:p>
            <a:endParaRPr lang="en-US" sz="800" dirty="0" smtClean="0"/>
          </a:p>
          <a:p>
            <a:r>
              <a:rPr lang="en-US" sz="1600" dirty="0" smtClean="0">
                <a:sym typeface="Symbol"/>
              </a:rPr>
              <a:t> free variable required</a:t>
            </a:r>
          </a:p>
          <a:p>
            <a:endParaRPr lang="en-US" sz="800" dirty="0" smtClean="0">
              <a:sym typeface="Symbol"/>
            </a:endParaRPr>
          </a:p>
          <a:p>
            <a:r>
              <a:rPr lang="en-US" sz="1600" dirty="0" smtClean="0">
                <a:sym typeface="Symbol"/>
              </a:rPr>
              <a:t> infinitely many solutions</a:t>
            </a:r>
            <a:endParaRPr lang="en-US" sz="1600" dirty="0"/>
          </a:p>
        </p:txBody>
      </p:sp>
      <p:sp>
        <p:nvSpPr>
          <p:cNvPr id="25" name="Textfeld 24"/>
          <p:cNvSpPr txBox="1"/>
          <p:nvPr/>
        </p:nvSpPr>
        <p:spPr>
          <a:xfrm>
            <a:off x="6258264" y="2427734"/>
            <a:ext cx="2736304" cy="2015952"/>
          </a:xfrm>
          <a:prstGeom prst="rect">
            <a:avLst/>
          </a:prstGeom>
          <a:solidFill>
            <a:srgbClr val="FFFF66"/>
          </a:solidFill>
        </p:spPr>
        <p:txBody>
          <a:bodyPr wrap="square" rtlCol="0">
            <a:noAutofit/>
          </a:bodyPr>
          <a:lstStyle/>
          <a:p>
            <a:r>
              <a:rPr lang="en-US" sz="1600" b="1" dirty="0" smtClean="0"/>
              <a:t>additional non zeros on the right hand side</a:t>
            </a:r>
          </a:p>
          <a:p>
            <a:endParaRPr lang="en-US" sz="800" dirty="0" smtClean="0"/>
          </a:p>
          <a:p>
            <a:r>
              <a:rPr lang="en-US" sz="1600" dirty="0" smtClean="0">
                <a:sym typeface="Symbol"/>
              </a:rPr>
              <a:t> no solution</a:t>
            </a:r>
            <a:endParaRPr lang="en-US" sz="1600" dirty="0"/>
          </a:p>
        </p:txBody>
      </p:sp>
      <p:sp>
        <p:nvSpPr>
          <p:cNvPr id="26" name="Gewitterblitz 25"/>
          <p:cNvSpPr/>
          <p:nvPr/>
        </p:nvSpPr>
        <p:spPr>
          <a:xfrm flipH="1">
            <a:off x="8676456" y="1931722"/>
            <a:ext cx="360040" cy="432420"/>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etz, Netzwerk, Digitalisierung, Transformation"/>
          <p:cNvPicPr>
            <a:picLocks noChangeAspect="1" noChangeArrowheads="1"/>
          </p:cNvPicPr>
          <p:nvPr/>
        </p:nvPicPr>
        <p:blipFill>
          <a:blip r:embed="rId2" cstate="print"/>
          <a:srcRect/>
          <a:stretch>
            <a:fillRect/>
          </a:stretch>
        </p:blipFill>
        <p:spPr bwMode="auto">
          <a:xfrm>
            <a:off x="6012160" y="845100"/>
            <a:ext cx="3131840" cy="4298400"/>
          </a:xfrm>
          <a:prstGeom prst="rect">
            <a:avLst/>
          </a:prstGeom>
          <a:noFill/>
        </p:spPr>
      </p:pic>
      <p:sp>
        <p:nvSpPr>
          <p:cNvPr id="8" name="Titel 1"/>
          <p:cNvSpPr txBox="1">
            <a:spLocks/>
          </p:cNvSpPr>
          <p:nvPr/>
        </p:nvSpPr>
        <p:spPr>
          <a:xfrm>
            <a:off x="683568" y="1131590"/>
            <a:ext cx="4176464"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lgn="ctr">
              <a:defRPr/>
            </a:lvl1pPr>
          </a:lstStyle>
          <a:p>
            <a:pPr lvl="0">
              <a:spcBef>
                <a:spcPct val="0"/>
              </a:spcBef>
              <a:defRPr/>
            </a:pPr>
            <a:r>
              <a:rPr lang="en-US" sz="2000" dirty="0" smtClean="0">
                <a:solidFill>
                  <a:schemeClr val="bg1"/>
                </a:solidFill>
              </a:rPr>
              <a:t>Further Worked-Out Exercises:</a:t>
            </a:r>
          </a:p>
          <a:p>
            <a:pPr lvl="0">
              <a:spcBef>
                <a:spcPct val="0"/>
              </a:spcBef>
              <a:defRPr/>
            </a:pPr>
            <a:endParaRPr lang="en-US" sz="500" dirty="0" smtClean="0">
              <a:solidFill>
                <a:schemeClr val="bg1"/>
              </a:solidFill>
            </a:endParaRPr>
          </a:p>
          <a:p>
            <a:pPr lvl="0">
              <a:spcBef>
                <a:spcPct val="0"/>
              </a:spcBef>
              <a:defRPr/>
            </a:pPr>
            <a:r>
              <a:rPr lang="en-US" sz="2000" smtClean="0">
                <a:solidFill>
                  <a:schemeClr val="bg1"/>
                </a:solidFill>
              </a:rPr>
              <a:t>Calculus II for Management</a:t>
            </a:r>
            <a:endParaRPr lang="en-US" sz="2000" dirty="0">
              <a:solidFill>
                <a:schemeClr val="bg1"/>
              </a:solidFill>
            </a:endParaRPr>
          </a:p>
        </p:txBody>
      </p:sp>
      <p:sp>
        <p:nvSpPr>
          <p:cNvPr id="11" name="Rechteck 10"/>
          <p:cNvSpPr/>
          <p:nvPr/>
        </p:nvSpPr>
        <p:spPr>
          <a:xfrm>
            <a:off x="251520"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12" name="Rechteck 11"/>
          <p:cNvSpPr/>
          <p:nvPr/>
        </p:nvSpPr>
        <p:spPr>
          <a:xfrm>
            <a:off x="5004048"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pic>
        <p:nvPicPr>
          <p:cNvPr id="7" name="Grafik 6" descr="index.png"/>
          <p:cNvPicPr>
            <a:picLocks noChangeAspect="1"/>
          </p:cNvPicPr>
          <p:nvPr/>
        </p:nvPicPr>
        <p:blipFill>
          <a:blip r:embed="rId3" cstate="print"/>
          <a:stretch>
            <a:fillRect/>
          </a:stretch>
        </p:blipFill>
        <p:spPr>
          <a:xfrm>
            <a:off x="179512" y="4425290"/>
            <a:ext cx="1872207" cy="582154"/>
          </a:xfrm>
          <a:prstGeom prst="rect">
            <a:avLst/>
          </a:prstGeom>
        </p:spPr>
      </p:pic>
      <p:sp>
        <p:nvSpPr>
          <p:cNvPr id="10" name="Rechteck 9"/>
          <p:cNvSpPr/>
          <p:nvPr/>
        </p:nvSpPr>
        <p:spPr>
          <a:xfrm>
            <a:off x="7092280" y="3291830"/>
            <a:ext cx="1800200" cy="1717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lvl="1" indent="-92075">
              <a:spcAft>
                <a:spcPts val="400"/>
              </a:spcAft>
              <a:buFont typeface="Arial" pitchFamily="34" charset="0"/>
              <a:buChar char="•"/>
            </a:pPr>
            <a:r>
              <a:rPr lang="en-US" sz="1200" dirty="0" smtClean="0">
                <a:solidFill>
                  <a:schemeClr val="tx1"/>
                </a:solidFill>
              </a:rPr>
              <a:t>Gaussian elimination</a:t>
            </a:r>
          </a:p>
          <a:p>
            <a:pPr marL="92075" lvl="1" indent="-92075">
              <a:spcAft>
                <a:spcPts val="400"/>
              </a:spcAft>
              <a:buFont typeface="Arial" pitchFamily="34" charset="0"/>
              <a:buChar char="•"/>
            </a:pPr>
            <a:r>
              <a:rPr lang="en-US" sz="1200" dirty="0" smtClean="0">
                <a:solidFill>
                  <a:schemeClr val="tx1"/>
                </a:solidFill>
              </a:rPr>
              <a:t>Upper echelon form, rank, matrix-column multiplication</a:t>
            </a:r>
          </a:p>
        </p:txBody>
      </p:sp>
      <p:sp>
        <p:nvSpPr>
          <p:cNvPr id="13" name="Rechteck 12"/>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Topics</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Determining the point of intersection of two lines, i.e. solving a system of two linear equations with two variables (2/ 4)</a:t>
            </a:r>
            <a:endParaRPr lang="en-US" dirty="0"/>
          </a:p>
        </p:txBody>
      </p:sp>
      <p:pic>
        <p:nvPicPr>
          <p:cNvPr id="4" name="Picture 4" descr="http://2012books.lardbucket.org/books/beginning-algebra/section_07/d23706f88f0492417000ac125bfe3128.jpg"/>
          <p:cNvPicPr>
            <a:picLocks noChangeAspect="1" noChangeArrowheads="1"/>
          </p:cNvPicPr>
          <p:nvPr/>
        </p:nvPicPr>
        <p:blipFill>
          <a:blip r:embed="rId3" cstate="print"/>
          <a:srcRect/>
          <a:stretch>
            <a:fillRect/>
          </a:stretch>
        </p:blipFill>
        <p:spPr bwMode="auto">
          <a:xfrm>
            <a:off x="251521" y="1131591"/>
            <a:ext cx="2880320" cy="1895251"/>
          </a:xfrm>
          <a:prstGeom prst="rect">
            <a:avLst/>
          </a:prstGeom>
          <a:noFill/>
        </p:spPr>
      </p:pic>
      <p:sp>
        <p:nvSpPr>
          <p:cNvPr id="5" name="Rechteck 4"/>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4" cstate="print"/>
          <a:stretch>
            <a:fillRect/>
          </a:stretch>
        </p:blipFill>
        <p:spPr>
          <a:xfrm>
            <a:off x="3491877" y="1203580"/>
            <a:ext cx="5326841" cy="3658460"/>
          </a:xfrm>
          <a:prstGeom prst="rect">
            <a:avLst/>
          </a:prstGeom>
          <a:noFill/>
          <a:ln/>
          <a:effectLst/>
        </p:spPr>
      </p:pic>
      <p:cxnSp>
        <p:nvCxnSpPr>
          <p:cNvPr id="7" name="Gerade Verbindung 6"/>
          <p:cNvCxnSpPr/>
          <p:nvPr/>
        </p:nvCxnSpPr>
        <p:spPr>
          <a:xfrm>
            <a:off x="4318868" y="2931790"/>
            <a:ext cx="1368152"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Gerade Verbindung 7"/>
          <p:cNvCxnSpPr/>
          <p:nvPr/>
        </p:nvCxnSpPr>
        <p:spPr>
          <a:xfrm>
            <a:off x="6648480" y="2931790"/>
            <a:ext cx="1368152" cy="0"/>
          </a:xfrm>
          <a:prstGeom prst="lin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pic>
        <p:nvPicPr>
          <p:cNvPr id="1026" name="Picture 2" descr="D:\__05b_UNI\05_Lehre\2021b_Calculus_II_Mgmt\02a_CE_and_Homework\01_week\hagar_accounting.jpg"/>
          <p:cNvPicPr>
            <a:picLocks noChangeAspect="1" noChangeArrowheads="1"/>
          </p:cNvPicPr>
          <p:nvPr/>
        </p:nvPicPr>
        <p:blipFill>
          <a:blip r:embed="rId3" cstate="print"/>
          <a:srcRect/>
          <a:stretch>
            <a:fillRect/>
          </a:stretch>
        </p:blipFill>
        <p:spPr bwMode="auto">
          <a:xfrm>
            <a:off x="251521" y="1131590"/>
            <a:ext cx="2880320" cy="1964284"/>
          </a:xfrm>
          <a:prstGeom prst="rect">
            <a:avLst/>
          </a:prstGeom>
          <a:noFill/>
        </p:spPr>
      </p:pic>
      <p:sp>
        <p:nvSpPr>
          <p:cNvPr id="4" name="Rechteck 3"/>
          <p:cNvSpPr/>
          <p:nvPr/>
        </p:nvSpPr>
        <p:spPr>
          <a:xfrm>
            <a:off x="3419872" y="1131590"/>
            <a:ext cx="5472608"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3491879" y="1203583"/>
            <a:ext cx="5321093" cy="3779390"/>
          </a:xfrm>
          <a:prstGeom prst="rect">
            <a:avLst/>
          </a:prstGeom>
          <a:noFill/>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pic>
        <p:nvPicPr>
          <p:cNvPr id="1026" name="Picture 2" descr="D:\__05b_UNI\05_Lehre\2021b_Calculus_II_Mgmt\02a_CE_and_Homework\01_week\hagar_accounting.jpg"/>
          <p:cNvPicPr>
            <a:picLocks noChangeAspect="1" noChangeArrowheads="1"/>
          </p:cNvPicPr>
          <p:nvPr/>
        </p:nvPicPr>
        <p:blipFill>
          <a:blip r:embed="rId4" cstate="print"/>
          <a:srcRect/>
          <a:stretch>
            <a:fillRect/>
          </a:stretch>
        </p:blipFill>
        <p:spPr bwMode="auto">
          <a:xfrm>
            <a:off x="251521" y="1131590"/>
            <a:ext cx="2880320" cy="1964284"/>
          </a:xfrm>
          <a:prstGeom prst="rect">
            <a:avLst/>
          </a:prstGeom>
          <a:noFill/>
        </p:spPr>
      </p:pic>
      <p:sp>
        <p:nvSpPr>
          <p:cNvPr id="4" name="Rechteck 3"/>
          <p:cNvSpPr/>
          <p:nvPr/>
        </p:nvSpPr>
        <p:spPr>
          <a:xfrm>
            <a:off x="3419872" y="1131590"/>
            <a:ext cx="5472608" cy="9361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5" cstate="print"/>
          <a:stretch>
            <a:fillRect/>
          </a:stretch>
        </p:blipFill>
        <p:spPr>
          <a:xfrm>
            <a:off x="3491877" y="1203582"/>
            <a:ext cx="5325907" cy="768086"/>
          </a:xfrm>
          <a:prstGeom prst="rect">
            <a:avLst/>
          </a:prstGeom>
          <a:noFill/>
          <a:ln/>
          <a:effectLst/>
        </p:spPr>
      </p:pic>
      <p:sp>
        <p:nvSpPr>
          <p:cNvPr id="7" name="Rechteck 6"/>
          <p:cNvSpPr/>
          <p:nvPr/>
        </p:nvSpPr>
        <p:spPr>
          <a:xfrm>
            <a:off x="3419872" y="2211710"/>
            <a:ext cx="5472608" cy="28083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2"/>
            </p:custDataLst>
          </p:nvPr>
        </p:nvPicPr>
        <p:blipFill>
          <a:blip r:embed="rId6" cstate="print"/>
          <a:stretch>
            <a:fillRect/>
          </a:stretch>
        </p:blipFill>
        <p:spPr>
          <a:xfrm>
            <a:off x="3491877" y="2283703"/>
            <a:ext cx="3950714" cy="2611942"/>
          </a:xfrm>
          <a:prstGeom prst="rect">
            <a:avLst/>
          </a:prstGeom>
          <a:noFill/>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fik 25" descr="IguanaTex_tmp.png"/>
          <p:cNvPicPr>
            <a:picLocks noChangeAspect="1"/>
          </p:cNvPicPr>
          <p:nvPr>
            <p:custDataLst>
              <p:tags r:id="rId1"/>
            </p:custDataLst>
          </p:nvPr>
        </p:nvPicPr>
        <p:blipFill>
          <a:blip r:embed="rId3" cstate="print"/>
          <a:stretch>
            <a:fillRect/>
          </a:stretch>
        </p:blipFill>
        <p:spPr>
          <a:xfrm>
            <a:off x="1763689" y="1203549"/>
            <a:ext cx="5369550" cy="3732974"/>
          </a:xfrm>
          <a:prstGeom prst="rect">
            <a:avLst/>
          </a:prstGeom>
          <a:noFill/>
          <a:ln/>
          <a:effectLst/>
        </p:spPr>
      </p:pic>
      <p:sp>
        <p:nvSpPr>
          <p:cNvPr id="5" name="Rechteck 4"/>
          <p:cNvSpPr/>
          <p:nvPr/>
        </p:nvSpPr>
        <p:spPr>
          <a:xfrm>
            <a:off x="7452320" y="4011910"/>
            <a:ext cx="1368152" cy="9361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200" b="1" u="sng" dirty="0" smtClean="0">
                <a:solidFill>
                  <a:schemeClr val="tx1"/>
                </a:solidFill>
              </a:rPr>
              <a:t>Goal:</a:t>
            </a:r>
          </a:p>
          <a:p>
            <a:pPr>
              <a:spcAft>
                <a:spcPts val="600"/>
              </a:spcAft>
            </a:pPr>
            <a:r>
              <a:rPr lang="en-US" sz="1200" dirty="0" smtClean="0">
                <a:solidFill>
                  <a:schemeClr val="tx1"/>
                </a:solidFill>
              </a:rPr>
              <a:t>Generate zeros below the pivot elements</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251520" y="1131590"/>
            <a:ext cx="4176464"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descr="IguanaTex_tmp.png"/>
          <p:cNvPicPr>
            <a:picLocks noChangeAspect="1"/>
          </p:cNvPicPr>
          <p:nvPr>
            <p:custDataLst>
              <p:tags r:id="rId1"/>
            </p:custDataLst>
          </p:nvPr>
        </p:nvPicPr>
        <p:blipFill>
          <a:blip r:embed="rId5" cstate="print"/>
          <a:stretch>
            <a:fillRect/>
          </a:stretch>
        </p:blipFill>
        <p:spPr>
          <a:xfrm>
            <a:off x="538830" y="1203549"/>
            <a:ext cx="3558628" cy="3641105"/>
          </a:xfrm>
          <a:prstGeom prst="rect">
            <a:avLst/>
          </a:prstGeom>
          <a:noFill/>
          <a:ln/>
          <a:effectLst/>
        </p:spPr>
      </p:pic>
      <p:sp>
        <p:nvSpPr>
          <p:cNvPr id="10" name="Rechteck 9"/>
          <p:cNvSpPr/>
          <p:nvPr/>
        </p:nvSpPr>
        <p:spPr>
          <a:xfrm>
            <a:off x="4716016" y="1131590"/>
            <a:ext cx="4176464"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2"/>
            </p:custDataLst>
          </p:nvPr>
        </p:nvPicPr>
        <p:blipFill>
          <a:blip r:embed="rId6" cstate="print"/>
          <a:stretch>
            <a:fillRect/>
          </a:stretch>
        </p:blipFill>
        <p:spPr>
          <a:xfrm>
            <a:off x="5003324" y="1203550"/>
            <a:ext cx="3313489" cy="3398013"/>
          </a:xfrm>
          <a:prstGeom prst="rect">
            <a:avLst/>
          </a:prstGeom>
          <a:noFill/>
          <a:ln/>
          <a:effectLst/>
        </p:spPr>
      </p:pic>
      <p:sp>
        <p:nvSpPr>
          <p:cNvPr id="17" name="Rechteck 16"/>
          <p:cNvSpPr/>
          <p:nvPr/>
        </p:nvSpPr>
        <p:spPr>
          <a:xfrm>
            <a:off x="7308304" y="3507854"/>
            <a:ext cx="1512168" cy="144016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3"/>
            </p:custDataLst>
          </p:nvPr>
        </p:nvPicPr>
        <p:blipFill>
          <a:blip r:embed="rId7" cstate="print"/>
          <a:stretch>
            <a:fillRect/>
          </a:stretch>
        </p:blipFill>
        <p:spPr>
          <a:xfrm>
            <a:off x="7380312" y="3579863"/>
            <a:ext cx="1253480" cy="128304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pic>
        <p:nvPicPr>
          <p:cNvPr id="1026" name="Picture 2" descr="D:\__05b_UNI\05_Lehre\2021b_Calculus_II_Mgmt\02a_CE_and_Homework\01_week\hagar_accounting.jpg"/>
          <p:cNvPicPr>
            <a:picLocks noChangeAspect="1" noChangeArrowheads="1"/>
          </p:cNvPicPr>
          <p:nvPr/>
        </p:nvPicPr>
        <p:blipFill>
          <a:blip r:embed="rId4" cstate="print"/>
          <a:srcRect/>
          <a:stretch>
            <a:fillRect/>
          </a:stretch>
        </p:blipFill>
        <p:spPr bwMode="auto">
          <a:xfrm>
            <a:off x="251521" y="1131590"/>
            <a:ext cx="2880320" cy="1964284"/>
          </a:xfrm>
          <a:prstGeom prst="rect">
            <a:avLst/>
          </a:prstGeom>
          <a:noFill/>
        </p:spPr>
      </p:pic>
      <p:sp>
        <p:nvSpPr>
          <p:cNvPr id="4" name="Rechteck 3"/>
          <p:cNvSpPr/>
          <p:nvPr/>
        </p:nvSpPr>
        <p:spPr>
          <a:xfrm>
            <a:off x="3419872" y="1131590"/>
            <a:ext cx="5472608"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5" cstate="print"/>
          <a:stretch>
            <a:fillRect/>
          </a:stretch>
        </p:blipFill>
        <p:spPr>
          <a:xfrm>
            <a:off x="3491877" y="1203583"/>
            <a:ext cx="5329650" cy="2635206"/>
          </a:xfrm>
          <a:prstGeom prst="rect">
            <a:avLst/>
          </a:prstGeom>
          <a:noFill/>
          <a:ln/>
          <a:effectLst/>
        </p:spPr>
      </p:pic>
      <p:pic>
        <p:nvPicPr>
          <p:cNvPr id="21" name="Grafik 20" descr="IguanaTex_tmp.png"/>
          <p:cNvPicPr>
            <a:picLocks noChangeAspect="1"/>
          </p:cNvPicPr>
          <p:nvPr>
            <p:custDataLst>
              <p:tags r:id="rId2"/>
            </p:custDataLst>
          </p:nvPr>
        </p:nvPicPr>
        <p:blipFill>
          <a:blip r:embed="rId6" cstate="print"/>
          <a:stretch>
            <a:fillRect/>
          </a:stretch>
        </p:blipFill>
        <p:spPr>
          <a:xfrm>
            <a:off x="407738" y="4137469"/>
            <a:ext cx="2567885" cy="738537"/>
          </a:xfrm>
          <a:prstGeom prst="rect">
            <a:avLst/>
          </a:prstGeom>
          <a:noFill/>
          <a:ln/>
          <a:effectLst/>
        </p:spPr>
      </p:pic>
      <p:sp>
        <p:nvSpPr>
          <p:cNvPr id="20" name="Rechteck 19"/>
          <p:cNvSpPr/>
          <p:nvPr/>
        </p:nvSpPr>
        <p:spPr>
          <a:xfrm>
            <a:off x="251520" y="3795886"/>
            <a:ext cx="2880320" cy="122413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feil nach unten 21"/>
          <p:cNvSpPr/>
          <p:nvPr/>
        </p:nvSpPr>
        <p:spPr>
          <a:xfrm>
            <a:off x="899592" y="3291830"/>
            <a:ext cx="288032" cy="792088"/>
          </a:xfrm>
          <a:prstGeom prst="down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115616" y="3363838"/>
            <a:ext cx="1244571" cy="276999"/>
          </a:xfrm>
          <a:prstGeom prst="rect">
            <a:avLst/>
          </a:prstGeom>
          <a:noFill/>
        </p:spPr>
        <p:txBody>
          <a:bodyPr wrap="none" rtlCol="0">
            <a:spAutoFit/>
          </a:bodyPr>
          <a:lstStyle/>
          <a:p>
            <a:r>
              <a:rPr lang="en-US" sz="1200" dirty="0" smtClean="0"/>
              <a:t>Hagar is the boss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4" cstate="print"/>
          <a:stretch>
            <a:fillRect/>
          </a:stretch>
        </p:blipFill>
        <p:spPr>
          <a:xfrm>
            <a:off x="1763690" y="1203549"/>
            <a:ext cx="7047129" cy="2083689"/>
          </a:xfrm>
          <a:prstGeom prst="rect">
            <a:avLst/>
          </a:prstGeom>
          <a:noFill/>
          <a:ln/>
          <a:effectLst/>
        </p:spPr>
      </p:pic>
      <p:pic>
        <p:nvPicPr>
          <p:cNvPr id="10" name="Grafik 9" descr="IguanaTex_tmp.png"/>
          <p:cNvPicPr>
            <a:picLocks noChangeAspect="1"/>
          </p:cNvPicPr>
          <p:nvPr>
            <p:custDataLst>
              <p:tags r:id="rId2"/>
            </p:custDataLst>
          </p:nvPr>
        </p:nvPicPr>
        <p:blipFill>
          <a:blip r:embed="rId5" cstate="print"/>
          <a:stretch>
            <a:fillRect/>
          </a:stretch>
        </p:blipFill>
        <p:spPr>
          <a:xfrm>
            <a:off x="1763690" y="3651870"/>
            <a:ext cx="7043411" cy="1028383"/>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251520" y="1131590"/>
            <a:ext cx="4176464"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1"/>
            </p:custDataLst>
          </p:nvPr>
        </p:nvPicPr>
        <p:blipFill>
          <a:blip r:embed="rId4" cstate="print"/>
          <a:stretch>
            <a:fillRect/>
          </a:stretch>
        </p:blipFill>
        <p:spPr>
          <a:xfrm>
            <a:off x="538825" y="1203549"/>
            <a:ext cx="3418099" cy="3535594"/>
          </a:xfrm>
          <a:prstGeom prst="rect">
            <a:avLst/>
          </a:prstGeom>
          <a:noFill/>
          <a:ln/>
          <a:effectLst/>
        </p:spPr>
      </p:pic>
      <p:sp>
        <p:nvSpPr>
          <p:cNvPr id="5" name="Rechteck 4"/>
          <p:cNvSpPr/>
          <p:nvPr/>
        </p:nvSpPr>
        <p:spPr>
          <a:xfrm>
            <a:off x="4716016" y="1131590"/>
            <a:ext cx="4176464"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2"/>
            </p:custDataLst>
          </p:nvPr>
        </p:nvPicPr>
        <p:blipFill>
          <a:blip r:embed="rId5" cstate="print"/>
          <a:stretch>
            <a:fillRect/>
          </a:stretch>
        </p:blipFill>
        <p:spPr>
          <a:xfrm>
            <a:off x="4788025" y="1203550"/>
            <a:ext cx="4024259" cy="3239845"/>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23042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63691" y="1203548"/>
            <a:ext cx="7100057" cy="2057778"/>
          </a:xfrm>
          <a:prstGeom prst="rect">
            <a:avLst/>
          </a:prstGeom>
          <a:noFill/>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fik 34" descr="IguanaTex_tmp.png"/>
          <p:cNvPicPr>
            <a:picLocks noChangeAspect="1"/>
          </p:cNvPicPr>
          <p:nvPr>
            <p:custDataLst>
              <p:tags r:id="rId1"/>
            </p:custDataLst>
          </p:nvPr>
        </p:nvPicPr>
        <p:blipFill>
          <a:blip r:embed="rId6" cstate="print"/>
          <a:stretch>
            <a:fillRect/>
          </a:stretch>
        </p:blipFill>
        <p:spPr>
          <a:xfrm>
            <a:off x="1763690" y="1203549"/>
            <a:ext cx="5553363" cy="1391512"/>
          </a:xfrm>
          <a:prstGeom prst="rect">
            <a:avLst/>
          </a:prstGeom>
          <a:noFill/>
          <a:ln/>
          <a:effectLst/>
        </p:spPr>
      </p:pic>
      <p:pic>
        <p:nvPicPr>
          <p:cNvPr id="15" name="Grafik 14" descr="IguanaTex_tmp.png"/>
          <p:cNvPicPr>
            <a:picLocks noChangeAspect="1"/>
          </p:cNvPicPr>
          <p:nvPr>
            <p:custDataLst>
              <p:tags r:id="rId2"/>
            </p:custDataLst>
          </p:nvPr>
        </p:nvPicPr>
        <p:blipFill>
          <a:blip r:embed="rId7" cstate="print"/>
          <a:stretch>
            <a:fillRect/>
          </a:stretch>
        </p:blipFill>
        <p:spPr>
          <a:xfrm>
            <a:off x="2411760" y="3159408"/>
            <a:ext cx="1279973" cy="564069"/>
          </a:xfrm>
          <a:prstGeom prst="rect">
            <a:avLst/>
          </a:prstGeom>
          <a:noFill/>
          <a:ln/>
          <a:effectLst/>
        </p:spPr>
      </p:pic>
      <p:pic>
        <p:nvPicPr>
          <p:cNvPr id="17" name="Grafik 16" descr="IguanaTex_tmp.png"/>
          <p:cNvPicPr>
            <a:picLocks noChangeAspect="1"/>
          </p:cNvPicPr>
          <p:nvPr>
            <p:custDataLst>
              <p:tags r:id="rId3"/>
            </p:custDataLst>
          </p:nvPr>
        </p:nvPicPr>
        <p:blipFill>
          <a:blip r:embed="rId8" cstate="print"/>
          <a:stretch>
            <a:fillRect/>
          </a:stretch>
        </p:blipFill>
        <p:spPr>
          <a:xfrm>
            <a:off x="4644008" y="3159408"/>
            <a:ext cx="1281030" cy="564470"/>
          </a:xfrm>
          <a:prstGeom prst="rect">
            <a:avLst/>
          </a:prstGeom>
          <a:noFill/>
          <a:ln/>
          <a:effectLst/>
        </p:spPr>
      </p:pic>
      <p:pic>
        <p:nvPicPr>
          <p:cNvPr id="19" name="Grafik 18" descr="IguanaTex_tmp.png"/>
          <p:cNvPicPr>
            <a:picLocks noChangeAspect="1"/>
          </p:cNvPicPr>
          <p:nvPr>
            <p:custDataLst>
              <p:tags r:id="rId4"/>
            </p:custDataLst>
          </p:nvPr>
        </p:nvPicPr>
        <p:blipFill>
          <a:blip r:embed="rId9" cstate="print"/>
          <a:stretch>
            <a:fillRect/>
          </a:stretch>
        </p:blipFill>
        <p:spPr>
          <a:xfrm>
            <a:off x="6876256" y="3159408"/>
            <a:ext cx="1281030" cy="564470"/>
          </a:xfrm>
          <a:prstGeom prst="rect">
            <a:avLst/>
          </a:prstGeom>
          <a:noFill/>
          <a:ln/>
          <a:effectLst/>
        </p:spPr>
      </p:pic>
      <p:cxnSp>
        <p:nvCxnSpPr>
          <p:cNvPr id="21" name="Gerade Verbindung 20"/>
          <p:cNvCxnSpPr/>
          <p:nvPr/>
        </p:nvCxnSpPr>
        <p:spPr>
          <a:xfrm>
            <a:off x="6372200" y="264375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H="1">
            <a:off x="3131840" y="2859782"/>
            <a:ext cx="4464496"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3131840" y="2859782"/>
            <a:ext cx="0" cy="21602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5364088" y="2859782"/>
            <a:ext cx="0" cy="21602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7596336" y="2859782"/>
            <a:ext cx="0" cy="21602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2411760" y="3867894"/>
            <a:ext cx="1239442" cy="600164"/>
          </a:xfrm>
          <a:prstGeom prst="rect">
            <a:avLst/>
          </a:prstGeom>
          <a:noFill/>
        </p:spPr>
        <p:txBody>
          <a:bodyPr wrap="none" rtlCol="0">
            <a:spAutoFit/>
          </a:bodyPr>
          <a:lstStyle/>
          <a:p>
            <a:pPr>
              <a:spcAft>
                <a:spcPts val="600"/>
              </a:spcAft>
            </a:pPr>
            <a:r>
              <a:rPr lang="en-US" sz="1400" b="1" dirty="0" smtClean="0"/>
              <a:t>no solution:</a:t>
            </a:r>
          </a:p>
          <a:p>
            <a:pPr>
              <a:spcAft>
                <a:spcPts val="600"/>
              </a:spcAft>
            </a:pPr>
            <a:r>
              <a:rPr lang="en-US" sz="1400" dirty="0" smtClean="0"/>
              <a:t>a </a:t>
            </a:r>
            <a:r>
              <a:rPr lang="en-US" sz="1400" dirty="0" smtClean="0">
                <a:sym typeface="Symbol"/>
              </a:rPr>
              <a:t> -5 &amp; </a:t>
            </a:r>
            <a:r>
              <a:rPr lang="en-US" sz="1400" dirty="0" err="1" smtClean="0">
                <a:sym typeface="Symbol"/>
              </a:rPr>
              <a:t>ab</a:t>
            </a:r>
            <a:r>
              <a:rPr lang="en-US" sz="1400" dirty="0" smtClean="0">
                <a:sym typeface="Symbol"/>
              </a:rPr>
              <a:t> = 2</a:t>
            </a:r>
            <a:endParaRPr lang="en-US" sz="1400" dirty="0"/>
          </a:p>
        </p:txBody>
      </p:sp>
      <p:sp>
        <p:nvSpPr>
          <p:cNvPr id="31" name="Textfeld 30"/>
          <p:cNvSpPr txBox="1"/>
          <p:nvPr/>
        </p:nvSpPr>
        <p:spPr>
          <a:xfrm>
            <a:off x="4644008" y="3867894"/>
            <a:ext cx="1576009" cy="600164"/>
          </a:xfrm>
          <a:prstGeom prst="rect">
            <a:avLst/>
          </a:prstGeom>
          <a:noFill/>
        </p:spPr>
        <p:txBody>
          <a:bodyPr wrap="none" rtlCol="0">
            <a:spAutoFit/>
          </a:bodyPr>
          <a:lstStyle/>
          <a:p>
            <a:pPr>
              <a:spcAft>
                <a:spcPts val="600"/>
              </a:spcAft>
            </a:pPr>
            <a:r>
              <a:rPr lang="en-US" sz="1400" b="1" dirty="0" smtClean="0">
                <a:sym typeface="Symbol"/>
              </a:rPr>
              <a:t></a:t>
            </a:r>
            <a:r>
              <a:rPr lang="en-US" sz="1400" b="1" dirty="0" smtClean="0"/>
              <a:t> many solutions:</a:t>
            </a:r>
          </a:p>
          <a:p>
            <a:pPr>
              <a:spcAft>
                <a:spcPts val="600"/>
              </a:spcAft>
            </a:pPr>
            <a:r>
              <a:rPr lang="en-US" sz="1400" dirty="0" smtClean="0"/>
              <a:t>a </a:t>
            </a:r>
            <a:r>
              <a:rPr lang="en-US" sz="1400" dirty="0" smtClean="0">
                <a:sym typeface="Symbol"/>
              </a:rPr>
              <a:t>= -5 &amp; </a:t>
            </a:r>
            <a:r>
              <a:rPr lang="en-US" sz="1400" dirty="0" err="1" smtClean="0">
                <a:sym typeface="Symbol"/>
              </a:rPr>
              <a:t>ab</a:t>
            </a:r>
            <a:r>
              <a:rPr lang="en-US" sz="1400" dirty="0" smtClean="0">
                <a:sym typeface="Symbol"/>
              </a:rPr>
              <a:t> = 2</a:t>
            </a:r>
            <a:endParaRPr lang="en-US" sz="1400" dirty="0"/>
          </a:p>
        </p:txBody>
      </p:sp>
      <p:sp>
        <p:nvSpPr>
          <p:cNvPr id="32" name="Textfeld 31"/>
          <p:cNvSpPr txBox="1"/>
          <p:nvPr/>
        </p:nvSpPr>
        <p:spPr>
          <a:xfrm>
            <a:off x="6876256" y="3867894"/>
            <a:ext cx="1402948" cy="600164"/>
          </a:xfrm>
          <a:prstGeom prst="rect">
            <a:avLst/>
          </a:prstGeom>
          <a:noFill/>
        </p:spPr>
        <p:txBody>
          <a:bodyPr wrap="none" rtlCol="0">
            <a:spAutoFit/>
          </a:bodyPr>
          <a:lstStyle/>
          <a:p>
            <a:pPr>
              <a:spcAft>
                <a:spcPts val="600"/>
              </a:spcAft>
            </a:pPr>
            <a:r>
              <a:rPr lang="en-US" sz="1400" b="1" dirty="0" smtClean="0"/>
              <a:t>unique solution:</a:t>
            </a:r>
          </a:p>
          <a:p>
            <a:pPr>
              <a:spcAft>
                <a:spcPts val="600"/>
              </a:spcAft>
            </a:pPr>
            <a:r>
              <a:rPr lang="en-US" sz="1400" dirty="0" err="1" smtClean="0"/>
              <a:t>ab</a:t>
            </a:r>
            <a:r>
              <a:rPr lang="en-US" sz="1400" dirty="0" smtClean="0"/>
              <a:t> </a:t>
            </a:r>
            <a:r>
              <a:rPr lang="en-US" sz="1400" dirty="0" smtClean="0">
                <a:sym typeface="Symbol"/>
              </a:rPr>
              <a:t> 2</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IguanaTex_tmp.png"/>
          <p:cNvPicPr>
            <a:picLocks noChangeAspect="1"/>
          </p:cNvPicPr>
          <p:nvPr>
            <p:custDataLst>
              <p:tags r:id="rId1"/>
            </p:custDataLst>
          </p:nvPr>
        </p:nvPicPr>
        <p:blipFill>
          <a:blip r:embed="rId6" cstate="print"/>
          <a:stretch>
            <a:fillRect/>
          </a:stretch>
        </p:blipFill>
        <p:spPr>
          <a:xfrm>
            <a:off x="1763690" y="1203547"/>
            <a:ext cx="5549703" cy="1059495"/>
          </a:xfrm>
          <a:prstGeom prst="rect">
            <a:avLst/>
          </a:prstGeom>
          <a:noFill/>
          <a:ln/>
          <a:effectLst/>
        </p:spPr>
      </p:pic>
      <p:pic>
        <p:nvPicPr>
          <p:cNvPr id="22" name="Grafik 21" descr="IguanaTex_tmp.png"/>
          <p:cNvPicPr>
            <a:picLocks noChangeAspect="1"/>
          </p:cNvPicPr>
          <p:nvPr>
            <p:custDataLst>
              <p:tags r:id="rId2"/>
            </p:custDataLst>
          </p:nvPr>
        </p:nvPicPr>
        <p:blipFill>
          <a:blip r:embed="rId7" cstate="print"/>
          <a:stretch>
            <a:fillRect/>
          </a:stretch>
        </p:blipFill>
        <p:spPr>
          <a:xfrm>
            <a:off x="2411759" y="2871376"/>
            <a:ext cx="1281030" cy="564470"/>
          </a:xfrm>
          <a:prstGeom prst="rect">
            <a:avLst/>
          </a:prstGeom>
          <a:noFill/>
          <a:ln/>
          <a:effectLst/>
        </p:spPr>
      </p:pic>
      <p:pic>
        <p:nvPicPr>
          <p:cNvPr id="23" name="Grafik 22" descr="IguanaTex_tmp.png"/>
          <p:cNvPicPr>
            <a:picLocks noChangeAspect="1"/>
          </p:cNvPicPr>
          <p:nvPr>
            <p:custDataLst>
              <p:tags r:id="rId3"/>
            </p:custDataLst>
          </p:nvPr>
        </p:nvPicPr>
        <p:blipFill>
          <a:blip r:embed="rId8" cstate="print"/>
          <a:stretch>
            <a:fillRect/>
          </a:stretch>
        </p:blipFill>
        <p:spPr>
          <a:xfrm>
            <a:off x="4644008" y="2871377"/>
            <a:ext cx="1282088" cy="564871"/>
          </a:xfrm>
          <a:prstGeom prst="rect">
            <a:avLst/>
          </a:prstGeom>
          <a:noFill/>
          <a:ln/>
          <a:effectLst/>
        </p:spPr>
      </p:pic>
      <p:pic>
        <p:nvPicPr>
          <p:cNvPr id="24" name="Grafik 23" descr="IguanaTex_tmp.png"/>
          <p:cNvPicPr>
            <a:picLocks noChangeAspect="1"/>
          </p:cNvPicPr>
          <p:nvPr>
            <p:custDataLst>
              <p:tags r:id="rId4"/>
            </p:custDataLst>
          </p:nvPr>
        </p:nvPicPr>
        <p:blipFill>
          <a:blip r:embed="rId9" cstate="print"/>
          <a:stretch>
            <a:fillRect/>
          </a:stretch>
        </p:blipFill>
        <p:spPr>
          <a:xfrm>
            <a:off x="6876256" y="2871377"/>
            <a:ext cx="1282088" cy="564871"/>
          </a:xfrm>
          <a:prstGeom prst="rect">
            <a:avLst/>
          </a:prstGeom>
          <a:noFill/>
          <a:ln/>
          <a:effectLst/>
        </p:spPr>
      </p:pic>
      <p:cxnSp>
        <p:nvCxnSpPr>
          <p:cNvPr id="14" name="Gerade Verbindung 13"/>
          <p:cNvCxnSpPr/>
          <p:nvPr/>
        </p:nvCxnSpPr>
        <p:spPr>
          <a:xfrm>
            <a:off x="6372200" y="2355726"/>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H="1">
            <a:off x="3131840" y="2571750"/>
            <a:ext cx="4464496" cy="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3131840" y="2571750"/>
            <a:ext cx="0" cy="21602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5364088" y="2571750"/>
            <a:ext cx="0" cy="21602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7596336" y="2571750"/>
            <a:ext cx="0" cy="21602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2411760" y="3579862"/>
            <a:ext cx="1184940" cy="600164"/>
          </a:xfrm>
          <a:prstGeom prst="rect">
            <a:avLst/>
          </a:prstGeom>
          <a:noFill/>
        </p:spPr>
        <p:txBody>
          <a:bodyPr wrap="none" rtlCol="0">
            <a:spAutoFit/>
          </a:bodyPr>
          <a:lstStyle/>
          <a:p>
            <a:pPr>
              <a:spcAft>
                <a:spcPts val="600"/>
              </a:spcAft>
            </a:pPr>
            <a:r>
              <a:rPr lang="en-US" sz="1400" b="1" dirty="0" smtClean="0"/>
              <a:t>no solution:</a:t>
            </a:r>
          </a:p>
          <a:p>
            <a:pPr>
              <a:spcAft>
                <a:spcPts val="600"/>
              </a:spcAft>
            </a:pPr>
            <a:r>
              <a:rPr lang="en-US" sz="1400" dirty="0" smtClean="0"/>
              <a:t>a </a:t>
            </a:r>
            <a:r>
              <a:rPr lang="en-US" sz="1400" dirty="0" smtClean="0">
                <a:sym typeface="Symbol"/>
              </a:rPr>
              <a:t> 5 &amp; b = 2a</a:t>
            </a:r>
            <a:endParaRPr lang="en-US" sz="1400" dirty="0"/>
          </a:p>
        </p:txBody>
      </p:sp>
      <p:sp>
        <p:nvSpPr>
          <p:cNvPr id="20" name="Textfeld 19"/>
          <p:cNvSpPr txBox="1"/>
          <p:nvPr/>
        </p:nvSpPr>
        <p:spPr>
          <a:xfrm>
            <a:off x="4644008" y="3579862"/>
            <a:ext cx="1535933" cy="600164"/>
          </a:xfrm>
          <a:prstGeom prst="rect">
            <a:avLst/>
          </a:prstGeom>
          <a:noFill/>
        </p:spPr>
        <p:txBody>
          <a:bodyPr wrap="none" rtlCol="0">
            <a:spAutoFit/>
          </a:bodyPr>
          <a:lstStyle/>
          <a:p>
            <a:pPr>
              <a:spcAft>
                <a:spcPts val="600"/>
              </a:spcAft>
            </a:pPr>
            <a:r>
              <a:rPr lang="en-US" sz="1400" b="1" dirty="0" smtClean="0">
                <a:sym typeface="Symbol"/>
              </a:rPr>
              <a:t></a:t>
            </a:r>
            <a:r>
              <a:rPr lang="en-US" sz="1400" b="1" dirty="0" smtClean="0"/>
              <a:t> many solutions:</a:t>
            </a:r>
          </a:p>
          <a:p>
            <a:pPr>
              <a:spcAft>
                <a:spcPts val="600"/>
              </a:spcAft>
            </a:pPr>
            <a:r>
              <a:rPr lang="en-US" sz="1400" dirty="0" smtClean="0"/>
              <a:t>a </a:t>
            </a:r>
            <a:r>
              <a:rPr lang="en-US" sz="1400" dirty="0" smtClean="0">
                <a:sym typeface="Symbol"/>
              </a:rPr>
              <a:t>= 5 &amp; b = -2a</a:t>
            </a:r>
            <a:endParaRPr lang="en-US" sz="1400" dirty="0"/>
          </a:p>
        </p:txBody>
      </p:sp>
      <p:sp>
        <p:nvSpPr>
          <p:cNvPr id="21" name="Textfeld 20"/>
          <p:cNvSpPr txBox="1"/>
          <p:nvPr/>
        </p:nvSpPr>
        <p:spPr>
          <a:xfrm>
            <a:off x="6876256" y="3579862"/>
            <a:ext cx="1402948" cy="600164"/>
          </a:xfrm>
          <a:prstGeom prst="rect">
            <a:avLst/>
          </a:prstGeom>
          <a:noFill/>
        </p:spPr>
        <p:txBody>
          <a:bodyPr wrap="none" rtlCol="0">
            <a:spAutoFit/>
          </a:bodyPr>
          <a:lstStyle/>
          <a:p>
            <a:pPr>
              <a:spcAft>
                <a:spcPts val="600"/>
              </a:spcAft>
            </a:pPr>
            <a:r>
              <a:rPr lang="en-US" sz="1400" b="1" dirty="0" smtClean="0"/>
              <a:t>unique solution:</a:t>
            </a:r>
          </a:p>
          <a:p>
            <a:pPr>
              <a:spcAft>
                <a:spcPts val="600"/>
              </a:spcAft>
            </a:pPr>
            <a:r>
              <a:rPr lang="en-US" sz="1400" dirty="0" smtClean="0"/>
              <a:t>b </a:t>
            </a:r>
            <a:r>
              <a:rPr lang="en-US" sz="1400" dirty="0" smtClean="0">
                <a:sym typeface="Symbol"/>
              </a:rPr>
              <a:t> -2a</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Determining the point of intersection of two lines, i.e. solving a system of two linear equations with two variables (3/ 4)</a:t>
            </a:r>
            <a:endParaRPr lang="en-US" dirty="0"/>
          </a:p>
        </p:txBody>
      </p:sp>
      <p:pic>
        <p:nvPicPr>
          <p:cNvPr id="3" name="Picture 4" descr="http://2012books.lardbucket.org/books/beginning-algebra/section_07/d23706f88f0492417000ac125bfe3128.jpg"/>
          <p:cNvPicPr>
            <a:picLocks noChangeAspect="1" noChangeArrowheads="1"/>
          </p:cNvPicPr>
          <p:nvPr/>
        </p:nvPicPr>
        <p:blipFill>
          <a:blip r:embed="rId8" cstate="print"/>
          <a:srcRect/>
          <a:stretch>
            <a:fillRect/>
          </a:stretch>
        </p:blipFill>
        <p:spPr bwMode="auto">
          <a:xfrm>
            <a:off x="251520" y="1131591"/>
            <a:ext cx="1224135" cy="805481"/>
          </a:xfrm>
          <a:prstGeom prst="rect">
            <a:avLst/>
          </a:prstGeom>
          <a:noFill/>
        </p:spPr>
      </p:pic>
      <p:sp>
        <p:nvSpPr>
          <p:cNvPr id="4" name="Rechteck 3"/>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9" cstate="print"/>
          <a:stretch>
            <a:fillRect/>
          </a:stretch>
        </p:blipFill>
        <p:spPr>
          <a:xfrm>
            <a:off x="1763691" y="1203555"/>
            <a:ext cx="6562145" cy="3353873"/>
          </a:xfrm>
          <a:prstGeom prst="rect">
            <a:avLst/>
          </a:prstGeom>
          <a:noFill/>
          <a:ln/>
          <a:effectLst/>
        </p:spPr>
      </p:pic>
      <p:grpSp>
        <p:nvGrpSpPr>
          <p:cNvPr id="27" name="Gruppieren 26"/>
          <p:cNvGrpSpPr/>
          <p:nvPr/>
        </p:nvGrpSpPr>
        <p:grpSpPr>
          <a:xfrm>
            <a:off x="2411760" y="1851670"/>
            <a:ext cx="5760640" cy="2808312"/>
            <a:chOff x="2411760" y="1851670"/>
            <a:chExt cx="5760640" cy="2808312"/>
          </a:xfrm>
        </p:grpSpPr>
        <p:sp>
          <p:nvSpPr>
            <p:cNvPr id="25" name="Rechteck 24"/>
            <p:cNvSpPr/>
            <p:nvPr/>
          </p:nvSpPr>
          <p:spPr>
            <a:xfrm>
              <a:off x="2411760" y="2355726"/>
              <a:ext cx="5760640"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4860032" y="1851670"/>
              <a:ext cx="331236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fik 14" descr="IguanaTex_tmp.png"/>
          <p:cNvPicPr>
            <a:picLocks noChangeAspect="1"/>
          </p:cNvPicPr>
          <p:nvPr>
            <p:custDataLst>
              <p:tags r:id="rId2"/>
            </p:custDataLst>
          </p:nvPr>
        </p:nvPicPr>
        <p:blipFill>
          <a:blip r:embed="rId10" cstate="print"/>
          <a:stretch>
            <a:fillRect/>
          </a:stretch>
        </p:blipFill>
        <p:spPr>
          <a:xfrm>
            <a:off x="2745676" y="2377802"/>
            <a:ext cx="1783532" cy="822427"/>
          </a:xfrm>
          <a:prstGeom prst="rect">
            <a:avLst/>
          </a:prstGeom>
          <a:noFill/>
          <a:ln/>
          <a:effectLst/>
        </p:spPr>
      </p:pic>
      <p:pic>
        <p:nvPicPr>
          <p:cNvPr id="18" name="Grafik 17" descr="IguanaTex_tmp.png"/>
          <p:cNvPicPr>
            <a:picLocks noChangeAspect="1"/>
          </p:cNvPicPr>
          <p:nvPr>
            <p:custDataLst>
              <p:tags r:id="rId3"/>
            </p:custDataLst>
          </p:nvPr>
        </p:nvPicPr>
        <p:blipFill>
          <a:blip r:embed="rId11" cstate="print"/>
          <a:stretch>
            <a:fillRect/>
          </a:stretch>
        </p:blipFill>
        <p:spPr>
          <a:xfrm>
            <a:off x="5141671" y="2034872"/>
            <a:ext cx="2127280" cy="205906"/>
          </a:xfrm>
          <a:prstGeom prst="rect">
            <a:avLst/>
          </a:prstGeom>
          <a:noFill/>
          <a:ln/>
          <a:effectLst/>
        </p:spPr>
      </p:pic>
      <p:pic>
        <p:nvPicPr>
          <p:cNvPr id="20" name="Grafik 19" descr="IguanaTex_tmp.png"/>
          <p:cNvPicPr>
            <a:picLocks noChangeAspect="1"/>
          </p:cNvPicPr>
          <p:nvPr>
            <p:custDataLst>
              <p:tags r:id="rId4"/>
            </p:custDataLst>
          </p:nvPr>
        </p:nvPicPr>
        <p:blipFill>
          <a:blip r:embed="rId12" cstate="print"/>
          <a:stretch>
            <a:fillRect/>
          </a:stretch>
        </p:blipFill>
        <p:spPr>
          <a:xfrm>
            <a:off x="5141671" y="2648762"/>
            <a:ext cx="2674870" cy="204489"/>
          </a:xfrm>
          <a:prstGeom prst="rect">
            <a:avLst/>
          </a:prstGeom>
          <a:noFill/>
          <a:ln/>
          <a:effectLst/>
        </p:spPr>
      </p:pic>
      <p:pic>
        <p:nvPicPr>
          <p:cNvPr id="23" name="Grafik 22" descr="IguanaTex_tmp.png"/>
          <p:cNvPicPr>
            <a:picLocks noChangeAspect="1"/>
          </p:cNvPicPr>
          <p:nvPr>
            <p:custDataLst>
              <p:tags r:id="rId5"/>
            </p:custDataLst>
          </p:nvPr>
        </p:nvPicPr>
        <p:blipFill>
          <a:blip r:embed="rId13" cstate="print"/>
          <a:stretch>
            <a:fillRect/>
          </a:stretch>
        </p:blipFill>
        <p:spPr>
          <a:xfrm>
            <a:off x="2742091" y="3402421"/>
            <a:ext cx="1726238" cy="821083"/>
          </a:xfrm>
          <a:prstGeom prst="rect">
            <a:avLst/>
          </a:prstGeom>
          <a:noFill/>
          <a:ln/>
          <a:effectLst/>
        </p:spPr>
      </p:pic>
      <p:sp>
        <p:nvSpPr>
          <p:cNvPr id="28" name="Rechteck 27"/>
          <p:cNvSpPr/>
          <p:nvPr/>
        </p:nvSpPr>
        <p:spPr>
          <a:xfrm>
            <a:off x="2411760" y="1943271"/>
            <a:ext cx="576064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a:off x="2411760" y="2571750"/>
            <a:ext cx="5760640"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descr="IguanaTex_tmp.png"/>
          <p:cNvPicPr>
            <a:picLocks noChangeAspect="1"/>
          </p:cNvPicPr>
          <p:nvPr>
            <p:custDataLst>
              <p:tags r:id="rId6"/>
            </p:custDataLst>
          </p:nvPr>
        </p:nvPicPr>
        <p:blipFill>
          <a:blip r:embed="rId14" cstate="print"/>
          <a:stretch>
            <a:fillRect/>
          </a:stretch>
        </p:blipFill>
        <p:spPr>
          <a:xfrm>
            <a:off x="5652120" y="4443958"/>
            <a:ext cx="3101578" cy="436686"/>
          </a:xfrm>
          <a:prstGeom prst="rect">
            <a:avLst/>
          </a:prstGeom>
          <a:noFill/>
          <a:ln/>
          <a:effectLst/>
        </p:spPr>
      </p:pic>
      <p:sp>
        <p:nvSpPr>
          <p:cNvPr id="32" name="Rechteck 31"/>
          <p:cNvSpPr/>
          <p:nvPr/>
        </p:nvSpPr>
        <p:spPr>
          <a:xfrm>
            <a:off x="5580112" y="4371950"/>
            <a:ext cx="3240360" cy="57606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26642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48450" y="1203547"/>
            <a:ext cx="7107994" cy="2338992"/>
          </a:xfrm>
          <a:prstGeom prst="rect">
            <a:avLst/>
          </a:prstGeom>
          <a:noFill/>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251520" y="1131590"/>
            <a:ext cx="3744416"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4" cstate="print"/>
          <a:stretch>
            <a:fillRect/>
          </a:stretch>
        </p:blipFill>
        <p:spPr>
          <a:xfrm>
            <a:off x="538826" y="1203550"/>
            <a:ext cx="3179267" cy="3542985"/>
          </a:xfrm>
          <a:prstGeom prst="rect">
            <a:avLst/>
          </a:prstGeom>
          <a:noFill/>
          <a:ln/>
          <a:effectLst/>
        </p:spPr>
      </p:pic>
      <p:sp>
        <p:nvSpPr>
          <p:cNvPr id="5" name="Rechteck 4"/>
          <p:cNvSpPr/>
          <p:nvPr/>
        </p:nvSpPr>
        <p:spPr>
          <a:xfrm>
            <a:off x="107504" y="987574"/>
            <a:ext cx="360040" cy="36004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a:t>
            </a:r>
            <a:endParaRPr lang="en-US" sz="1400" b="1" dirty="0">
              <a:solidFill>
                <a:schemeClr val="tx1"/>
              </a:solidFill>
            </a:endParaRPr>
          </a:p>
        </p:txBody>
      </p:sp>
      <p:sp>
        <p:nvSpPr>
          <p:cNvPr id="13" name="Rechteck 12"/>
          <p:cNvSpPr/>
          <p:nvPr/>
        </p:nvSpPr>
        <p:spPr>
          <a:xfrm>
            <a:off x="4139952" y="1131590"/>
            <a:ext cx="4752528"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2"/>
            </p:custDataLst>
          </p:nvPr>
        </p:nvPicPr>
        <p:blipFill>
          <a:blip r:embed="rId5" cstate="print"/>
          <a:stretch>
            <a:fillRect/>
          </a:stretch>
        </p:blipFill>
        <p:spPr>
          <a:xfrm>
            <a:off x="4211961" y="1203548"/>
            <a:ext cx="4622234" cy="3735215"/>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251520" y="1131590"/>
            <a:ext cx="4176464"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538825" y="1203549"/>
            <a:ext cx="3830069" cy="3403458"/>
          </a:xfrm>
          <a:prstGeom prst="rect">
            <a:avLst/>
          </a:prstGeom>
          <a:noFill/>
          <a:ln/>
          <a:effectLst/>
        </p:spPr>
      </p:pic>
      <p:sp>
        <p:nvSpPr>
          <p:cNvPr id="5" name="Rechteck 4"/>
          <p:cNvSpPr/>
          <p:nvPr/>
        </p:nvSpPr>
        <p:spPr>
          <a:xfrm>
            <a:off x="107504" y="987574"/>
            <a:ext cx="360040" cy="36004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a:t>
            </a:r>
            <a:endParaRPr lang="en-US" sz="1400" b="1" dirty="0">
              <a:solidFill>
                <a:schemeClr val="tx1"/>
              </a:solidFill>
            </a:endParaRPr>
          </a:p>
        </p:txBody>
      </p:sp>
      <p:sp>
        <p:nvSpPr>
          <p:cNvPr id="9" name="Rechteck 8"/>
          <p:cNvSpPr/>
          <p:nvPr/>
        </p:nvSpPr>
        <p:spPr>
          <a:xfrm>
            <a:off x="4716016" y="1131590"/>
            <a:ext cx="4176464"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2"/>
            </p:custDataLst>
          </p:nvPr>
        </p:nvPicPr>
        <p:blipFill>
          <a:blip r:embed="rId5" cstate="print"/>
          <a:stretch>
            <a:fillRect/>
          </a:stretch>
        </p:blipFill>
        <p:spPr>
          <a:xfrm>
            <a:off x="4788025" y="1203550"/>
            <a:ext cx="4024879" cy="2906275"/>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1"/>
            </p:custDataLst>
          </p:nvPr>
        </p:nvPicPr>
        <p:blipFill>
          <a:blip r:embed="rId3" cstate="print"/>
          <a:stretch>
            <a:fillRect/>
          </a:stretch>
        </p:blipFill>
        <p:spPr>
          <a:xfrm>
            <a:off x="1763691" y="1203546"/>
            <a:ext cx="6283557" cy="3497041"/>
          </a:xfrm>
          <a:prstGeom prst="rect">
            <a:avLst/>
          </a:prstGeom>
          <a:noFill/>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mtClean="0"/>
              <a:t>Calculus II for Management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IguanaTex_tmp.png"/>
          <p:cNvPicPr>
            <a:picLocks noChangeAspect="1"/>
          </p:cNvPicPr>
          <p:nvPr>
            <p:custDataLst>
              <p:tags r:id="rId1"/>
            </p:custDataLst>
          </p:nvPr>
        </p:nvPicPr>
        <p:blipFill>
          <a:blip r:embed="rId9" cstate="print"/>
          <a:stretch>
            <a:fillRect/>
          </a:stretch>
        </p:blipFill>
        <p:spPr>
          <a:xfrm>
            <a:off x="1763691" y="1203556"/>
            <a:ext cx="5892593" cy="3726217"/>
          </a:xfrm>
          <a:prstGeom prst="rect">
            <a:avLst/>
          </a:prstGeom>
          <a:noFill/>
          <a:ln/>
          <a:effectLst/>
        </p:spPr>
      </p:pic>
      <p:sp>
        <p:nvSpPr>
          <p:cNvPr id="22" name="Rechteck 21"/>
          <p:cNvSpPr/>
          <p:nvPr/>
        </p:nvSpPr>
        <p:spPr>
          <a:xfrm>
            <a:off x="1763688" y="2139702"/>
            <a:ext cx="7056784"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4932040" y="1203598"/>
            <a:ext cx="388843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en-US" dirty="0" smtClean="0"/>
              <a:t>Determining the point of intersection of two lines, i.e. solving a system of two linear equations with two variables (4/ 4)</a:t>
            </a:r>
            <a:endParaRPr lang="en-US" dirty="0"/>
          </a:p>
        </p:txBody>
      </p:sp>
      <p:pic>
        <p:nvPicPr>
          <p:cNvPr id="3" name="Picture 4" descr="http://2012books.lardbucket.org/books/beginning-algebra/section_07/d23706f88f0492417000ac125bfe3128.jpg"/>
          <p:cNvPicPr>
            <a:picLocks noChangeAspect="1" noChangeArrowheads="1"/>
          </p:cNvPicPr>
          <p:nvPr/>
        </p:nvPicPr>
        <p:blipFill>
          <a:blip r:embed="rId10" cstate="print"/>
          <a:srcRect/>
          <a:stretch>
            <a:fillRect/>
          </a:stretch>
        </p:blipFill>
        <p:spPr bwMode="auto">
          <a:xfrm>
            <a:off x="251520" y="1131591"/>
            <a:ext cx="1224135" cy="805481"/>
          </a:xfrm>
          <a:prstGeom prst="rect">
            <a:avLst/>
          </a:prstGeom>
          <a:noFill/>
        </p:spPr>
      </p:pic>
      <p:sp>
        <p:nvSpPr>
          <p:cNvPr id="4" name="Rechteck 3"/>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descr="IguanaTex_tmp.png"/>
          <p:cNvPicPr>
            <a:picLocks noChangeAspect="1"/>
          </p:cNvPicPr>
          <p:nvPr>
            <p:custDataLst>
              <p:tags r:id="rId2"/>
            </p:custDataLst>
          </p:nvPr>
        </p:nvPicPr>
        <p:blipFill>
          <a:blip r:embed="rId11" cstate="print"/>
          <a:stretch>
            <a:fillRect/>
          </a:stretch>
        </p:blipFill>
        <p:spPr>
          <a:xfrm>
            <a:off x="5069076" y="1477235"/>
            <a:ext cx="1897165" cy="207271"/>
          </a:xfrm>
          <a:prstGeom prst="rect">
            <a:avLst/>
          </a:prstGeom>
          <a:noFill/>
          <a:ln/>
          <a:effectLst/>
        </p:spPr>
      </p:pic>
      <p:pic>
        <p:nvPicPr>
          <p:cNvPr id="13" name="Grafik 12" descr="IguanaTex_tmp.png"/>
          <p:cNvPicPr>
            <a:picLocks noChangeAspect="1"/>
          </p:cNvPicPr>
          <p:nvPr>
            <p:custDataLst>
              <p:tags r:id="rId3"/>
            </p:custDataLst>
          </p:nvPr>
        </p:nvPicPr>
        <p:blipFill>
          <a:blip r:embed="rId12" cstate="print"/>
          <a:stretch>
            <a:fillRect/>
          </a:stretch>
        </p:blipFill>
        <p:spPr>
          <a:xfrm>
            <a:off x="5069076" y="1816770"/>
            <a:ext cx="1947885" cy="207271"/>
          </a:xfrm>
          <a:prstGeom prst="rect">
            <a:avLst/>
          </a:prstGeom>
          <a:noFill/>
          <a:ln/>
          <a:effectLst/>
        </p:spPr>
      </p:pic>
      <p:pic>
        <p:nvPicPr>
          <p:cNvPr id="18" name="Grafik 17" descr="IguanaTex_tmp.png"/>
          <p:cNvPicPr>
            <a:picLocks noChangeAspect="1"/>
          </p:cNvPicPr>
          <p:nvPr>
            <p:custDataLst>
              <p:tags r:id="rId4"/>
            </p:custDataLst>
          </p:nvPr>
        </p:nvPicPr>
        <p:blipFill>
          <a:blip r:embed="rId13" cstate="print"/>
          <a:stretch>
            <a:fillRect/>
          </a:stretch>
        </p:blipFill>
        <p:spPr>
          <a:xfrm>
            <a:off x="5069075" y="2773814"/>
            <a:ext cx="3272040" cy="208645"/>
          </a:xfrm>
          <a:prstGeom prst="rect">
            <a:avLst/>
          </a:prstGeom>
          <a:noFill/>
          <a:ln/>
          <a:effectLst/>
        </p:spPr>
      </p:pic>
      <p:pic>
        <p:nvPicPr>
          <p:cNvPr id="29" name="Grafik 28" descr="IguanaTex_tmp.png"/>
          <p:cNvPicPr>
            <a:picLocks noChangeAspect="1"/>
          </p:cNvPicPr>
          <p:nvPr>
            <p:custDataLst>
              <p:tags r:id="rId5"/>
            </p:custDataLst>
          </p:nvPr>
        </p:nvPicPr>
        <p:blipFill>
          <a:blip r:embed="rId14" cstate="print"/>
          <a:stretch>
            <a:fillRect/>
          </a:stretch>
        </p:blipFill>
        <p:spPr>
          <a:xfrm>
            <a:off x="1763690" y="4227933"/>
            <a:ext cx="5644497" cy="749238"/>
          </a:xfrm>
          <a:prstGeom prst="rect">
            <a:avLst/>
          </a:prstGeom>
          <a:noFill/>
          <a:ln/>
          <a:effectLst/>
        </p:spPr>
      </p:pic>
      <p:pic>
        <p:nvPicPr>
          <p:cNvPr id="19" name="Grafik 18" descr="IguanaTex_tmp.png"/>
          <p:cNvPicPr>
            <a:picLocks noChangeAspect="1"/>
          </p:cNvPicPr>
          <p:nvPr>
            <p:custDataLst>
              <p:tags r:id="rId6"/>
            </p:custDataLst>
          </p:nvPr>
        </p:nvPicPr>
        <p:blipFill>
          <a:blip r:embed="rId15" cstate="print"/>
          <a:stretch>
            <a:fillRect/>
          </a:stretch>
        </p:blipFill>
        <p:spPr>
          <a:xfrm>
            <a:off x="2929776" y="2160642"/>
            <a:ext cx="1623746" cy="822514"/>
          </a:xfrm>
          <a:prstGeom prst="rect">
            <a:avLst/>
          </a:prstGeom>
          <a:noFill/>
          <a:ln/>
          <a:effectLst/>
        </p:spPr>
      </p:pic>
      <p:pic>
        <p:nvPicPr>
          <p:cNvPr id="21" name="Grafik 20" descr="IguanaTex_tmp.png"/>
          <p:cNvPicPr>
            <a:picLocks noChangeAspect="1"/>
          </p:cNvPicPr>
          <p:nvPr>
            <p:custDataLst>
              <p:tags r:id="rId7"/>
            </p:custDataLst>
          </p:nvPr>
        </p:nvPicPr>
        <p:blipFill>
          <a:blip r:embed="rId16" cstate="print"/>
          <a:stretch>
            <a:fillRect/>
          </a:stretch>
        </p:blipFill>
        <p:spPr>
          <a:xfrm>
            <a:off x="2929776" y="3113436"/>
            <a:ext cx="1618407" cy="821694"/>
          </a:xfrm>
          <a:prstGeom prst="rect">
            <a:avLst/>
          </a:prstGeom>
          <a:noFill/>
          <a:ln/>
          <a:effectLst/>
        </p:spPr>
      </p:pic>
      <p:sp>
        <p:nvSpPr>
          <p:cNvPr id="24" name="Rechteck 23"/>
          <p:cNvSpPr/>
          <p:nvPr/>
        </p:nvSpPr>
        <p:spPr>
          <a:xfrm>
            <a:off x="2411760" y="1382514"/>
            <a:ext cx="6264696"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p:nvSpPr>
        <p:spPr>
          <a:xfrm>
            <a:off x="2411760" y="2355726"/>
            <a:ext cx="6264696"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Gerade Verbindung 26"/>
          <p:cNvCxnSpPr/>
          <p:nvPr/>
        </p:nvCxnSpPr>
        <p:spPr>
          <a:xfrm flipH="1">
            <a:off x="2051720" y="2543830"/>
            <a:ext cx="792088"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28" name="Textfeld 27"/>
          <p:cNvSpPr txBox="1"/>
          <p:nvPr/>
        </p:nvSpPr>
        <p:spPr>
          <a:xfrm>
            <a:off x="971600" y="2313846"/>
            <a:ext cx="1046312" cy="461665"/>
          </a:xfrm>
          <a:prstGeom prst="rect">
            <a:avLst/>
          </a:prstGeom>
          <a:solidFill>
            <a:schemeClr val="bg1"/>
          </a:solidFill>
        </p:spPr>
        <p:txBody>
          <a:bodyPr wrap="none" rtlCol="0">
            <a:spAutoFit/>
          </a:bodyPr>
          <a:lstStyle/>
          <a:p>
            <a:r>
              <a:rPr lang="en-US" sz="1200" dirty="0" smtClean="0"/>
              <a:t>normalization</a:t>
            </a:r>
          </a:p>
          <a:p>
            <a:r>
              <a:rPr lang="en-US" sz="1200" dirty="0" smtClean="0"/>
              <a:t>of a variable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25"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Applying the elimination procedure</a:t>
            </a:r>
            <a:endParaRPr lang="en-US" dirty="0"/>
          </a:p>
        </p:txBody>
      </p:sp>
      <p:pic>
        <p:nvPicPr>
          <p:cNvPr id="3" name="Picture 2" descr="http://upload.wikimedia.org/wikipedia/commons/thumb/0/0f/Three_Intersecting_Lines.svg/220px-Three_Intersecting_Lines.svg.png"/>
          <p:cNvPicPr>
            <a:picLocks noChangeAspect="1" noChangeArrowheads="1"/>
          </p:cNvPicPr>
          <p:nvPr>
            <p:custDataLst>
              <p:tags r:id="rId1"/>
            </p:custDataLst>
          </p:nvPr>
        </p:nvPicPr>
        <p:blipFill>
          <a:blip r:embed="rId4" cstate="print"/>
          <a:srcRect/>
          <a:stretch>
            <a:fillRect/>
          </a:stretch>
        </p:blipFill>
        <p:spPr bwMode="auto">
          <a:xfrm>
            <a:off x="251520" y="1131590"/>
            <a:ext cx="2095500" cy="2095501"/>
          </a:xfrm>
          <a:prstGeom prst="rect">
            <a:avLst/>
          </a:prstGeom>
          <a:noFill/>
        </p:spPr>
      </p:pic>
      <p:sp>
        <p:nvSpPr>
          <p:cNvPr id="4" name="Rechteck 3"/>
          <p:cNvSpPr/>
          <p:nvPr/>
        </p:nvSpPr>
        <p:spPr>
          <a:xfrm>
            <a:off x="3419872" y="1131590"/>
            <a:ext cx="5472608"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2"/>
            </p:custDataLst>
          </p:nvPr>
        </p:nvPicPr>
        <p:blipFill>
          <a:blip r:embed="rId5" cstate="print"/>
          <a:stretch>
            <a:fillRect/>
          </a:stretch>
        </p:blipFill>
        <p:spPr>
          <a:xfrm>
            <a:off x="3491877" y="1203581"/>
            <a:ext cx="5314865" cy="1633209"/>
          </a:xfrm>
          <a:prstGeom prst="rect">
            <a:avLst/>
          </a:prstGeom>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Applying the elimination procedure</a:t>
            </a:r>
            <a:endParaRPr lang="en-US" dirty="0"/>
          </a:p>
        </p:txBody>
      </p:sp>
      <p:pic>
        <p:nvPicPr>
          <p:cNvPr id="3" name="Picture 2" descr="http://upload.wikimedia.org/wikipedia/commons/thumb/0/0f/Three_Intersecting_Lines.svg/220px-Three_Intersecting_Lines.svg.png"/>
          <p:cNvPicPr>
            <a:picLocks noChangeAspect="1" noChangeArrowheads="1"/>
          </p:cNvPicPr>
          <p:nvPr>
            <p:custDataLst>
              <p:tags r:id="rId1"/>
            </p:custDataLst>
          </p:nvPr>
        </p:nvPicPr>
        <p:blipFill>
          <a:blip r:embed="rId4" cstate="print"/>
          <a:srcRect/>
          <a:stretch>
            <a:fillRect/>
          </a:stretch>
        </p:blipFill>
        <p:spPr bwMode="auto">
          <a:xfrm>
            <a:off x="251520" y="1131590"/>
            <a:ext cx="2095500" cy="2095501"/>
          </a:xfrm>
          <a:prstGeom prst="rect">
            <a:avLst/>
          </a:prstGeom>
          <a:noFill/>
        </p:spPr>
      </p:pic>
      <p:sp>
        <p:nvSpPr>
          <p:cNvPr id="4" name="Rechteck 3"/>
          <p:cNvSpPr/>
          <p:nvPr/>
        </p:nvSpPr>
        <p:spPr>
          <a:xfrm>
            <a:off x="3419872" y="1131590"/>
            <a:ext cx="5472608"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2"/>
            </p:custDataLst>
          </p:nvPr>
        </p:nvPicPr>
        <p:blipFill>
          <a:blip r:embed="rId5" cstate="print"/>
          <a:stretch>
            <a:fillRect/>
          </a:stretch>
        </p:blipFill>
        <p:spPr>
          <a:xfrm>
            <a:off x="3491876" y="1203580"/>
            <a:ext cx="4789902" cy="3697069"/>
          </a:xfrm>
          <a:prstGeom prst="rect">
            <a:avLst/>
          </a:prstGeom>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br>
              <a:rPr lang="en-US" dirty="0" smtClean="0"/>
            </a:br>
            <a:r>
              <a:rPr lang="en-US" dirty="0" smtClean="0"/>
              <a:t>Elementary operations to gain the upper echelon form</a:t>
            </a:r>
            <a:endParaRPr lang="en-US" dirty="0"/>
          </a:p>
        </p:txBody>
      </p:sp>
      <p:sp>
        <p:nvSpPr>
          <p:cNvPr id="3" name="Rechteck 2"/>
          <p:cNvSpPr/>
          <p:nvPr/>
        </p:nvSpPr>
        <p:spPr>
          <a:xfrm>
            <a:off x="4644008" y="1131590"/>
            <a:ext cx="4248472"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4716010" y="1203578"/>
            <a:ext cx="3769636" cy="3719345"/>
          </a:xfrm>
          <a:prstGeom prst="rect">
            <a:avLst/>
          </a:prstGeom>
          <a:noFill/>
          <a:ln/>
          <a:effectLst/>
        </p:spPr>
      </p:pic>
      <p:sp>
        <p:nvSpPr>
          <p:cNvPr id="5" name="Rechteck 4"/>
          <p:cNvSpPr/>
          <p:nvPr/>
        </p:nvSpPr>
        <p:spPr>
          <a:xfrm>
            <a:off x="251520" y="1131590"/>
            <a:ext cx="4248472" cy="38884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IguanaTex_tmp.png"/>
          <p:cNvPicPr>
            <a:picLocks noChangeAspect="1"/>
          </p:cNvPicPr>
          <p:nvPr>
            <p:custDataLst>
              <p:tags r:id="rId2"/>
            </p:custDataLst>
          </p:nvPr>
        </p:nvPicPr>
        <p:blipFill>
          <a:blip r:embed="rId5" cstate="print"/>
          <a:stretch>
            <a:fillRect/>
          </a:stretch>
        </p:blipFill>
        <p:spPr>
          <a:xfrm>
            <a:off x="323524" y="1203577"/>
            <a:ext cx="4074759" cy="3007402"/>
          </a:xfrm>
          <a:prstGeom prst="rect">
            <a:avLst/>
          </a:prstGeom>
          <a:noFill/>
          <a:ln/>
          <a:effectLst/>
        </p:spPr>
      </p:pic>
      <p:sp>
        <p:nvSpPr>
          <p:cNvPr id="18" name="Rechteck 17"/>
          <p:cNvSpPr/>
          <p:nvPr/>
        </p:nvSpPr>
        <p:spPr>
          <a:xfrm>
            <a:off x="8028384" y="2139702"/>
            <a:ext cx="792088" cy="28803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Type 1</a:t>
            </a:r>
            <a:endParaRPr lang="en-US" sz="1200" dirty="0">
              <a:solidFill>
                <a:schemeClr val="tx1"/>
              </a:solidFill>
            </a:endParaRPr>
          </a:p>
        </p:txBody>
      </p:sp>
      <p:sp>
        <p:nvSpPr>
          <p:cNvPr id="20" name="Rechteck 19"/>
          <p:cNvSpPr/>
          <p:nvPr/>
        </p:nvSpPr>
        <p:spPr>
          <a:xfrm>
            <a:off x="8028384" y="3147814"/>
            <a:ext cx="792088" cy="28803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Type 2</a:t>
            </a:r>
            <a:endParaRPr lang="en-US" sz="1200" dirty="0">
              <a:solidFill>
                <a:schemeClr val="tx1"/>
              </a:solidFill>
            </a:endParaRPr>
          </a:p>
        </p:txBody>
      </p:sp>
      <p:sp>
        <p:nvSpPr>
          <p:cNvPr id="21" name="Rechteck 20"/>
          <p:cNvSpPr/>
          <p:nvPr/>
        </p:nvSpPr>
        <p:spPr>
          <a:xfrm>
            <a:off x="8028384" y="4155926"/>
            <a:ext cx="792088" cy="28803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Type 3</a:t>
            </a:r>
            <a:endParaRPr lang="en-US" sz="1200" dirty="0">
              <a:solidFill>
                <a:schemeClr val="tx1"/>
              </a:solidFill>
            </a:endParaRPr>
          </a:p>
        </p:txBody>
      </p:sp>
      <p:sp>
        <p:nvSpPr>
          <p:cNvPr id="22" name="Rechteck 21"/>
          <p:cNvSpPr/>
          <p:nvPr/>
        </p:nvSpPr>
        <p:spPr>
          <a:xfrm>
            <a:off x="4716016" y="1563638"/>
            <a:ext cx="4104456" cy="4320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tilde{b}_{3}}&#10;\end{array} \right)&#10;$$&#10;}}&#10;\end{document}&#10;"/>
  <p:tag name="FILENAME" val="TP_tmp"/>
  <p:tag name="FORMAT" val="png256"/>
  <p:tag name="RES" val="1200"/>
  <p:tag name="BLEND" val="0"/>
  <p:tag name="TRANSPARENT" val="0"/>
  <p:tag name="TBUG" val="0"/>
  <p:tag name="ALLOWFS" val="0"/>
  <p:tag name="ORIGWIDTH" val="109"/>
  <p:tag name="PICTUREFILESIZE" val="20271"/>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0}&#10;\end{array} \right)&#10;$$&#10;}}&#10;\end{document}&#10;"/>
  <p:tag name="FILENAME" val="TP_tmp"/>
  <p:tag name="FORMAT" val="png256"/>
  <p:tag name="RES" val="1200"/>
  <p:tag name="BLEND" val="0"/>
  <p:tag name="TRANSPARENT" val="0"/>
  <p:tag name="TBUG" val="0"/>
  <p:tag name="ALLOWFS" val="0"/>
  <p:tag name="ORIGWIDTH" val="109"/>
  <p:tag name="PICTUREFILESIZE" val="19754"/>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tilde{a}_{3, 3}} &amp; {\color{blue} \tilde{b}_{3}}&#10;\end{array} \right)&#10;$$&#10;}}&#10;\end{document}&#10;"/>
  <p:tag name="FILENAME" val="TP_tmp"/>
  <p:tag name="FORMAT" val="png256"/>
  <p:tag name="RES" val="1200"/>
  <p:tag name="BLEND" val="0"/>
  <p:tag name="TRANSPARENT" val="0"/>
  <p:tag name="TBUG" val="0"/>
  <p:tag name="ALLOWFS" val="0"/>
  <p:tag name="ORIGWIDTH" val="109"/>
  <p:tag name="PICTUREFILESIZE" val="21260"/>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tilde{b}_{3}}&#10;\end{array} \right)&#10;$$&#10;}}&#10;\end{document}&#10;"/>
  <p:tag name="FILENAME" val="TP_tmp"/>
  <p:tag name="FORMAT" val="png256"/>
  <p:tag name="RES" val="1200"/>
  <p:tag name="BLEND" val="0"/>
  <p:tag name="TRANSPARENT" val="0"/>
  <p:tag name="TBUG" val="0"/>
  <p:tag name="ALLOWFS" val="0"/>
  <p:tag name="ORIGWIDTH" val="109"/>
  <p:tag name="PICTUREFILESIZE" val="20271"/>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0}&#10;\end{array} \right)&#10;$$&#10;}}&#10;\end{document}&#10;"/>
  <p:tag name="FILENAME" val="TP_tmp"/>
  <p:tag name="FORMAT" val="png256"/>
  <p:tag name="RES" val="1200"/>
  <p:tag name="BLEND" val="0"/>
  <p:tag name="TRANSPARENT" val="0"/>
  <p:tag name="TBUG" val="0"/>
  <p:tag name="ALLOWFS" val="0"/>
  <p:tag name="ORIGWIDTH" val="109"/>
  <p:tag name="PICTUREFILESIZE" val="19754"/>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2063,742"/>
  <p:tag name="ORIGINALWIDTH" val="3324,335"/>
  <p:tag name="LATEXADDIN" val="\documentclass{article}\pagestyle{empty}&#10;\usepackage{amsmath}&#10;\usepackage{amsfonts}&#10;\usepackage{amssymb}&#10;\begin{document}&#10;\begin{minipage}{9.4 cm}&#10;{\sffamily{&#10;{\bf{Exercise:}} After returning home from successful plundering Hagar the Horrible remunerates his wild horde of vikings with gold coins (Goldst{\&quot;u}cke).\\[1mm] Though not every branch of service gets the same amount as we can see from his accounting list below:&#10;\begin{itemize}&#10;\item There are only 3 branches of service: ax fighter ($A$), sword fighter ($S$), and lance fighter ($L$).\\[-6mm]&#10;\item Each member of a branch of service gets the same amount of gold coins.\\[-6mm]&#10;\item Unfortunately, the third rule got lost over the centuries.&#10;\end{itemize}&#10;Thus, how the remuneration depends on the branch of service is not so easy to see at a first glance.&#10;}}&#10;\end{minipage}&#10;\end{document}"/>
  <p:tag name="IGUANATEXSIZE" val="20"/>
  <p:tag name="IGUANATEXCURSOR" val="544"/>
  <p:tag name="TRANSPARENCY" val="Wahr"/>
  <p:tag name="FILENAME" val=""/>
  <p:tag name="LATEXENGINEID" val="0"/>
  <p:tag name="TEMPFOLDER" val="D:\iguana_temp\"/>
  <p:tag name="LATEXFORMHEIGHT" val="482,25"/>
  <p:tag name="LATEXFORMWIDTH" val="1030,5"/>
  <p:tag name="LATEXFORMWRAP" val="Wahr"/>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418,4477"/>
  <p:tag name="ORIGINALWIDTH" val="3321,335"/>
  <p:tag name="LATEXADDIN" val="\documentclass{article}\pagestyle{empty}&#10;\usepackage{amsmath}&#10;\usepackage{amsfonts}&#10;\usepackage{amssymb}&#10;\begin{document}&#10;\begin{minipage}{9.4 cm}&#10;{\sffamily{&#10;{\bf{a)}} [Finding the 3rd Rule]&#10;Set-up a suitable system of linear equations to obtain the third rule and to determine how the remuneration depends on the branch of service exactly.}}&#10;\end{minipage}&#10;\end{document}"/>
  <p:tag name="IGUANATEXSIZE" val="20"/>
  <p:tag name="IGUANATEXCURSOR" val="341"/>
  <p:tag name="TRANSPARENCY" val="Wahr"/>
  <p:tag name="FILENAME" val=""/>
  <p:tag name="LATEXENGINEID" val="0"/>
  <p:tag name="TEMPFOLDER" val="D:\iguana_temp\"/>
  <p:tag name="LATEXFORMHEIGHT" val="482,25"/>
  <p:tag name="LATEXFORMWIDTH" val="1030,5"/>
  <p:tag name="LATEXFORMWRAP" val="Wahr"/>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461,193"/>
  <p:tag name="LATEXADDIN" val="\documentclass{article}\pagestyle{empty}&#10;\usepackage{amsmath}&#10;\usepackage{amsfonts}&#10;\usepackage{amssymb}&#10;\begin{document}&#10;\begin{minipage}{9.4 cm}&#10;{\sffamily{&#10;{\bf{Solution:}} We have\\[-1mm]&#10;$$&#10;\begin{array}{c c c c c c c}&#10;A &amp; + &amp; 2 S &amp; + &amp; L &amp; = &amp; 11 \\&#10;A &amp; + &amp; S &amp; + &amp; 2 L &amp; = &amp; 12 \\&#10;2A &amp; + &amp; S &amp; + &amp; L &amp; = &amp; 9&#10;\end{array}&#10;$$&#10;such that the augmented matrix reads as\\[-1mm]&#10;$$&#10;\left( \begin{array}{ c c c | c }&#10;1 &amp; 2 &amp; 1 &amp; 11 \\&#10;1 &amp; 1 &amp; 2 &amp; 12 \\&#10;2 &amp; 1 &amp; 1 &amp; 9&#10;\end{array} \right)&#10;$$&#10;}}&#10;\end{minipage}&#10;\end{document}"/>
  <p:tag name="IGUANATEXSIZE" val="20"/>
  <p:tag name="IGUANATEXCURSOR" val="381"/>
  <p:tag name="TRANSPARENCY" val="Wahr"/>
  <p:tag name="FILENAME" val=""/>
  <p:tag name="LATEXENGINEID" val="0"/>
  <p:tag name="TEMPFOLDER" val="D:\iguana_temp\"/>
  <p:tag name="LATEXFORMHEIGHT" val="482,25"/>
  <p:tag name="LATEXFORMWIDTH" val="1030,5"/>
  <p:tag name="LATEXFORMWRAP" val="Wahr"/>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964,005"/>
  <p:tag name="ORIGINALWIDTH" val="3313,086"/>
  <p:tag name="LATEXADDIN" val="\documentclass{article}\pagestyle{empty}&#10;\usepackage{amsmath}&#10;\usepackage{amsfonts}&#10;\usepackage{amssymb}&#10;\usepackage[usenames,dvipsnames]{color}&#10;\begin{document}&#10;\begin{minipage}{12.4 cm}&#10;{\sffamily{&#10;Gaussian elimination:\\[-2mm]&#10;$$&#10;\begin{array}{c l}&#10;%&#10;\left( \begin{array}{ c c c | c}&#10;1 &amp; 2 &amp; 1 &amp; 11 \\&#10;1 &amp; 1 &amp; 2 &amp; 12 \\&#10;2 &amp; 1 &amp; 1 &amp; 9&#10;\end{array} \right)&#10;&amp; \begin{array}{l}&#10;\phantom{u} \\&#10;\text{$|$ $(II) - (I)$}\\&#10;\text{$|$ $(III) - 2 \cdot (I)$}\\&#10;\end{array}&#10;\\[2mm]&#10;\Downarrow \\[2mm]&#10;%&#10;\left( \begin{array}{ c c c | c}&#10;1 &amp; 2  &amp; 1  &amp; 11 \\&#10;0 &amp; -1 &amp; 1  &amp; 1 \\&#10;0 &amp; -3 &amp; -1 &amp; -13&#10;\end{array} \right)&#10;&amp; \begin{array}{l}&#10;\phantom{u} \\&#10;\phantom{u} \\&#10;\text{$|$ $- 1 \times$}\\&#10;\end{array}&#10;\\[2mm]&#10;\Downarrow \\[2mm]&#10;%&#10;\left( \begin{array}{ c c c | c}&#10;1 &amp; 2 &amp; 1 &amp; 11 \\&#10;0 &amp; -1 &amp; 1 &amp; 1 \\&#10;0 &amp; 3 &amp; 1 &amp; 13&#10;\end{array} \right)&#10;&amp; \begin{array}{l}&#10;\phantom{u} \\&#10;\phantom{u} \\&#10;\phantom{u} \\&#10;\end{array}&#10;%&#10;\end{array}&#10;$$&#10;}}&#10;\end{minipage}&#10;\end{document}"/>
  <p:tag name="IGUANATEXSIZE" val="20"/>
  <p:tag name="IGUANATEXCURSOR" val="884"/>
  <p:tag name="TRANSPARENCY" val="Wahr"/>
  <p:tag name="FILENAME" val=""/>
  <p:tag name="LATEXENGINEID" val="0"/>
  <p:tag name="TEMPFOLDER" val="D:\iguana_temp\"/>
  <p:tag name="LATEXFORMHEIGHT" val="482,25"/>
  <p:tag name="LATEXFORMWIDTH" val="1030,5"/>
  <p:tag name="LATEXFORMWRAP" val="Wahr"/>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914,511"/>
  <p:tag name="ORIGINALWIDTH" val="2193,476"/>
  <p:tag name="LATEXADDIN" val="\documentclass{article}\pagestyle{empty}&#10;\usepackage{amsmath}&#10;\usepackage{amsfonts}&#10;\usepackage{amssymb}&#10;\usepackage[usenames,dvipsnames]{color}&#10;\begin{document}&#10;\begin{minipage}{12.4 cm}&#10;{\sffamily{&#10;$$&#10;\begin{array}{c l}&#10;%&#10;\left( \begin{array}{ c c c | c}&#10;1 &amp; 2 &amp; 1 &amp; 11 \\&#10;0 &amp; -1 &amp; 1 &amp; 1 \\&#10;0 &amp; 3 &amp; 1 &amp; 13&#10;\end{array} \right)&#10;&amp; \begin{array}{l}&#10;\phantom{u} \\&#10;\phantom{u} \\&#10;\text{$|$ $(III) + 3 \cdot (II)$}\\&#10;\end{array}&#10;\\[2mm]&#10;\Downarrow \\[2mm]&#10;%&#10;\left( \begin{array}{ c c c | c}&#10;1 &amp; 2 &amp; 1 &amp; 11 \\&#10;0 &amp; -1 &amp; 1 &amp; 1 \\&#10;0 &amp; 0 &amp; 4 &amp; 16&#10;\end{array} \right)&#10;&amp; \begin{array}{l}&#10;\phantom{u} \\&#10;\text{$|$ $-1 \times$} \\&#10;\text{$|$ $\tfrac{1}{4} \times$}\\&#10;\end{array}&#10;\\[2mm]&#10;\Downarrow \\[2mm]&#10;%&#10;\left( \begin{array}{ c c c | c}&#10;1 &amp; 2 &amp; 1 &amp; 11 \\&#10;0 &amp; 1 &amp; -1 &amp; -1 \\&#10;0 &amp; 0 &amp; 1 &amp; 4&#10;\end{array} \right)&#10;\\[2mm]&#10;\Downarrow&#10;%&#10;\end{array}&#10;$$&#10;}}&#10;\end{minipage}&#10;\end{document}"/>
  <p:tag name="IGUANATEXSIZE" val="20"/>
  <p:tag name="IGUANATEXCURSOR" val="816"/>
  <p:tag name="TRANSPARENCY" val="Wahr"/>
  <p:tag name="FILENAME" val=""/>
  <p:tag name="LATEXENGINEID" val="0"/>
  <p:tag name="TEMPFOLDER" val="D:\iguana_temp\"/>
  <p:tag name="LATEXFORMHEIGHT" val="482,25"/>
  <p:tag name="LATEXFORMWIDTH" val="1030,5"/>
  <p:tag name="LATEXFORMWRAP" val="Wahr"/>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784,777"/>
  <p:tag name="ORIGINALWIDTH" val="2041,245"/>
  <p:tag name="LATEXADDIN" val="\documentclass{article}\pagestyle{empty}&#10;\usepackage{amsmath}&#10;\usepackage{amsfonts}&#10;\usepackage{amssymb}&#10;\usepackage[usenames,dvipsnames]{color}&#10;\begin{document}&#10;\begin{minipage}{12.4 cm}&#10;{\sffamily{&#10;$$&#10;\begin{array}{c l}&#10;%&#10;\left( \begin{array}{ c c c | c}&#10;1 &amp; 2 &amp; 1 &amp; 11 \\&#10;0 &amp; 1 &amp; -1 &amp; -1 \\&#10;0 &amp; 0 &amp; 1 &amp; 4&#10;\end{array} \right)&#10;&amp; \begin{array}{l}&#10;\text{$|$ $(I) - (III)$}\\&#10;\text{$|$ $(II) + (III)$}\\&#10;\phantom{u} \\&#10;\end{array}&#10;\\[2mm]&#10;\Downarrow \\[2mm]&#10;%&#10;\left( \begin{array}{ c c c | c}&#10;1 &amp; 2 &amp; 0 &amp; 7 \\&#10;0 &amp; 1 &amp; 0 &amp; 3 \\&#10;0 &amp; 0 &amp; 1 &amp; 4&#10;\end{array} \right)&#10;&amp; \begin{array}{l}&#10;\text{$|$ $(I) - 2 (II)$}\\&#10;\phantom{u} \\&#10;\phantom{u} \\&#10;\end{array}&#10;\\[2mm]&#10;\Downarrow \\[2mm]&#10;\left( \begin{array}{ c c c | c}&#10;1 &amp; 0 &amp; 0 &amp; 1 \\&#10;0 &amp; 1 &amp; 0 &amp; 3 \\&#10;0 &amp; 0 &amp; 1 &amp; 4&#10;\end{array} \right)&#10;%&#10;\end{array}&#10;$$&#10;}}&#10;\end{minipage}&#10;\end{document}"/>
  <p:tag name="IGUANATEXSIZE" val="20"/>
  <p:tag name="IGUANATEXCURSOR" val="721"/>
  <p:tag name="TRANSPARENCY" val="Wahr"/>
  <p:tag name="FILENAME" val=""/>
  <p:tag name="LATEXENGINEID" val="0"/>
  <p:tag name="TEMPFOLDER" val="D:\iguana_temp\"/>
  <p:tag name="LATEXFORMHEIGHT" val="482,25"/>
  <p:tag name="LATEXFORMWIDTH" val="1030,5"/>
  <p:tag name="LATEXFORMWRAP" val="Wahr"/>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670,4162"/>
  <p:tag name="ORIGINALWIDTH" val="767,9041"/>
  <p:tag name="LATEXADDIN" val="\documentclass{article}\pagestyle{empty}&#10;\usepackage{amsmath}&#10;\usepackage{amsfonts}&#10;\usepackage{amssymb}&#10;\usepackage[usenames,dvipsnames]{color}&#10;\begin{document}&#10;\begin{minipage}{3 cm}&#10;{\sffamily{&#10;Finally,\\[-6mm]&#10;\begin{eqnarray*}&#10;A &amp; = &amp; 1 \\&#10;S &amp; = &amp; 3 \\&#10;L &amp; = &amp; 4 \\&#10;\end{eqnarray*}&#10;}}&#10;\end{minipage}&#10;\end{document}"/>
  <p:tag name="IGUANATEXSIZE" val="20"/>
  <p:tag name="IGUANATEXCURSOR" val="259"/>
  <p:tag name="TRANSPARENCY" val="Wahr"/>
  <p:tag name="FILENAME" val=""/>
  <p:tag name="LATEXENGINEID" val="0"/>
  <p:tag name="TEMPFOLDER" val="D:\iguana_temp\"/>
  <p:tag name="LATEXFORMHEIGHT" val="482,25"/>
  <p:tag name="LATEXFORMWIDTH" val="1030,5"/>
  <p:tag name="LATEXFORMWRAP" val="Wahr"/>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435,321"/>
  <p:tag name="ORIGINALWIDTH" val="3323,585"/>
  <p:tag name="LATEXADDIN" val="\documentclass{article}\pagestyle{empty}&#10;\usepackage{amsmath}&#10;\usepackage{amsfonts}&#10;\usepackage{amssymb}&#10;\begin{document}&#10;\begin{minipage}{9.4 cm}&#10;{\sffamily{&#10;{\bf{b)}} [But Hagar is the Boss] Since decades historians debate about the actual money Hagar has taken. Some think that he pays himself always double the amount that the others from the same branch of service get.\\[-5mm]&#10;\begin{itemize}&#10;\item How would the calculation look subject to these conditions?\\[-6mm]&#10;\item Why can this assumption not be true just like that?\\[-6mm]&#10;\item Change the total remuneration in the third line such that the contradiction vanishes,&#10;   and compute then the income of each member of a branch of service.   &#10;\end{itemize}}}&#10;\end{minipage}&#10;\end{document}"/>
  <p:tag name="IGUANATEXSIZE" val="20"/>
  <p:tag name="IGUANATEXCURSOR" val="166"/>
  <p:tag name="TRANSPARENCY" val="Wahr"/>
  <p:tag name="FILENAME" val=""/>
  <p:tag name="LATEXENGINEID" val="0"/>
  <p:tag name="TEMPFOLDER" val="D:\iguana_temp\"/>
  <p:tag name="LATEXFORMHEIGHT" val="482,25"/>
  <p:tag name="LATEXFORMWIDTH" val="1030,5"/>
  <p:tag name="LATEXFORMWRAP" val="Wahr"/>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398,2002"/>
  <p:tag name="ORIGINALWIDTH" val="1598,8"/>
  <p:tag name="LATEXADDIN" val="\documentclass{article}\pagestyle{empty}&#10;\usepackage{amsmath}&#10;\usepackage{amsfonts}&#10;\usepackage{amssymb}&#10;\begin{document}&#10;\begin{minipage}{9.4 cm}&#10;{\sffamily{&#10;$$&#10;\begin{array}{c c c c c c c}&#10;A &amp; + &amp; 3 S &amp; + &amp; L &amp; = &amp; 11 \\&#10;2A &amp; + &amp; S &amp; + &amp; 2 L &amp; = &amp; 12 \\&#10;2A &amp; + &amp; S &amp; + &amp; 2 L &amp; = &amp; 9&#10;\end{array}&#10;$$&#10;}}&#10;\end{minipage}&#10;\end{document}"/>
  <p:tag name="IGUANATEXSIZE" val="20"/>
  <p:tag name="IGUANATEXCURSOR" val="275"/>
  <p:tag name="TRANSPARENCY" val="Wahr"/>
  <p:tag name="FILENAME" val=""/>
  <p:tag name="LATEXENGINEID" val="0"/>
  <p:tag name="TEMPFOLDER" val="D:\iguana_temp\"/>
  <p:tag name="LATEXFORMHEIGHT" val="482,25"/>
  <p:tag name="LATEXFORMWIDTH" val="1030,5"/>
  <p:tag name="LATEXFORMWRAP" val="Wahr"/>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094,113"/>
  <p:tag name="ORIGINALWIDTH" val="4345,707"/>
  <p:tag name="LATEXADDIN" val="\documentclass{article}\pagestyle{empty}&#10;\usepackage{amsmath}&#10;\usepackage{amsfonts}&#10;\usepackage{amssymb}&#10;\usepackage[usenames,dvipsnames]{color}&#10;\begin{document}&#10;\begin{minipage}{12.3 cm}&#10;{\sffamily{&#10;{\bf{Solution:}}&#10;When we inspect the linear system of equation that results form the 'Hagar is the boss' assumption, we have&#10;$$&#10;\begin{array}{c c c c c c c}&#10;A &amp; + &amp; 3 S &amp; + &amp; L &amp; = &amp; 11 \\&#10;2A &amp; + &amp; S &amp; + &amp; 2 L &amp; = &amp; 12 \\&#10;2A &amp; + &amp; S &amp; + &amp; 2 L &amp; = &amp; 9&#10;\end{array}&#10;$$&#10;Here, the 2nd and 3rd equation are inconsitent, so the assumption is not valid.&#10;}}&#10;\end{minipage}&#10;\end{document}"/>
  <p:tag name="IGUANATEXSIZE" val="20"/>
  <p:tag name="IGUANATEXCURSOR" val="216"/>
  <p:tag name="TRANSPARENCY" val="Wahr"/>
  <p:tag name="FILENAME" val=""/>
  <p:tag name="LATEXENGINEID" val="0"/>
  <p:tag name="TEMPFOLDER" val="D:\iguana_temp\"/>
  <p:tag name="LATEXFORMHEIGHT" val="482,25"/>
  <p:tag name="LATEXFORMWIDTH" val="1030,5"/>
  <p:tag name="LATEXFORMWRAP" val="Wahr"/>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539,9325"/>
  <p:tag name="ORIGINALWIDTH" val="4342,708"/>
  <p:tag name="LATEXADDIN" val="\documentclass{article}\pagestyle{empty}&#10;\usepackage{amsmath}&#10;\usepackage{amsfonts}&#10;\usepackage{amssymb}&#10;\usepackage[usenames,dvipsnames]{color}&#10;\begin{document}&#10;\begin{minipage}{12.3 cm}&#10;{\sffamily{&#10;{\bf{Solution:}}&#10;One way to resolve the situation is to instead consider the underdetermined system&#10;$$&#10;\begin{array}{c c c c c c c}&#10;A &amp; + &amp; 3 S &amp; + &amp; L &amp; = &amp; 11 \\&#10;2A &amp; + &amp; S &amp; + &amp; 2 L &amp; = &amp; 12&#10;\end{array}&#10;$$&#10;}}&#10;\end{minipage}&#10;\end{document}"/>
  <p:tag name="IGUANATEXSIZE" val="20"/>
  <p:tag name="IGUANATEXCURSOR" val="408"/>
  <p:tag name="TRANSPARENCY" val="Wahr"/>
  <p:tag name="FILENAME" val=""/>
  <p:tag name="LATEXENGINEID" val="0"/>
  <p:tag name="TEMPFOLDER" val="D:\iguana_temp\"/>
  <p:tag name="LATEXFORMHEIGHT" val="482,25"/>
  <p:tag name="LATEXFORMWIDTH" val="1030,5"/>
  <p:tag name="LATEXFORMWRAP" val="Wahr"/>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1856,768"/>
  <p:tag name="ORIGINALWIDTH" val="2101,987"/>
  <p:tag name="LATEXADDIN" val="\documentclass{article}\pagestyle{empty}&#10;\usepackage{amsmath}&#10;\usepackage{amsfonts}&#10;\usepackage{amssymb}&#10;\usepackage[usenames,dvipsnames]{color}&#10;\begin{document}&#10;\begin{minipage}{12.4 cm}&#10;{\sffamily{&#10;$$&#10;\begin{array}{c l}&#10;%&#10;\left( \begin{array}{ c c c | c}&#10;1 &amp; 3 &amp; 1 &amp; 11 \\&#10;2 &amp; 1 &amp; 2 &amp; 12 &#10;\end{array} \right)&#10;&amp; \begin{array}{l}&#10;\phantom{u} \\&#10;\text{$|$ $(II) - 2 \cdot (I)$}\\&#10;\end{array}&#10;\\[2mm]&#10;\Downarrow \\[2mm]&#10;%&#10;\left( \begin{array}{ c c c | c}&#10;1 &amp; 3 &amp; 1 &amp; 11 \\&#10;0 &amp; -5 &amp; 0 &amp; -10&#10;\end{array} \right)&#10;&amp; \begin{array}{l}&#10;\phantom{u} \\&#10;\text{$|$ $-\tfrac{1}{5} \times$} \\&#10;\end{array}&#10;\\[2mm]&#10;\Downarrow \\[2mm]&#10;%&#10;\left( \begin{array}{ c c c | c}&#10;1 &amp; 3 &amp; 1 &amp; 11 \\&#10;0 &amp; 1 &amp; 0 &amp; 2&#10;\end{array} \right)&#10;&amp; \begin{array}{l}&#10;\text{$|$ $(I) - 3 \cdot (II)$} \\&#10;\phantom{u} \\&#10;\end{array}&#10;\\[2mm]&#10;\Downarrow \\[2mm]&#10;%&#10;\left( \begin{array}{ c c c | c}&#10;1 &amp; 0 &amp; 1 &amp; 5 \\&#10;0 &amp; 1 &amp; 0 &amp; 2&#10;\end{array} \right)&#10;\end{array}&#10;$$&#10;}}&#10;\end{minipage}&#10;\end{document}"/>
  <p:tag name="IGUANATEXSIZE" val="20"/>
  <p:tag name="IGUANATEXCURSOR" val="878"/>
  <p:tag name="TRANSPARENCY" val="Wahr"/>
  <p:tag name="FILENAME" val=""/>
  <p:tag name="LATEXENGINEID" val="0"/>
  <p:tag name="TEMPFOLDER" val="D:\iguana_temp\"/>
  <p:tag name="LATEXFORMHEIGHT" val="482,25"/>
  <p:tag name="LATEXFORMWIDTH" val="1030,5"/>
  <p:tag name="LATEXFORMWRAP" val="Wahr"/>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1691,039"/>
  <p:tag name="ORIGINALWIDTH" val="2476,191"/>
  <p:tag name="LATEXADDIN" val="\documentclass{article}\pagestyle{empty}&#10;\usepackage{amsmath}&#10;\usepackage{amsfonts}&#10;\usepackage{amssymb}&#10;\usepackage[usenames,dvipsnames]{color}&#10;\begin{document}&#10;\begin{minipage}{7 cm}&#10;{\sffamily{&#10;Hence, we have the situation of infintely many solutions (which is the case when we have an underdetermined system anyway).\\[1mm]&#10;Let us use $L$ as the free variable, then we get&#10;$$&#10;A \, \, = \, \, 5 - L \quad \text{and} \quad S \, \, = \, \, 2&#10;$$&#10;and thus&#10;$$&#10;\mathbb{L} \, \, = \, \, \left\{ (5-L , 2, L) \in \mathbb{R}^3 \, : \, L \, \in \, \mathbb{R} \right\}&#10;$$&#10;which is the equation of a line in 3D space.&#10;}}&#10;\end{minipage}&#10;\end{document}"/>
  <p:tag name="IGUANATEXSIZE" val="20"/>
  <p:tag name="IGUANATEXCURSOR" val="503"/>
  <p:tag name="TRANSPARENCY" val="Wahr"/>
  <p:tag name="FILENAME" val=""/>
  <p:tag name="LATEXENGINEID" val="0"/>
  <p:tag name="TEMPFOLDER" val="D:\iguana_temp\"/>
  <p:tag name="LATEXFORMHEIGHT" val="482,25"/>
  <p:tag name="LATEXFORMWIDTH" val="1030,5"/>
  <p:tag name="LATEXFORMWRAP" val="Wahr"/>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1099,363"/>
  <p:tag name="ORIGINALWIDTH" val="4386,952"/>
  <p:tag name="LATEXADDIN" val="\documentclass{article}\pagestyle{empty}&#10;\usepackage{amsmath}&#10;\usepackage{amsfonts}&#10;\usepackage{amssymb}&#10;\usepackage[usenames,dvipsnames]{color}&#10;\begin{document}&#10;\begin{minipage}{12.4 cm}&#10;{\sffamily{&#10;{\bf{Exercise:}}\\[1mm]&#10;Depending on the choice of the real constants $a$ and $b$ give the feasible&#10;solution set of the following system of two equations in two unknowns. I.e., determine $a, b \in \mathbb{R}$&#10;such that this system may have none, exactly one, or infinitely many solutions.&#10;\begin{enumerate}&#10;\item[{\bf{a)}}] $x + by = -1$ and $ax + 2y = 5$.&#10;\item[{\bf{b)}}] $x - 2y = 1$ and $ax + by = 5$&#10;\end{enumerate}&#10;}}&#10;\end{minipage}&#10;\end{document}"/>
  <p:tag name="IGUANATEXSIZE" val="20"/>
  <p:tag name="IGUANATEXCURSOR" val="572"/>
  <p:tag name="TRANSPARENCY" val="Wahr"/>
  <p:tag name="FILENAME" val=""/>
  <p:tag name="LATEXENGINEID" val="0"/>
  <p:tag name="TEMPFOLDER" val="D:\iguana_temp\"/>
  <p:tag name="LATEXFORMHEIGHT" val="381"/>
  <p:tag name="LATEXFORMWIDTH" val="1030,5"/>
  <p:tag name="LATEXFORMWRAP" val="Wahr"/>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738,6577"/>
  <p:tag name="ORIGINALWIDTH" val="3426,322"/>
  <p:tag name="LATEXADDIN" val="\documentclass{article}\pagestyle{empty}&#10;\usepackage{amsmath}&#10;\usepackage{amsfonts}&#10;\usepackage{amssymb}&#10;\usepackage[usenames,dvipsnames]{color}&#10;\begin{document}&#10;\begin{minipage}{12.4 cm}&#10;{\sffamily{&#10;{\bf{Solution:}}\\[1mm]&#10;{\bf{a)}} For $x + by = -1$ and $ax + 2y = 5$ we have with $(II) - a \cdot (I)$&#10;$$&#10;\left( \begin{array}{c c | c}&#10;1 &amp; b &amp; -1 \\ a &amp; 2 &amp; 5&#10;\end{array} \right) \quad \Rightarrow \quad&#10;\left( \begin{array}{c c | c}&#10;1 &amp; b &amp; -1 \\ 0 &amp; 2 - ab &amp; 5 + a&#10;\end{array} \right)&#10;$$&#10;}}&#10;\end{minipage}&#10;\end{document}"/>
  <p:tag name="IGUANATEXSIZE" val="20"/>
  <p:tag name="IGUANATEXCURSOR" val="398"/>
  <p:tag name="TRANSPARENCY" val="Wahr"/>
  <p:tag name="FILENAME" val=""/>
  <p:tag name="LATEXENGINEID" val="0"/>
  <p:tag name="TEMPFOLDER" val="D:\iguana_temp\"/>
  <p:tag name="LATEXFORMHEIGHT" val="381"/>
  <p:tag name="LATEXFORMWIDTH" val="1030,5"/>
  <p:tag name="LATEXFORMWRAP" val="Wahr"/>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789,6514"/>
  <p:tag name="LATEXADDIN" val="\documentclass{article}\pagestyle{empty}&#10;\usepackage{amsmath}&#10;\usepackage{amsfonts}&#10;\usepackage{amssymb}&#10;\usepackage[usenames,dvipsnames]{color}&#10;\begin{document}&#10;\begin{minipage}{12.4 cm}&#10;{\sffamily{&#10;$$&#10;\left( \begin{array}{c c | c}&#10;1 &amp; b &amp; -1 \\&#10;0 &amp; 0 &amp; \star&#10;\end{array} \right)&#10;$$&#10;}}&#10;\end{minipage}&#10;\end{document}"/>
  <p:tag name="IGUANATEXSIZE" val="20"/>
  <p:tag name="IGUANATEXCURSOR" val="260"/>
  <p:tag name="TRANSPARENCY" val="Wahr"/>
  <p:tag name="FILENAME" val=""/>
  <p:tag name="LATEXENGINEID" val="0"/>
  <p:tag name="TEMPFOLDER" val="D:\iguana_temp\"/>
  <p:tag name="LATEXFORMHEIGHT" val="381"/>
  <p:tag name="LATEXFORMWIDTH" val="1030,5"/>
  <p:tag name="LATEXFORMWRAP" val="Wahr"/>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789,6514"/>
  <p:tag name="LATEXADDIN" val="\documentclass{article}\pagestyle{empty}&#10;\usepackage{amsmath}&#10;\usepackage{amsfonts}&#10;\usepackage{amssymb}&#10;\usepackage[usenames,dvipsnames]{color}&#10;\begin{document}&#10;\begin{minipage}{12.4 cm}&#10;{\sffamily{&#10;$$&#10;\left( \begin{array}{c c | c}&#10;1 &amp; b &amp; -1 \\&#10;0 &amp; 0 &amp; 0&#10;\end{array} \right)&#10;$$&#10;}}&#10;\end{minipage}&#10;\end{document}"/>
  <p:tag name="IGUANATEXSIZE" val="20"/>
  <p:tag name="IGUANATEXCURSOR" val="256"/>
  <p:tag name="TRANSPARENCY" val="Wahr"/>
  <p:tag name="FILENAME" val=""/>
  <p:tag name="LATEXENGINEID" val="0"/>
  <p:tag name="TEMPFOLDER" val="D:\iguana_temp\"/>
  <p:tag name="LATEXFORMHEIGHT" val="381"/>
  <p:tag name="LATEXFORMWIDTH" val="1030,5"/>
  <p:tag name="LATEXFORMWRAP" val="Wahr"/>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789,6514"/>
  <p:tag name="LATEXADDIN" val="\documentclass{article}\pagestyle{empty}&#10;\usepackage{amsmath}&#10;\usepackage{amsfonts}&#10;\usepackage{amssymb}&#10;\usepackage[usenames,dvipsnames]{color}&#10;\begin{document}&#10;\begin{minipage}{12.4 cm}&#10;{\sffamily{&#10;$$&#10;\left( \begin{array}{c c | c}&#10;1 &amp; b &amp; -1 \\&#10;0 &amp; \star &amp; \star&#10;\end{array} \right)&#10;$$&#10;}}&#10;\end{minipage}&#10;\end{document}"/>
  <p:tag name="IGUANATEXSIZE" val="20"/>
  <p:tag name="IGUANATEXCURSOR" val="256"/>
  <p:tag name="TRANSPARENCY" val="Wahr"/>
  <p:tag name="FILENAME" val=""/>
  <p:tag name="LATEXENGINEID" val="0"/>
  <p:tag name="TEMPFOLDER" val="D:\iguana_temp\"/>
  <p:tag name="LATEXFORMHEIGHT" val="381"/>
  <p:tag name="LATEXFORMWIDTH" val="1030,5"/>
  <p:tag name="LATEXFORMWRAP" val="Wahr"/>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560,9299"/>
  <p:tag name="ORIGINALWIDTH" val="3425,572"/>
  <p:tag name="LATEXADDIN" val="\documentclass{article}\pagestyle{empty}&#10;\usepackage{amsmath}&#10;\usepackage{amsfonts}&#10;\usepackage{amssymb}&#10;\usepackage[usenames,dvipsnames]{color}&#10;\begin{document}&#10;\begin{minipage}{12.4 cm}&#10;{\sffamily{&#10;{\bf{b)}} For $x - 2y = 1$ and $ax + by = 5$ we have with $(II) - a \cdot (I)$&#10;$$&#10;\left( \begin{array}{c c | c}&#10;1 &amp; -2 &amp; 1 \\ a &amp; b &amp; 5&#10;\end{array} \right) \quad \Rightarrow \quad&#10;\left( \begin{array}{c c | c}&#10;1 &amp; -2 &amp; 1 \\ 0 &amp; 2a + b &amp; 5 - a&#10;\end{array} \right)&#10;$$&#10;&#10;&#10;}}&#10;\end{minipage}&#10;\end{document}"/>
  <p:tag name="IGUANATEXSIZE" val="20"/>
  <p:tag name="IGUANATEXCURSOR" val="373"/>
  <p:tag name="TRANSPARENCY" val="Wahr"/>
  <p:tag name="FILENAME" val=""/>
  <p:tag name="LATEXENGINEID" val="0"/>
  <p:tag name="TEMPFOLDER" val="D:\iguana_temp\"/>
  <p:tag name="LATEXFORMHEIGHT" val="381"/>
  <p:tag name="LATEXFORMWIDTH" val="1030,5"/>
  <p:tag name="LATEXFORMWRAP" val="Wahr"/>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789,6514"/>
  <p:tag name="LATEXADDIN" val="\documentclass{article}\pagestyle{empty}&#10;\usepackage{amsmath}&#10;\usepackage{amsfonts}&#10;\usepackage{amssymb}&#10;\usepackage[usenames,dvipsnames]{color}&#10;\begin{document}&#10;\begin{minipage}{12.4 cm}&#10;{\sffamily{&#10;$$&#10;\left( \begin{array}{c c | c}&#10;1 &amp; -2 &amp; 1 \\&#10;0 &amp; 0 &amp; \star&#10;\end{array} \right)&#10;$$&#10;}}&#10;\end{minipage}&#10;\end{document}"/>
  <p:tag name="IGUANATEXSIZE" val="20"/>
  <p:tag name="IGUANATEXCURSOR" val="242"/>
  <p:tag name="TRANSPARENCY" val="Wahr"/>
  <p:tag name="FILENAME" val=""/>
  <p:tag name="LATEXENGINEID" val="0"/>
  <p:tag name="TEMPFOLDER" val="D:\iguana_temp\"/>
  <p:tag name="LATEXFORMHEIGHT" val="381"/>
  <p:tag name="LATEXFORMWIDTH" val="1030,5"/>
  <p:tag name="LATEXFORMWRAP" val="Wahr"/>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789,6514"/>
  <p:tag name="LATEXADDIN" val="\documentclass{article}\pagestyle{empty}&#10;\usepackage{amsmath}&#10;\usepackage{amsfonts}&#10;\usepackage{amssymb}&#10;\usepackage[usenames,dvipsnames]{color}&#10;\begin{document}&#10;\begin{minipage}{12.4 cm}&#10;{\sffamily{&#10;$$&#10;\left( \begin{array}{c c | c}&#10;1 &amp; -2 &amp; 1 \\&#10;0 &amp; 0 &amp; 0&#10;\end{array} \right)&#10;$$&#10;}}&#10;\end{minipage}&#10;\end{document}"/>
  <p:tag name="IGUANATEXSIZE" val="20"/>
  <p:tag name="IGUANATEXCURSOR" val="242"/>
  <p:tag name="TRANSPARENCY" val="Wahr"/>
  <p:tag name="FILENAME" val=""/>
  <p:tag name="LATEXENGINEID" val="0"/>
  <p:tag name="TEMPFOLDER" val="D:\iguana_temp\"/>
  <p:tag name="LATEXFORMHEIGHT" val="381"/>
  <p:tag name="LATEXFORMWIDTH" val="1030,5"/>
  <p:tag name="LATEXFORMWRAP" val="Wahr"/>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789,6514"/>
  <p:tag name="LATEXADDIN" val="\documentclass{article}\pagestyle{empty}&#10;\usepackage{amsmath}&#10;\usepackage{amsfonts}&#10;\usepackage{amssymb}&#10;\usepackage[usenames,dvipsnames]{color}&#10;\begin{document}&#10;\begin{minipage}{12.4 cm}&#10;{\sffamily{&#10;$$&#10;\left( \begin{array}{c c | c}&#10;1 &amp; -2 &amp; 1 \\&#10;0 &amp; \star &amp; \star&#10;\end{array} \right)&#10;$$&#10;}}&#10;\end{minipage}&#10;\end{document}"/>
  <p:tag name="IGUANATEXSIZE" val="20"/>
  <p:tag name="IGUANATEXCURSOR" val="242"/>
  <p:tag name="TRANSPARENCY" val="Wahr"/>
  <p:tag name="FILENAME" val=""/>
  <p:tag name="LATEXENGINEID" val="0"/>
  <p:tag name="TEMPFOLDER" val="D:\iguana_temp\"/>
  <p:tag name="LATEXFORMHEIGHT" val="381"/>
  <p:tag name="LATEXFORMWIDTH" val="1030,5"/>
  <p:tag name="LATEXFORMWRAP" val="Wahr"/>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1248,594"/>
  <p:tag name="ORIGINALWIDTH" val="4389,952"/>
  <p:tag name="LATEXADDIN" val="\documentclass{article}\pagestyle{empty}&#10;\usepackage{amsmath}&#10;\usepackage{amsfonts}&#10;\usepackage{amssymb}&#10;\usepackage[usenames,dvipsnames]{color}&#10;\begin{document}&#10;\begin{minipage}{12.4 cm}&#10;{\sffamily{&#10;{\bf{Exercise:}}\\[1mm]&#10;Determine the solution set of the following linear systems of equations by bringing them&#10;first to upper echelon form (for the augmented matrix) and then perform a back-substitution to gain the results (make sure you&#10;write down the elementary operations you use). Finally, interpret the result geometrically:&#10;\begin{enumerate}&#10;\item[{\bf{a)}}] $x_1 + 5 x_2 = 7$ and $-2x_1 - 7x_2 = -5$.&#10;\item[{\bf{b)}}] $x_1 + x_2 - x_3 = 1$, $2x_1 + x_2 - x_3 = 6$ and $3x_1 + 7x_2 - 7x_3 = -13$.&#10;\end{enumerate}}}&#10;\end{minipage}&#10;\end{document}"/>
  <p:tag name="IGUANATEXSIZE" val="20"/>
  <p:tag name="IGUANATEXCURSOR" val="687"/>
  <p:tag name="TRANSPARENCY" val="Wahr"/>
  <p:tag name="FILENAME" val=""/>
  <p:tag name="LATEXENGINEID" val="0"/>
  <p:tag name="TEMPFOLDER" val="D:\iguana_temp\"/>
  <p:tag name="LATEXFORMHEIGHT" val="381"/>
  <p:tag name="LATEXFORMWIDTH" val="1030,5"/>
  <p:tag name="LATEXFORMWRAP" val="Wahr"/>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1856,768"/>
  <p:tag name="ORIGINALWIDTH" val="1950,506"/>
  <p:tag name="LATEXADDIN" val="\documentclass{article}\pagestyle{empty}&#10;\usepackage{amsmath}&#10;\usepackage{amsfonts}&#10;\usepackage{amssymb}&#10;\usepackage[usenames,dvipsnames]{color}&#10;\begin{document}&#10;\begin{minipage}{12.4 cm}&#10;{\sffamily{&#10;$$&#10;\begin{array}{c l}&#10;%&#10;\left( \begin{array}{ c c | c}&#10;1 &amp; 5 &amp; 7 \\&#10;-2 &amp; -7 &amp; -5 &#10;\end{array} \right)&#10;&amp; \begin{array}{l}&#10;\phantom{u} \\&#10;\text{$|$ $(II) + 2 \cdot (I)$}\\&#10;\end{array}&#10;\\[2mm]&#10;\Downarrow \\[2mm]&#10;%&#10;\left( \begin{array}{ c c | c}&#10;1 &amp; 5 &amp; 7 \\&#10;0 &amp; 3 &amp; 9 &#10;\end{array} \right)&#10;&amp; \begin{array}{l}&#10;\phantom{u} \\&#10;\text{$|$ $\frac{1}{3} \times$} \\&#10;\end{array}&#10;\\[2mm]&#10;\Downarrow \\[2mm]&#10;%&#10;\left( \begin{array}{ c c | c}&#10;1 &amp; 5 &amp; 7 \\&#10;0 &amp; 1 &amp; 3&#10;\end{array} \right)&#10;&amp; \begin{array}{l}&#10;\text{$|$ $(I) - 5 \cdot (II)$} \\&#10;\phantom{u} \\&#10;\end{array}&#10;\\[2mm]&#10;\Downarrow \\[2mm]&#10;%&#10;\left( \begin{array}{ c c | c}&#10;1 &amp; 0 &amp; -8 \\&#10;0 &amp; 1 &amp; 3&#10;\end{array} \right)&#10;\end{array}&#10;$$&#10;}}&#10;\end{minipage}&#10;\end{document}"/>
  <p:tag name="IGUANATEXSIZE" val="20"/>
  <p:tag name="IGUANATEXCURSOR" val="359"/>
  <p:tag name="TRANSPARENCY" val="Wahr"/>
  <p:tag name="FILENAME" val=""/>
  <p:tag name="LATEXENGINEID" val="0"/>
  <p:tag name="TEMPFOLDER" val="D:\iguana_temp\"/>
  <p:tag name="LATEXFORMHEIGHT" val="482,25"/>
  <p:tag name="LATEXFORMWIDTH" val="1030,5"/>
  <p:tag name="LATEXFORMWRAP" val="Wahr"/>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1940,758"/>
  <p:tag name="ORIGINALWIDTH" val="2830,896"/>
  <p:tag name="LATEXADDIN" val="\documentclass{article}\pagestyle{empty}&#10;\usepackage{amsmath}&#10;\usepackage{amsfonts}&#10;\usepackage{amssymb}&#10;\usepackage[usenames,dvipsnames]{color}&#10;\begin{document}&#10;\begin{minipage}{8 cm}&#10;{\sffamily{&#10;Hence, we have $(x_1,x_2) = (-8,3)$ as a candidate for the solution.\\[1mm]&#10;We validate this candidate via matrix-column multiplication:&#10;\begin{eqnarray*}&#10;\begin{pmatrix}&#10;1 &amp; 5\\ -2 &amp; -7 &#10;\end{pmatrix}&#10;\begin{pmatrix}&#10;-8 \\ 3 &#10;\end{pmatrix}&#10;&amp; = &amp;&#10;\begin{pmatrix}&#10;1 \cdot (-8) + 5 \cdot 3 \\&#10;-2 \cdot (-8) + (-7) \cdot 3 &#10;\end{pmatrix} \\&#10;&amp; = &amp;&#10;\begin{pmatrix}&#10;-8 + 15 \\&#10;16 -21 &#10;\end{pmatrix} \\&#10;&amp; = &amp;&#10;\begin{pmatrix}&#10;7 \\ -5&#10;\end{pmatrix}&#10;\end{eqnarray*}\\[-3mm]&#10;Thus, $(-8,3)$ is indeed the unique solution.&#10;}}&#10;\end{minipage}&#10;\end{document}"/>
  <p:tag name="IGUANATEXSIZE" val="20"/>
  <p:tag name="IGUANATEXCURSOR" val="674"/>
  <p:tag name="TRANSPARENCY" val="Wahr"/>
  <p:tag name="FILENAME" val=""/>
  <p:tag name="LATEXENGINEID" val="0"/>
  <p:tag name="TEMPFOLDER" val="D:\iguana_temp\"/>
  <p:tag name="LATEXFORMHEIGHT" val="482,25"/>
  <p:tag name="LATEXFORMWIDTH" val="1030,5"/>
  <p:tag name="LATEXFORMWRAP" val="Wahr"/>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1784,777"/>
  <p:tag name="ORIGINALWIDTH" val="2352,456"/>
  <p:tag name="LATEXADDIN" val="\documentclass{article}\pagestyle{empty}&#10;\usepackage{amsmath}&#10;\usepackage{amsfonts}&#10;\usepackage{amssymb}&#10;\usepackage[usenames,dvipsnames]{color}&#10;\begin{document}&#10;\begin{minipage}{12.4 cm}&#10;{\sffamily{&#10;$$&#10;\begin{array}{c l}&#10;%&#10;\left( \begin{array}{ c c c | c}&#10;1 &amp; 1 &amp; -1 &amp; 1 \\&#10;2 &amp; 1 &amp; -1 &amp; 6 \\&#10;3 &amp; 7 &amp; -7 &amp; -13 &#10;\end{array} \right)&#10;&amp; \begin{array}{l}&#10;\phantom{u} \\&#10;\text{$|$ $(II) - 2 \cdot (I)$}\\&#10;\text{$|$ $(III) - 3 \cdot (I)$}\\&#10;\end{array}&#10;\\[2mm]&#10;\Downarrow \\[2mm]&#10;%&#10;\left( \begin{array}{ c c c | c}&#10;1 &amp; 1 &amp; -1 &amp; 1 \\&#10;0 &amp; -1 &amp; 1 &amp; 4 \\&#10;0 &amp; 4 &amp; -4 &amp; -16 &#10;\end{array} \right)&#10;&amp; \begin{array}{l}&#10;\phantom{u} \\&#10;\phantom{u} \\&#10;\text{$|$ $(III) + 4 \cdot (II)$} \\&#10;\end{array}&#10;\\[2mm]&#10;\Downarrow \\[2mm]&#10;%&#10;\left( \begin{array}{ c c c | c}&#10;1 &amp; 1 &amp; -1 &amp; 1 \\&#10;0 &amp; -1 &amp; 1 &amp; 4 \\&#10;0 &amp; 0 &amp; 0 &amp; 0 &#10;\end{array} \right)&#10;\end{array}&#10;$$&#10;}}&#10;\end{minipage}&#10;\end{document}"/>
  <p:tag name="IGUANATEXSIZE" val="20"/>
  <p:tag name="IGUANATEXCURSOR" val="413"/>
  <p:tag name="TRANSPARENCY" val="Wahr"/>
  <p:tag name="FILENAME" val=""/>
  <p:tag name="LATEXENGINEID" val="0"/>
  <p:tag name="TEMPFOLDER" val="D:\iguana_temp\"/>
  <p:tag name="LATEXFORMHEIGHT" val="601,5"/>
  <p:tag name="LATEXFORMWIDTH" val="1030,5"/>
  <p:tag name="LATEXFORMWRAP" val="Wahr"/>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1516,311"/>
  <p:tag name="ORIGINALWIDTH" val="2476,191"/>
  <p:tag name="LATEXADDIN" val="\documentclass{article}\pagestyle{empty}&#10;\usepackage{amsmath}&#10;\usepackage{amsfonts}&#10;\usepackage{amssymb}&#10;\usepackage[usenames,dvipsnames]{color}&#10;\begin{document}&#10;\begin{minipage}{7 cm}&#10;{\sffamily{&#10;Hence, we have the situation of infintely many solutions.\\[1mm]&#10;Let us use $x_3 = s$ as the free variable, then we get&#10;$$&#10;x_1 \, \, = \, \, 5 \quad \text{and} \quad x_2 \, \, = \, \, s-4&#10;$$&#10;and thus&#10;$$&#10;\mathbb{L} \, \, = \, \, \left\{ (5 , s-4, s) \in \mathbb{R}^3 \, : \, s \, \in \, \mathbb{R} \right\}&#10;$$&#10;which is the equation of a line in 3D space.&#10;}}&#10;\end{minipage}&#10;\end{document}"/>
  <p:tag name="IGUANATEXSIZE" val="20"/>
  <p:tag name="IGUANATEXCURSOR" val="445"/>
  <p:tag name="TRANSPARENCY" val="Wahr"/>
  <p:tag name="FILENAME" val=""/>
  <p:tag name="LATEXENGINEID" val="0"/>
  <p:tag name="TEMPFOLDER" val="D:\iguana_temp\"/>
  <p:tag name="LATEXFORMHEIGHT" val="482,25"/>
  <p:tag name="LATEXFORMWIDTH" val="1030,5"/>
  <p:tag name="LATEXFORMWRAP" val="Wahr"/>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1834,271"/>
  <p:tag name="ORIGINALWIDTH" val="3871,766"/>
  <p:tag name="LATEXADDIN" val="\documentclass{article}\pagestyle{empty}&#10;\usepackage{amsmath}&#10;\usepackage{amsfonts}&#10;\usepackage{amssymb}&#10;\usepackage[usenames,dvipsnames]{color}&#10;\begin{document}&#10;\begin{minipage}{12.4 cm}&#10;{\sffamily{&#10;Finally, we perform the matrix-column multiplication to verify the solution:&#10;\begin{eqnarray*}&#10;\begin{pmatrix}&#10;1 &amp; 1 &amp; -1 \\&#10;2 &amp; 1 &amp; -1 \\&#10;3 &amp; 7 &amp; -7&#10;\end{pmatrix}&#10;\begin{pmatrix}&#10;5 \\ s-4 \\ s&#10;\end{pmatrix}&#10;&amp; = &amp;&#10;\begin{pmatrix}&#10;1 \cdot 5 + 1 \cdot (s-4) + (-1) \cdot s \\&#10;2 \cdot 5 + 1 \cdot (s-4) + (-1) \cdot s \\&#10;3 \cdot 5 + 7 \cdot (s-4) + (-7) \cdot s&#10;\end{pmatrix}\\[2mm]&#10;&amp; = &amp;&#10;\begin{pmatrix}&#10;5 + s - 4 - s \\&#10;10 + s - 4 - s \\&#10;15 + 7s - 28 - 7s&#10;\end{pmatrix} \\[2mm]&#10;&amp; = &amp;&#10;\begin{pmatrix}&#10;1 \\&#10;6 \\&#10;-13&#10;\end{pmatrix}&#10;\end{eqnarray*}&#10;}}&#10;\end{minipage}&#10;\end{document}"/>
  <p:tag name="IGUANATEXSIZE" val="20"/>
  <p:tag name="IGUANATEXCURSOR" val="676"/>
  <p:tag name="TRANSPARENCY" val="Wahr"/>
  <p:tag name="FILENAME" val=""/>
  <p:tag name="LATEXENGINEID" val="0"/>
  <p:tag name="TEMPFOLDER" val="D:\iguana_temp\"/>
  <p:tag name="LATEXFORMHEIGHT" val="536,25"/>
  <p:tag name="LATEXFORMWIDTH" val="1030,5"/>
  <p:tag name="LATEXFORMWRAP" val="Wahr"/>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V12iISWwkOOVDsSNsZR1w"/>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791,526"/>
  <p:tag name="ORIGINALWIDTH" val="3333,333"/>
  <p:tag name="LATEXADDIN" val="\documentclass{article}\pagestyle{empty}&#10;\usepackage{amsmath}&#10;\usepackage{amsfonts}&#10;\usepackage{amssymb}&#10;\begin{document}&#10;\begin{minipage}{9.4 cm}&#10;{\sffamily{&#10;As you know, a straight line in the plane is the solution set of the linear equation (in $x$ and $y$)&#10;$$&#10; a \, x \, + \, b \, y \, \, = \, \, c \, ,&#10;$$&#10;where, $a$, $b$ and $c$ are real constants and $x$ and $y$ denote the corresponding coordinates.\\[1mm]&#10;Two examples of (linear) equations that determine straight lines in that sense are&#10;\begin{itemize}&#10;\item $y = \tfrac{3}{2} x + \tfrac{7}{2}$ or $3 x – 2 y = -7$, and&#10;\item $y = 7 - 2x$ or $2 x + y = 7$.&#10;\end{itemize}&#10;}}&#10;\end{minipage}&#10;\end{document}"/>
  <p:tag name="IGUANATEXSIZE" val="20"/>
  <p:tag name="IGUANATEXCURSOR" val="554"/>
  <p:tag name="TRANSPARENCY" val="Wahr"/>
  <p:tag name="FILENAME" val=""/>
  <p:tag name="LATEXENGINEID" val="0"/>
  <p:tag name="TEMPFOLDER" val="D:\iguana_temp\"/>
  <p:tag name="LATEXFORMHEIGHT" val="482,25"/>
  <p:tag name="LATEXFORMWIDTH" val="1030,5"/>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2003,75"/>
  <p:tag name="ORIGINALWIDTH" val="3333,333"/>
  <p:tag name="LATEXADDIN" val="\documentclass{article}\pagestyle{empty}&#10;\usepackage{amsmath}&#10;\usepackage{amsfonts}&#10;\usepackage{amssymb}&#10;\begin{document}&#10;\begin{minipage}{9.4 cm}&#10;{\sffamily{&#10;If we want to determine the intersection of these specific lines, we are asking for the possibility of a simultaneous solution of the corresponding equations.\\[2mm] &#10;I.e. for which pairs $(x, y)$ do&#10;$$&#10; 3 \, x \, – \, 2 \, y \, \, = \, \, -7 \qquad  \text{and} \qquad 2 \, x \, + \, y \, \, = \, \, 7&#10;$$&#10;simultaneously hold?\\[2mm]&#10;Let us next go for a structured process to solve these two equations simultaneously, it may look clumsy for this&#10;tiny example, but will see soon see that in partucular the recod keeping of the manipulations is a huge advantage for&#10;swiftly sloving huge systems of (linear) equations.&#10;}}&#10;\end{minipage}&#10;\end{document}"/>
  <p:tag name="IGUANATEXSIZE" val="20"/>
  <p:tag name="IGUANATEXCURSOR" val="142"/>
  <p:tag name="TRANSPARENCY" val="Wahr"/>
  <p:tag name="FILENAME" val=""/>
  <p:tag name="LATEXENGINEID" val="0"/>
  <p:tag name="TEMPFOLDER" val="D:\iguana_temp\"/>
  <p:tag name="LATEXFORMHEIGHT" val="482,25"/>
  <p:tag name="LATEXFORMWIDTH" val="1030,5"/>
  <p:tag name="LATEXFORMWRAP" val="Wahr"/>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820,772"/>
  <p:tag name="ORIGINALWIDTH" val="4076,491"/>
  <p:tag name="LATEXADDIN" val="\documentclass{article}\pagestyle{empty}&#10;\usepackage{amsmath}&#10;\usepackage{amsfonts}&#10;\usepackage{amssymb}&#10;\begin{document}&#10;\begin{minipage}{12.4 cm}&#10;{\sffamily{&#10;Let us go for a structured process to solve these two equations simultaneously:&#10;$$&#10;\begin{array}{ c c c c c c l }&#10;3x &amp; -  &amp; 2 y &amp; = &amp; -7 &amp; \quad &amp; \\[1mm]&#10;2x &amp; + &amp; y    &amp; = &amp; 7 &amp; &amp; \text{multiply 2nd eqation by $2$} \\[1mm]&#10;&amp; &amp; &amp; \Downarrow &amp; &amp; &amp; \\&#10;3x &amp; - &amp; 2 y &amp; = &amp; -7 &amp; &amp; \text{add 2nd eqation to 1st equation} \\[1mm]&#10;4x &amp; + &amp; 2y &amp; = &amp;14 &amp; &amp; \\[2mm]&#10;&amp; &amp; &amp; \Downarrow &amp; &amp; &amp; \\&#10;7x &amp; + &amp; 0 y &amp; = &amp; 7 &amp; &amp; \text{divide 1st eqation by $7$} \\[1mm]&#10;4x &amp; + &amp; 2y &amp; = &amp;14 &amp; &amp; \text{divide 2nd eqation by $2$}\\[1mm]&#10;&amp; &amp; &amp; \Downarrow &amp; &amp; &amp;&#10;\end{array}&#10;$$&#10;}}&#10;\end{minipage}&#10;\end{document}"/>
  <p:tag name="IGUANATEXSIZE" val="20"/>
  <p:tag name="IGUANATEXCURSOR" val="694"/>
  <p:tag name="TRANSPARENCY" val="Wahr"/>
  <p:tag name="FILENAME" val=""/>
  <p:tag name="LATEXENGINEID" val="0"/>
  <p:tag name="TEMPFOLDER" val="D:\iguana_temp\"/>
  <p:tag name="LATEXFORMHEIGHT" val="482,25"/>
  <p:tag name="LATEXFORMWIDTH" val="1030,5"/>
  <p:tag name="LATEXFORMWRAP" val="Wahr"/>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445,4443"/>
  <p:tag name="ORIGINALWIDTH" val="1107,612"/>
  <p:tag name="LATEXADDIN" val="\documentclass{article}\pagestyle{empty}&#10;\usepackage{amsmath}&#10;\usepackage{amsfonts}&#10;\usepackage{amssymb}&#10;\begin{document}&#10;\begin{minipage}{12.4 cm}&#10;{\sffamily{&#10;$$&#10;\begin{array}{ c c c c c c l }&#10;&amp; &amp; &amp; \Downarrow &amp; &amp; &amp; \\&#10;3x &amp; - &amp; 2 y &amp; = &amp; -7 &amp; &amp; \\[1mm]&#10;4x &amp; + &amp; 2y &amp; = &amp;14 &amp; &amp; \\[2mm]&#10;\end{array}&#10;$$&#10;}}&#10;\end{minipage}&#10;\end{document}"/>
  <p:tag name="IGUANATEXSIZE" val="20"/>
  <p:tag name="IGUANATEXCURSOR" val="194"/>
  <p:tag name="TRANSPARENCY" val="Wahr"/>
  <p:tag name="FILENAME" val=""/>
  <p:tag name="LATEXENGINEID" val="0"/>
  <p:tag name="TEMPFOLDER" val="D:\iguana_temp\"/>
  <p:tag name="LATEXFORMHEIGHT" val="482,25"/>
  <p:tag name="LATEXFORMWIDTH" val="1030,5"/>
  <p:tag name="LATEXFORMWRAP" val="Wahr"/>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321,335"/>
  <p:tag name="LATEXADDIN" val="\documentclass{article}\pagestyle{empty}&#10;\usepackage{amsmath}&#10;\usepackage{amsfonts}&#10;\usepackage{amssymb}&#10;\begin{document}&#10;\begin{minipage}{12.4 cm}&#10;{\sffamily{&#10;multiply 2nd eqation by $2$&#10;}}&#10;\end{minipage}&#10;\end{document}"/>
  <p:tag name="IGUANATEXSIZE" val="20"/>
  <p:tag name="IGUANATEXCURSOR" val="188"/>
  <p:tag name="TRANSPARENCY" val="Wahr"/>
  <p:tag name="FILENAME" val=""/>
  <p:tag name="LATEXENGINEID" val="0"/>
  <p:tag name="TEMPFOLDER" val="D:\iguana_temp\"/>
  <p:tag name="LATEXFORMHEIGHT" val="482,25"/>
  <p:tag name="LATEXFORMWIDTH" val="1030,5"/>
  <p:tag name="LATEXFORMWRAP" val="Wahr"/>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10,2362"/>
  <p:tag name="ORIGINALWIDTH" val="1661,042"/>
  <p:tag name="LATEXADDIN" val="\documentclass{article}\pagestyle{empty}&#10;\usepackage{amsmath}&#10;\usepackage{amsfonts}&#10;\usepackage{amssymb}&#10;\begin{document}&#10;\begin{minipage}{12.4 cm}&#10;{\sffamily{&#10;add 2nd eqation to 1st equation&#10;}}&#10;\end{minipage}&#10;\end{document}"/>
  <p:tag name="IGUANATEXSIZE" val="20"/>
  <p:tag name="IGUANATEXCURSOR" val="191"/>
  <p:tag name="TRANSPARENCY" val="Wahr"/>
  <p:tag name="FILENAME" val=""/>
  <p:tag name="LATEXENGINEID" val="0"/>
  <p:tag name="TEMPFOLDER" val="D:\iguana_temp\"/>
  <p:tag name="LATEXFORMHEIGHT" val="482,25"/>
  <p:tag name="LATEXFORMWIDTH" val="1030,5"/>
  <p:tag name="LATEXFORMWRAP" val="Wahr"/>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445,4443"/>
  <p:tag name="ORIGINALWIDTH" val="1071,616"/>
  <p:tag name="LATEXADDIN" val="\documentclass{article}\pagestyle{empty}&#10;\usepackage{amsmath}&#10;\usepackage{amsfonts}&#10;\usepackage{amssymb}&#10;\begin{document}&#10;\begin{minipage}{12.4 cm}&#10;{\sffamily{&#10;$$&#10;\begin{array}{ c c c c c c l }&#10;&amp; &amp; &amp; \Downarrow &amp; &amp; &amp; \\&#10;7x &amp; + &amp; 0 y &amp; = &amp; 7 &amp; &amp;\\[1mm]&#10;4x &amp; + &amp; 2y &amp; = &amp;14 &amp; &amp;&#10;\end{array}&#10;$$&#10;}}&#10;\end{minipage}&#10;\end{document}"/>
  <p:tag name="IGUANATEXSIZE" val="20"/>
  <p:tag name="IGUANATEXCURSOR" val="276"/>
  <p:tag name="TRANSPARENCY" val="Wahr"/>
  <p:tag name="FILENAME" val=""/>
  <p:tag name="LATEXENGINEID" val="0"/>
  <p:tag name="TEMPFOLDER" val="D:\iguana_temp\"/>
  <p:tag name="LATEXFORMHEIGHT" val="482,25"/>
  <p:tag name="LATEXFORMWIDTH" val="1030,5"/>
  <p:tag name="LATEXFORMWRAP" val="Wahr"/>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236,9704"/>
  <p:tag name="ORIGINALWIDTH" val="1926,509"/>
  <p:tag name="LATEXADDIN" val="\documentclass{article}\pagestyle{empty}&#10;\usepackage{amsmath}&#10;\usepackage{amsfonts}&#10;\usepackage{amssymb}&#10;\begin{document}&#10;\begin{minipage}{12.4 cm}&#10;{\sffamily{&#10;At this stage, we already have $x = 1$.\\&#10;But we can do even better!&#10;}}&#10;\end{minipage}&#10;\end{document}"/>
  <p:tag name="IGUANATEXSIZE" val="20"/>
  <p:tag name="IGUANATEXCURSOR" val="228"/>
  <p:tag name="TRANSPARENCY" val="Wahr"/>
  <p:tag name="FILENAME" val=""/>
  <p:tag name="LATEXENGINEID" val="0"/>
  <p:tag name="TEMPFOLDER" val="D:\iguana_temp\"/>
  <p:tag name="LATEXFORMHEIGHT" val="482,25"/>
  <p:tag name="LATEXFORMWIDTH" val="1030,5"/>
  <p:tag name="LATEXFORMWRAP" val="Wahr"/>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2020,997"/>
  <p:tag name="ORIGINALWIDTH" val="3656,543"/>
  <p:tag name="LATEXADDIN" val="\documentclass{article}\pagestyle{empty}&#10;\usepackage{amsmath}&#10;\usepackage{amsfonts}&#10;\usepackage{amssymb}&#10;\begin{document}&#10;\begin{minipage}{12.4 cm}&#10;{\sffamily{&#10;$$&#10;\begin{array}{ c c c c c c l }&#10;&amp; &amp; &amp; \Downarrow &amp; &amp; &amp; \\&#10;7x &amp; + &amp; 0 y &amp; = &amp; 7 &amp; &amp; \text{divide 1st eqation by $7$} \\[1mm]&#10;4x &amp; + &amp; 2y &amp; = &amp;14 &amp; &amp; \text{divide 2nd eqation by $2$}\\[1mm]&#10;&amp; &amp; &amp; \Downarrow &amp; &amp; &amp; \\&#10;x &amp; + &amp; 0 y &amp; = &amp; 1 &amp; &amp; \\[1mm]&#10;2x &amp; + &amp; y &amp; = &amp;7 &amp; &amp; \text{subtract 1st equation from 2nd}\\[1mm]&#10;&amp; &amp; &amp; \Downarrow &amp; &amp; &amp; \\&#10;x &amp; + &amp; 0 y &amp; = &amp; 1 &amp; &amp; \\[1mm]&#10;0 x &amp; + &amp; y &amp; = &amp; 5 &amp; &amp;&#10;\end{array}&#10;$$\\[-1mm]&#10;Thus the solution set in this case is&#10;$$&#10; \mathbb{L} \, \, = \, \, \left\{ (x,y) \in \mathbb{R}^2 \, : \, x = 1 \, , \, \, y = 5 \right\} \, \, = \, \,&#10; \left\{ (1, 5) \right\} \, .&#10;$$&#10;}}&#10;\end{minipage}&#10;\end{document}"/>
  <p:tag name="IGUANATEXSIZE" val="20"/>
  <p:tag name="IGUANATEXCURSOR" val="579"/>
  <p:tag name="TRANSPARENCY" val="Wahr"/>
  <p:tag name="FILENAME" val=""/>
  <p:tag name="LATEXENGINEID" val="0"/>
  <p:tag name="TEMPFOLDER" val="D:\iguana_temp\"/>
  <p:tag name="LATEXFORMHEIGHT" val="482,25"/>
  <p:tag name="LATEXFORMWIDTH" val="1030,5"/>
  <p:tag name="LATEXFORMWRAP" val="Wahr"/>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178,103"/>
  <p:tag name="LATEXADDIN" val="\documentclass{article}\pagestyle{empty}&#10;\usepackage{amsmath}&#10;\usepackage{amsfonts}&#10;\usepackage{amssymb}&#10;\begin{document}&#10;\begin{minipage}{12.4 cm}&#10;{\sffamily{&#10;divide 1st eqation by $7$&#10;}}&#10;\end{minipage}&#10;\end{document}"/>
  <p:tag name="IGUANATEXSIZE" val="20"/>
  <p:tag name="IGUANATEXCURSOR" val="185"/>
  <p:tag name="TRANSPARENCY" val="Wahr"/>
  <p:tag name="FILENAME" val=""/>
  <p:tag name="LATEXENGINEID" val="0"/>
  <p:tag name="TEMPFOLDER" val="D:\iguana_temp\"/>
  <p:tag name="LATEXFORMHEIGHT" val="482,25"/>
  <p:tag name="LATEXFORMWIDTH" val="1030,5"/>
  <p:tag name="LATEXFORMWRAP" val="Wahr"/>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209,599"/>
  <p:tag name="LATEXADDIN" val="\documentclass{article}\pagestyle{empty}&#10;\usepackage{amsmath}&#10;\usepackage{amsfonts}&#10;\usepackage{amssymb}&#10;\begin{document}&#10;\begin{minipage}{12.4 cm}&#10;{\sffamily{&#10;divide 2nd eqation by $2$&#10;}}&#10;\end{minipage}&#10;\end{document}"/>
  <p:tag name="IGUANATEXSIZE" val="20"/>
  <p:tag name="IGUANATEXCURSOR" val="186"/>
  <p:tag name="TRANSPARENCY" val="Wahr"/>
  <p:tag name="FILENAME" val=""/>
  <p:tag name="LATEXENGINEID" val="0"/>
  <p:tag name="TEMPFOLDER" val="D:\iguana_temp\"/>
  <p:tag name="LATEXFORMHEIGHT" val="482,25"/>
  <p:tag name="LATEXFORMWIDTH" val="1030,5"/>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2031,496"/>
  <p:tag name="LATEXADDIN" val="\documentclass{article}\pagestyle{empty}&#10;\usepackage{amsmath}&#10;\usepackage{amsfonts}&#10;\usepackage{amssymb}&#10;\begin{document}&#10;\begin{minipage}{12.4 cm}&#10;{\sffamily{&#10;subtract 2-times 1st equation from 2nd&#10;}}&#10;\end{minipage}&#10;\end{document}"/>
  <p:tag name="IGUANATEXSIZE" val="20"/>
  <p:tag name="IGUANATEXCURSOR" val="176"/>
  <p:tag name="TRANSPARENCY" val="Wahr"/>
  <p:tag name="FILENAME" val=""/>
  <p:tag name="LATEXENGINEID" val="0"/>
  <p:tag name="TEMPFOLDER" val="D:\iguana_temp\"/>
  <p:tag name="LATEXFORMHEIGHT" val="482,25"/>
  <p:tag name="LATEXFORMWIDTH" val="1030,5"/>
  <p:tag name="LATEXFORMWRAP" val="Wahr"/>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403,4496"/>
  <p:tag name="ORIGINALWIDTH" val="3505,062"/>
  <p:tag name="LATEXADDIN" val="\documentclass{article}\pagestyle{empty}&#10;\usepackage{amsmath}&#10;\usepackage{amsfonts}&#10;\usepackage{amssymb}&#10;\begin{document}&#10;\begin{minipage}{12.4 cm}&#10;{\sffamily{&#10;Thus the solution set $\mathbb{L}$ in this case is&#10;$$&#10; \mathbb{L} \, \, = \, \, \left\{ (x,y) \in \mathbb{R}^2 \, : \, x = 1 \, , \, \, y = 5 \right\} \, \, = \, \,&#10; \left\{ (1, 5) \right\} \, .&#10;$$&#10;&#10;}}&#10;\end{minipage}&#10;\end{document}"/>
  <p:tag name="IGUANATEXSIZE" val="20"/>
  <p:tag name="IGUANATEXCURSOR" val="194"/>
  <p:tag name="TRANSPARENCY" val="Wahr"/>
  <p:tag name="FILENAME" val=""/>
  <p:tag name="LATEXENGINEID" val="0"/>
  <p:tag name="TEMPFOLDER" val="D:\iguana_temp\"/>
  <p:tag name="LATEXFORMHEIGHT" val="482,25"/>
  <p:tag name="LATEXFORMWIDTH" val="1030,5"/>
  <p:tag name="LATEXFORMWRAP" val="Wahr"/>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445,4443"/>
  <p:tag name="ORIGINALWIDTH" val="1007,124"/>
  <p:tag name="LATEXADDIN" val="\documentclass{article}\pagestyle{empty}&#10;\usepackage{amsmath}&#10;\usepackage{amsfonts}&#10;\usepackage{amssymb}&#10;\begin{document}&#10;\begin{minipage}{12.4 cm}&#10;{\sffamily{&#10;$$&#10;\begin{array}{ c c c c c c l }&#10;&amp; &amp; &amp; \Downarrow &amp; &amp; &amp; \\&#10;x &amp; + &amp; 0 y &amp; = &amp; 1 &amp; &amp; \\[1mm]&#10;2x &amp; + &amp; y &amp; = &amp;7 &amp; &amp;&#10;\end{array}&#10;$$&#10;}}&#10;\end{minipage}&#10;\end{document}"/>
  <p:tag name="IGUANATEXSIZE" val="20"/>
  <p:tag name="IGUANATEXCURSOR" val="273"/>
  <p:tag name="TRANSPARENCY" val="Wahr"/>
  <p:tag name="FILENAME" val=""/>
  <p:tag name="LATEXENGINEID" val="0"/>
  <p:tag name="TEMPFOLDER" val="D:\iguana_temp\"/>
  <p:tag name="LATEXFORMHEIGHT" val="482,25"/>
  <p:tag name="LATEXFORMWIDTH" val="1030,5"/>
  <p:tag name="LATEXFORMWRAP" val="Wahr"/>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445,4443"/>
  <p:tag name="ORIGINALWIDTH" val="1004,125"/>
  <p:tag name="LATEXADDIN" val="\documentclass{article}\pagestyle{empty}&#10;\usepackage{amsmath}&#10;\usepackage{amsfonts}&#10;\usepackage{amssymb}&#10;\begin{document}&#10;\begin{minipage}{12.4 cm}&#10;{\sffamily{&#10;$$&#10;\begin{array}{ c c c c c c l }&#10;&amp; &amp; &amp; \Downarrow &amp; &amp; &amp; \\&#10;x &amp; + &amp; 0 y &amp; = &amp; 1 &amp; &amp; \\[1mm]&#10;0 x &amp; + &amp; y &amp; = &amp; 5 &amp; &amp;&#10;\end{array}&#10;$$&#10;}}&#10;\end{minipage}&#10;\end{document}"/>
  <p:tag name="IGUANATEXSIZE" val="20"/>
  <p:tag name="IGUANATEXCURSOR" val="291"/>
  <p:tag name="TRANSPARENCY" val="Wahr"/>
  <p:tag name="FILENAME" val=""/>
  <p:tag name="LATEXENGINEID" val="0"/>
  <p:tag name="TEMPFOLDER" val="D:\iguana_temp\"/>
  <p:tag name="LATEXFORMHEIGHT" val="482,25"/>
  <p:tag name="LATEXFORMWIDTH" val="1030,5"/>
  <p:tag name="LATEXFORMWRAP" val="Wahr"/>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sPbBJtSpsEqc57TkoG.PVg"/>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893,8884"/>
  <p:tag name="ORIGINALWIDTH" val="3324,335"/>
  <p:tag name="LATEXADDIN" val="\documentclass{article}\pagestyle{empty}&#10;\usepackage{amsmath}&#10;\usepackage{amsfonts}&#10;\usepackage{amssymb}&#10;\begin{document}&#10;\begin{minipage}{9.4 cm}&#10;{\sffamily{&#10;{\bf{Example: (Intersection of Three Lines)}}\\[1mm]&#10;Find the solution set $\mathbb{L}$ of the following system of three linear equations:&#10;$$&#10;\begin{array}{c c c c c c}&#10;  x &amp; - &amp; 2 y &amp; = &amp; -1 \\&#10;3x &amp; + &amp; 5 y &amp; = &amp; 8 \\&#10;4x &amp; + &amp; 3 y &amp; = &amp; 7 \, .&#10;\end{array}&#10;$$&#10;}}&#10;\end{minipage}&#10;\end{document}"/>
  <p:tag name="IGUANATEXSIZE" val="20"/>
  <p:tag name="IGUANATEXCURSOR" val="246"/>
  <p:tag name="TRANSPARENCY" val="Wahr"/>
  <p:tag name="FILENAME" val=""/>
  <p:tag name="LATEXENGINEID" val="0"/>
  <p:tag name="TEMPFOLDER" val="D:\iguana_temp\"/>
  <p:tag name="LATEXFORMHEIGHT" val="482,25"/>
  <p:tag name="LATEXFORMWIDTH" val="1030,5"/>
  <p:tag name="LATEXFORMWRAP" val="Wahr"/>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PbBJtSpsEqc57TkoG.PVg"/>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2018,748"/>
  <p:tag name="ORIGINALWIDTH" val="2995,126"/>
  <p:tag name="LATEXADDIN" val="\documentclass{article}\pagestyle{empty}&#10;\usepackage{amsmath}&#10;\usepackage{amsfonts}&#10;\usepackage{amssymb}&#10;\begin{document}&#10;\begin{minipage}{9.4 cm}&#10;{\sffamily{&#10;{\bf{Solution:}}\\[1mm]&#10;We get&#10;$$&#10;\begin{array}{c c c c c c c l}&#10;  x &amp; - &amp; 2 y &amp; = &amp; -1 \\&#10;3x &amp; + &amp; 5 y &amp; = &amp; 8 &amp; \quad &amp; \text{minus $3$-times 1st eq.}\\&#10;4x &amp; + &amp; 3 y &amp; = &amp; 7 &amp; \quad &amp; \text{minus $4$-times 1st eq.}\\&#10;&amp; &amp; &amp; \Downarrow &amp; &amp; \\&#10;  x &amp; - &amp; 2 y &amp; = &amp; -1 \\&#10;0x &amp; + &amp; 11 y &amp; = &amp; 11 \\&#10;0x &amp; + &amp; 11 y &amp; = &amp; 11 \, .&#10;\end{array}&#10;$$&#10;Thus, $x = 1$ and $y = 1$ and&#10;$$&#10; \mathbb{L} \, \, = \, \, \left\{ (x,y) \in \mathbb{R}^2 \, : \, x = 1 \, , \, \, y = 1 \right\} \, \, = \, \,&#10; \left\{ (1, 1) \right\} \, .&#10;$$&#10;&#10;}}&#10;\end{minipage}&#10;\end{document}"/>
  <p:tag name="IGUANATEXSIZE" val="20"/>
  <p:tag name="IGUANATEXCURSOR" val="655"/>
  <p:tag name="TRANSPARENCY" val="Wahr"/>
  <p:tag name="FILENAME" val=""/>
  <p:tag name="LATEXENGINEID" val="0"/>
  <p:tag name="TEMPFOLDER" val="D:\iguana_temp\"/>
  <p:tag name="LATEXFORMHEIGHT" val="482,25"/>
  <p:tag name="LATEXFORMWIDTH" val="1030,5"/>
  <p:tag name="LATEXFORMWRAP" val="Wahr"/>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2029,996"/>
  <p:tag name="ORIGINALWIDTH" val="2353,956"/>
  <p:tag name="LATEXADDIN" val="\documentclass{article}\pagestyle{empty}&#10;\usepackage{amsmath}&#10;\usepackage{amsfonts}&#10;\usepackage{amssymb}&#10;\begin{document}&#10;\begin{minipage}{7.2 cm}&#10;{\sffamily{&#10;{\bf{Example:}}&#10;The solution set of&#10;$$&#10; 2 \, x \, + \, 4 \, y \, \, = \, \, 16 \quad \text{and} \quad 3 \, x \, + \, 2 \, y \, \, = \, \, 12&#10;$$&#10;is the same as that of&#10;$$&#10; 3 \, x \, + \, 2 \, y \, \, = \, \, 12  \quad \text{and} \quad  2 \, x \, + \, 4 \, y \, \, = \, \, 16&#10;$$&#10;and is the same as of&#10;$$&#10; x \, + \, 2 \, y  \, \, = \, \, 8  \quad \text{and} \quad  \tfrac{3}{2} \, x \, + \, y \, \, = \, \, 6&#10;$$&#10;and is also the same as of&#10;$$&#10; 2 \, x \, + \, 4 \,y \, \, = \, \, 16 \quad \text{and} \quad 5 \, x \, + \, 6 \,y \, \, = \, \, 28&#10;$$&#10;}}&#10;\end{minipage}&#10;\end{document}"/>
  <p:tag name="IGUANATEXSIZE" val="20"/>
  <p:tag name="IGUANATEXCURSOR" val="697"/>
  <p:tag name="TRANSPARENCY" val="Wahr"/>
  <p:tag name="FILENAME" val=""/>
  <p:tag name="LATEXENGINEID" val="0"/>
  <p:tag name="TEMPFOLDER" val="D:\iguana_temp\"/>
  <p:tag name="LATEXFORMHEIGHT" val="482,25"/>
  <p:tag name="LATEXFORMWIDTH" val="1030,5"/>
  <p:tag name="LATEXFORMWRAP" val="Wahr"/>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640,045"/>
  <p:tag name="ORIGINALWIDTH" val="2545,932"/>
  <p:tag name="LATEXADDIN" val="\documentclass{article}\pagestyle{empty}&#10;\usepackage{amsmath}&#10;\usepackage{amsfonts}&#10;\usepackage{amssymb}&#10;\begin{document}&#10;\begin{minipage}{7.2 cm}&#10;{\sffamily{&#10;{\bf{Elementary Operations:}}\\[1mm]&#10;Elementary operations leave the solution set $\mathbb{L}$ invariant, i.e. when applied do not change the solution.&#10;\begin{description}&#10;\item[Type 1:] Swap the positions of two equations&#10;\item[Type 2:] Multiply an equation by a nonzero number/ scalar&#10;\item[Type 3:] Add to one equation a scalar multiple of another equation&#10;\end{description}&#10;}}&#10;\end{minipage}&#10;\end{document}"/>
  <p:tag name="IGUANATEXSIZE" val="20"/>
  <p:tag name="IGUANATEXCURSOR" val="456"/>
  <p:tag name="TRANSPARENCY" val="Wahr"/>
  <p:tag name="FILENAME" val=""/>
  <p:tag name="LATEXENGINEID" val="0"/>
  <p:tag name="TEMPFOLDER" val="D:\iguana_temp\"/>
  <p:tag name="LATEXFORMHEIGHT" val="482,25"/>
  <p:tag name="LATEXFORMWIDTH" val="1030,5"/>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331,084"/>
  <p:tag name="ORIGINALWIDTH" val="4386,952"/>
  <p:tag name="LATEXADDIN" val="\documentclass{article}\pagestyle{empty}&#10;\usepackage{amsmath}&#10;\usepackage{amsfonts}&#10;\usepackage{amssymb}&#10;\begin{document}&#10;\begin{minipage}{12.4 cm}&#10;{\sffamily{&#10;Depending on the values of the constants in a system with two variables there are several ways the solution set may look like:&#10;\begin{enumerate}&#10;\item If the equations are inconsistent (the lines are parallel), then the solution set is empty.\\[-6mm]&#10;\item If the equations are consistent and independent (crossing lines), then the solution set contains exactly one element (the point of intersection of the lines).\\[-6mm]&#10;\item If the equations are consistent and dependent (identical lines), then the solution set contains infinitely many elements.&#10;\end{enumerate}&#10;}}&#10;\end{minipage}&#10;\end{document}"/>
  <p:tag name="IGUANATEXSIZE" val="20"/>
  <p:tag name="IGUANATEXCURSOR" val="688"/>
  <p:tag name="TRANSPARENCY" val="Wahr"/>
  <p:tag name="FILENAME" val=""/>
  <p:tag name="LATEXENGINEID" val="0"/>
  <p:tag name="TEMPFOLDER" val="D:\iguana_temp\"/>
  <p:tag name="LATEXFORMHEIGHT" val="482,25"/>
  <p:tag name="LATEXFORMWIDTH" val="1030,5"/>
  <p:tag name="LATEXFORMWRAP" val="Wahr"/>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941,507"/>
  <p:tag name="ORIGINALWIDTH" val="4387,702"/>
  <p:tag name="LATEXADDIN" val="\documentclass{article}\pagestyle{empty}&#10;\usepackage{amsmath}&#10;\usepackage{amsfonts}&#10;\usepackage{amssymb}&#10;\begin{document}&#10;\begin{minipage}{12.4 cm}&#10;{\sffamily{&#10;{\bf{Example:}}&#10;Depending on the choice of the real constants $a$ and $b$ give the feasiable solution set of the&#10;following system of two equations in two unknowns:&#10;$$&#10;\left\{ \begin{array}{c c c c c}&#10; x &amp; - &amp; b y &amp; = &amp; -1 \\&#10; x &amp; + &amp; ay &amp; = &amp; 3 \, .&#10;\end{array} \right.&#10;$$&#10;I.e., determine $a, b \in \mathbb{R}$ such that this system may have none, exactly one, or infinitely many&#10;solutions.&#10;&#10;\vspace{0.3cm}&#10;\noindent {\bf{Solution:}}&#10;For sake of ease of notation let us denote the 1st equation $x - by =-1$ by $(I)$ and the 2nd equation $x + ay = 3$&#10;by $(II)$, then&#10;$$&#10;\left\{ \begin{array}{c c c c c}&#10; x &amp; - &amp; b y &amp; = &amp; -1 \\&#10; x &amp; + &amp; ay &amp; = &amp; 3 \, .&#10;\end{array} \right.&#10;\quad \stackrel{(II) - (I)}{\longrightarrow} \quad&#10;\left\{ \begin{array}{c c c}&#10; x - b y &amp; = &amp; -1 \\&#10;  (a+b) y &amp; = &amp; 4 \, .&#10;\end{array} \right.&#10;$$&#10;}}&#10;\end{minipage}&#10;\end{document}"/>
  <p:tag name="IGUANATEXSIZE" val="20"/>
  <p:tag name="IGUANATEXCURSOR" val="593"/>
  <p:tag name="TRANSPARENCY" val="Wahr"/>
  <p:tag name="FILENAME" val=""/>
  <p:tag name="LATEXENGINEID" val="0"/>
  <p:tag name="TEMPFOLDER" val="D:\iguana_temp\"/>
  <p:tag name="LATEXFORMHEIGHT" val="482,25"/>
  <p:tag name="LATEXFORMWIDTH" val="1030,5"/>
  <p:tag name="LATEXFORMWRAP" val="Wahr"/>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2036,745"/>
  <p:tag name="ORIGINALWIDTH" val="4389,952"/>
  <p:tag name="LATEXADDIN" val="\documentclass{article}\pagestyle{empty}&#10;\usepackage{amsmath}&#10;\usepackage{amsfonts}&#10;\usepackage{amssymb}&#10;\begin{document}&#10;\begin{minipage}{12.4 cm}&#10;{\sffamily{&#10;Based on the manipulated system&#10;$$&#10; x \, - \, b \, y \, \, = \, \, -1 \quad \text{and} \quad&#10; (a+b) \, y \, \, = \, \, 4&#10;$$\\[-6mm]&#10;we obtain, that&#10;\begin{enumerate}&#10;\item if $a+b = 0$, then there are no solutions, as $0 = 4$ is a false statement. In this case the solution&#10; set reads as $\mathbb{L} = \{ \}$.&#10;\item if $a+b \neq 0$, then $y = \frac{4}{a+b}$, and $x = -1 + \frac{4b}{a + b}$.&#10; Hence, in that case there is always a unique solution and the solution set reads as $\mathbb{L} =&#10; \left\{ \left( -1 + \frac{4b}{a + b} ,  \frac{4}{a+b} \right)  \right\}$.&#10;\end{enumerate}&#10;The case of infinitely many solutions can not occur in this setting, which is intuitively clear from a geometric&#10;point of view: the lines $x = by -1$ and $x = -ay + 3$ will never be identical (whatever the values of $a$ and $b$&#10;may be).&#10;}}&#10;\end{minipage}&#10;\end{document}"/>
  <p:tag name="IGUANATEXSIZE" val="20"/>
  <p:tag name="IGUANATEXCURSOR" val="288"/>
  <p:tag name="TRANSPARENCY" val="Wahr"/>
  <p:tag name="FILENAME" val=""/>
  <p:tag name="LATEXENGINEID" val="0"/>
  <p:tag name="TEMPFOLDER" val="D:\iguana_temp\"/>
  <p:tag name="LATEXFORMHEIGHT" val="482,25"/>
  <p:tag name="LATEXFORMWIDTH" val="1030,5"/>
  <p:tag name="LATEXFORMWRAP" val="Wahr"/>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442,07"/>
  <p:tag name="ORIGINALWIDTH" val="3333,333"/>
  <p:tag name="LATEXADDIN" val="\documentclass{article}\pagestyle{empty}&#10;\usepackage{amsmath}&#10;\usepackage{amsfonts}&#10;\usepackage{amssymb}&#10;\begin{document}&#10;\begin{minipage}{9.4 cm}&#10;{\sffamily{&#10;There are two representations of planes in space, one is the parameter form that involves position and spanning vectors, the other is the equation-based normal form.\\[1mm]&#10;The {\bf{normal form}} describes a plane as the set of points $(x, y, z) \in \mathbb{R}^3$ for which&#10;$$&#10; a\, x \, + \, b \, y \, + \, c\, z \, \, = \, \, d \, ,&#10;$$&#10;where the real constants $a$, $b$, $c$ and $d$ determine the position of the plane in the space.}}&#10;\end{minipage}&#10;\end{document}"/>
  <p:tag name="IGUANATEXSIZE" val="20"/>
  <p:tag name="IGUANATEXCURSOR" val="542"/>
  <p:tag name="TRANSPARENCY" val="Wahr"/>
  <p:tag name="FILENAME" val=""/>
  <p:tag name="LATEXENGINEID" val="0"/>
  <p:tag name="TEMPFOLDER" val="D:\iguana_temp\"/>
  <p:tag name="LATEXFORMHEIGHT" val="482,25"/>
  <p:tag name="LATEXFORMWIDTH" val="1030,5"/>
  <p:tag name="LATEXFORMWRAP" val="Wahr"/>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966,254"/>
  <p:tag name="ORIGINALWIDTH" val="3322,085"/>
  <p:tag name="LATEXADDIN" val="\documentclass{article}\pagestyle{empty}&#10;\usepackage{amsmath}&#10;\usepackage{amsfonts}&#10;\usepackage{amssymb}&#10;\begin{document}&#10;\begin{minipage}{9.4 cm}&#10;{\sffamily{&#10;The form&#10;$$&#10; a\, x \, + \, b \, y \, + \, c\, z \, \, = \, \, d \, ,&#10;$$&#10;is a generalization of the form of a line in the plane; in particular, a line in space is the intersection of two independent planes, so it needs two equations of the above form to describe a line.\\[1mm]&#10;{\bf{Examples:}}&#10;\begin{itemize}&#10;\item The $x$-$y$-plane:\\[-2mm]&#10;$$ \left\{ \, (x, y, z) \in \mathbb{R}^3 \, : \, z = 0 \, \right\} $$&#10;\item A line in the $x$-$y$-plane\\[-2mm]&#10;$$ \left\{ \, (x, y, z) \in \mathbb{R}^3 \, : \, z = 0 \, \text{and} \, y = x \, \right\} $$ &#10;\end{itemize}&#10;}}&#10;\end{minipage}&#10;\end{document}"/>
  <p:tag name="IGUANATEXSIZE" val="20"/>
  <p:tag name="IGUANATEXCURSOR" val="599"/>
  <p:tag name="TRANSPARENCY" val="Wahr"/>
  <p:tag name="FILENAME" val=""/>
  <p:tag name="LATEXENGINEID" val="0"/>
  <p:tag name="TEMPFOLDER" val="D:\iguana_temp\"/>
  <p:tag name="LATEXFORMHEIGHT" val="482,25"/>
  <p:tag name="LATEXFORMWIDTH" val="1030,5"/>
  <p:tag name="LATEXFORMWRAP" val="Wahr"/>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815,898"/>
  <p:tag name="ORIGINALWIDTH" val="4377,203"/>
  <p:tag name="LATEXADDIN" val="\documentclass{article}\pagestyle{empty}&#10;\usepackage{amsmath}&#10;\usepackage{amsfonts}&#10;\usepackage{amssymb}&#10;\begin{document}&#10;\begin{minipage}{12.4 cm}&#10;{\sffamily{&#10;Let us find the solution set of the following system of $3$ linear equations in the $3$ unknown&#10;variables $x_1$, $x_2$, and $x_3$:&#10;$$&#10;\begin{array}{ c c c c c c c c l}&#10;      &amp;   &amp; 2 x_2 &amp; + &amp; x_3 &amp; = &amp; -8 &amp; &amp; \\&#10;x_1 &amp; - &amp; x_2   &amp; - &amp; 3x_3 &amp; = &amp; 0 &amp; &amp; \\&#10;-2x_1 &amp; + &amp; x_2 &amp; + &amp;5 x_3 &amp; = &amp; 3 &amp; &amp; \, .&#10;\end{array}&#10;$$}}&#10;\end{minipage}&#10;\end{document}"/>
  <p:tag name="IGUANATEXSIZE" val="20"/>
  <p:tag name="IGUANATEXCURSOR" val="472"/>
  <p:tag name="TRANSPARENCY" val="Wahr"/>
  <p:tag name="FILENAME" val=""/>
  <p:tag name="LATEXENGINEID" val="0"/>
  <p:tag name="TEMPFOLDER" val="D:\iguana_temp\"/>
  <p:tag name="LATEXFORMHEIGHT" val="482,25"/>
  <p:tag name="LATEXFORMWIDTH" val="1030,5"/>
  <p:tag name="LATEXFORMWRAP" val="Wahr"/>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822,6472"/>
  <p:tag name="ORIGINALWIDTH" val="4388,452"/>
  <p:tag name="LATEXADDIN" val="\documentclass{article}\pagestyle{empty}&#10;\usepackage{amsmath}&#10;\usepackage{amsfonts}&#10;\usepackage{amssymb}&#10;\begin{document}&#10;\begin{minipage}{12.4 cm}&#10;{\sffamily{&#10;We start by rearranging the equations such that the first equation (first row) contains the first variable $x_1$:&#10;$$&#10;\begin{array}{ c c c c c c c c l}&#10;x_1 &amp; - &amp; x_2   &amp; - &amp; 3x_3 &amp; = &amp; 0 &amp; &amp; \\&#10;-2x_1 &amp; + &amp; x_2 &amp; + &amp;5 x_3 &amp; = &amp; 3 &amp; &amp; \\&#10;&amp;   &amp; 2 x_2 &amp; + &amp; x_3 &amp; = &amp; -8 &amp; &amp; \\&#10;\end{array}&#10;$$&#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998,8752"/>
  <p:tag name="ORIGINALWIDTH" val="2854,893"/>
  <p:tag name="LATEXADDIN" val="\documentclass{article}\pagestyle{empty}&#10;\usepackage{amsmath}&#10;\usepackage{amsfonts}&#10;\usepackage{amssymb}&#10;\begin{document}&#10;\begin{minipage}{12.4 cm}&#10;{\sffamily{&#10;$$&#10;\begin{array}{ c c c c c c c c l}&#10;x_1 &amp; - &amp; x_2   &amp; - &amp; 3x_3 &amp; = &amp; 0 &amp; &amp; \\&#10;-2x_1 &amp; + &amp; x_2 &amp; + &amp;5 x_3 &amp; = &amp; 3 &amp; &amp; \text{$|$ $(II) + 2 \cdot (I)$}\\&#10;&amp;   &amp; 2 x_2 &amp; + &amp; x_3 &amp; = &amp; -8 &amp; &amp; \\&#10;&amp; &amp; &amp; &amp; &amp; \Downarrow &amp; &amp; &amp; \\&#10;x_1 &amp; - &amp; x_2   &amp; - &amp; 3x_3 &amp; = &amp; 0 &amp; &amp; \\&#10;      &amp; - &amp; x_2   &amp; - &amp; x_3 &amp; = &amp; 3 &amp; &amp; \\&#10;&amp;   &amp; 2 x_2 &amp; + &amp; x_3 &amp; = &amp; -8 &amp; &amp; \\&#10;\end{array}&#10;$$&#10;}}&#10;\end{minipage}&#10;\end{document}"/>
  <p:tag name="IGUANATEXSIZE" val="20"/>
  <p:tag name="IGUANATEXCURSOR" val="503"/>
  <p:tag name="TRANSPARENCY" val="Wahr"/>
  <p:tag name="FILENAME" val=""/>
  <p:tag name="LATEXENGINEID" val="0"/>
  <p:tag name="TEMPFOLDER" val="D:\iguana_temp\"/>
  <p:tag name="LATEXFORMHEIGHT" val="482,25"/>
  <p:tag name="LATEXFORMWIDTH" val="1030,5"/>
  <p:tag name="LATEXFORMWRAP" val="Wahr"/>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554,1808"/>
  <p:tag name="ORIGINALWIDTH" val="1693,288"/>
  <p:tag name="LATEXADDIN" val="\documentclass{article}\pagestyle{empty}&#10;\usepackage{amsmath}&#10;\usepackage{amsfonts}&#10;\usepackage{amssymb}&#10;\begin{document}&#10;\begin{minipage}{12.4 cm}&#10;{\sffamily{&#10;$$&#10;\begin{array}{ c c c c c c c c l}&#10;&amp; &amp; &amp; &amp; &amp; \Downarrow &amp; &amp; &amp; \\&#10;x_1 &amp; - &amp; x_2   &amp; - &amp; 3x_3 &amp; = &amp; 0 &amp; &amp; \\&#10;      &amp; &amp; x_2   &amp; + &amp; x_3 &amp; = &amp; -3 &amp; &amp; \\&#10;&amp;   &amp; 2 x_2 &amp; + &amp; x_3 &amp; = &amp; -8 &amp; &amp; \\&#10;\end{array}&#10;$$&#10;}}&#10;\end{minipage}&#10;\end{document}"/>
  <p:tag name="IGUANATEXSIZE" val="20"/>
  <p:tag name="IGUANATEXCURSOR" val="346"/>
  <p:tag name="TRANSPARENCY" val="Wahr"/>
  <p:tag name="FILENAME" val=""/>
  <p:tag name="LATEXENGINEID" val="0"/>
  <p:tag name="TEMPFOLDER" val="D:\iguana_temp\"/>
  <p:tag name="LATEXFORMHEIGHT" val="482,25"/>
  <p:tag name="LATEXFORMWIDTH" val="1030,5"/>
  <p:tag name="LATEXFORMWRAP" val="Wahr"/>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20,9224"/>
  <p:tag name="LATEXADDIN" val="\documentclass{article}\pagestyle{empty}&#10;\usepackage{amsmath}&#10;\usepackage{amsfonts}&#10;\usepackage{amssymb}&#10;\begin{document}&#10;\begin{minipage}{12.4 cm}&#10;{\sffamily{&#10;$|$ $(-1) \cdot (II)$}}&#10;\end{minipage}&#10;\end{document}"/>
  <p:tag name="IGUANATEXSIZE" val="20"/>
  <p:tag name="IGUANATEXCURSOR" val="181"/>
  <p:tag name="TRANSPARENCY" val="Wahr"/>
  <p:tag name="FILENAME" val=""/>
  <p:tag name="LATEXENGINEID" val="0"/>
  <p:tag name="TEMPFOLDER" val="D:\iguana_temp\"/>
  <p:tag name="LATEXFORMHEIGHT" val="482,25"/>
  <p:tag name="LATEXFORMWIDTH" val="1030,5"/>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151,856"/>
  <p:tag name="ORIGINALWIDTH" val="3025,122"/>
  <p:tag name="LATEXADDIN" val="\documentclass{article}\pagestyle{empty}&#10;\usepackage{amsmath}&#10;\usepackage{amsfonts}&#10;\usepackage{amssymb}&#10;\begin{document}&#10;\begin{minipage}{12.4 cm}&#10;{\sffamily{&#10;$$&#10;\begin{array}{ c c c c c c c c l}&#10;&amp; &amp; &amp; &amp; &amp; \Downarrow &amp; &amp; &amp; \\&#10;x_1 &amp; - &amp; x_2   &amp; - &amp; 3x_3 &amp; = &amp; 0 &amp; &amp; \\&#10;      &amp; &amp; x_2   &amp; + &amp; x_3 &amp; = &amp; -3 &amp; &amp; \\&#10;&amp;   &amp; 2 x_2 &amp; + &amp; x_3 &amp; = &amp; -8 &amp; &amp; \text{$|$ $(III) + (-2) \cdot (II)$}\\&#10;&amp; &amp; &amp; &amp; &amp; \Downarrow &amp; &amp; &amp; \\&#10;x_1 &amp; - &amp; x_2   &amp; - &amp; 3x_3 &amp; = &amp; 0 &amp; &amp; \\&#10;      &amp; &amp; x_2   &amp; + &amp; x_3 &amp; = &amp; -3 &amp; &amp; \\&#10; &amp; &amp; &amp; - &amp; x_3 &amp; = &amp; -2 &amp; &amp;&#10;\end{array}&#10;$$&#10;}}&#10;\end{minipage}&#10;\end{document}"/>
  <p:tag name="IGUANATEXSIZE" val="20"/>
  <p:tag name="IGUANATEXCURSOR" val="527"/>
  <p:tag name="TRANSPARENCY" val="Wahr"/>
  <p:tag name="FILENAME" val=""/>
  <p:tag name="LATEXENGINEID" val="0"/>
  <p:tag name="TEMPFOLDER" val="D:\iguana_temp\"/>
  <p:tag name="LATEXFORMHEIGHT" val="482,25"/>
  <p:tag name="LATEXFORMWIDTH" val="1030,5"/>
  <p:tag name="LATEXFORMWRAP" val="Wahr"/>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554,1808"/>
  <p:tag name="ORIGINALWIDTH" val="1631,796"/>
  <p:tag name="LATEXADDIN" val="\documentclass{article}\pagestyle{empty}&#10;\usepackage{amsmath}&#10;\usepackage{amsfonts}&#10;\usepackage{amssymb}&#10;\begin{document}&#10;\begin{minipage}{12.4 cm}&#10;{\sffamily{&#10;$$&#10;\begin{array}{ c c c c c c c c l}&#10;&amp; &amp; &amp; &amp; &amp; \Downarrow &amp; &amp; &amp; \\&#10;x_1 &amp; - &amp; x_2   &amp; - &amp; 3x_3 &amp; = &amp; 0 &amp; &amp; \\&#10;      &amp; &amp; x_2   &amp; + &amp; x_3 &amp; = &amp; -3 &amp; &amp; \\&#10; &amp; &amp; &amp; &amp; x_3 &amp; = &amp; 2 &amp; &amp;&#10;\end{array}&#10;$$&#10;}}&#10;\end{minipage}&#10;\end{document}"/>
  <p:tag name="IGUANATEXSIZE" val="20"/>
  <p:tag name="IGUANATEXCURSOR" val="197"/>
  <p:tag name="TRANSPARENCY" val="Wahr"/>
  <p:tag name="FILENAME" val=""/>
  <p:tag name="LATEXENGINEID" val="0"/>
  <p:tag name="TEMPFOLDER" val="D:\iguana_temp\"/>
  <p:tag name="LATEXFORMHEIGHT" val="482,25"/>
  <p:tag name="LATEXFORMWIDTH" val="1030,5"/>
  <p:tag name="LATEXFORMWRAP" val="Wahr"/>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85,4144"/>
  <p:tag name="LATEXADDIN" val="\documentclass{article}\pagestyle{empty}&#10;\usepackage{amsmath}&#10;\usepackage{amsfonts}&#10;\usepackage{amssymb}&#10;\begin{document}&#10;\begin{minipage}{12.4 cm}&#10;{\sffamily{&#10;$|$ $(-1) \cdot (III)$}}&#10;\end{minipage}&#10;\end{document}"/>
  <p:tag name="IGUANATEXSIZE" val="20"/>
  <p:tag name="IGUANATEXCURSOR" val="182"/>
  <p:tag name="TRANSPARENCY" val="Wahr"/>
  <p:tag name="FILENAME" val=""/>
  <p:tag name="LATEXENGINEID" val="0"/>
  <p:tag name="TEMPFOLDER" val="D:\iguana_temp\"/>
  <p:tag name="LATEXFORMHEIGHT" val="482,25"/>
  <p:tag name="LATEXFORMWIDTH" val="1030,5"/>
  <p:tag name="LATEXFORMWRAP" val="Wahr"/>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2034,496"/>
  <p:tag name="ORIGINALWIDTH" val="4386,952"/>
  <p:tag name="LATEXADDIN" val="\documentclass{article}\pagestyle{empty}&#10;\usepackage{amsmath}&#10;\usepackage{amsfonts}&#10;\usepackage{amssymb}&#10;\begin{document}&#10;\begin{minipage}{12.4 cm}&#10;{\sffamily{&#10;Thus, we have&#10;$$&#10;\begin{array}{ c c c c c c c c l}&#10;      &amp;   &amp; 2 x_2 &amp; + &amp; x_3 &amp; = &amp; -8 &amp; &amp; \\&#10;x_1 &amp; - &amp; x_2   &amp; - &amp; 3x_3 &amp; = &amp; 0 &amp; &amp; \\&#10;-2x_1 &amp; + &amp; x_2 &amp; + &amp;5 x_3 &amp; = &amp; 3 &amp; &amp; \\&#10;&amp; &amp; &amp; &amp; &amp; \Downarrow &amp; &amp; &amp; \\&#10;&amp; &amp; &amp; &amp; &amp; \vdots &amp; &amp; &amp; \\&#10;&amp; &amp; &amp; &amp; &amp; \Downarrow &amp; &amp; &amp; \\&#10;x_1 &amp; - &amp; x_2   &amp; - &amp; 3x_3 &amp; = &amp; 0 &amp; &amp; \\&#10;      &amp; &amp; x_2   &amp; + &amp; x_3 &amp; = &amp; -3 &amp; &amp; \\&#10; &amp; &amp; &amp; &amp; x_3 &amp; = &amp; 2 &amp; &amp;&#10;\end{array}&#10;$$\\[-2mm]&#10;&#10;This tells us that $x_3 = 2$, $x_2 = -5$ and $x_1 = 1$, and that the solution set contains only one element and&#10;reads as $\mathbb{L} = \{ (1, -5, 2) \}$.&#10;}}&#10;\end{minipage}&#10;\end{document}"/>
  <p:tag name="IGUANATEXSIZE" val="20"/>
  <p:tag name="IGUANATEXCURSOR" val="553"/>
  <p:tag name="TRANSPARENCY" val="Wahr"/>
  <p:tag name="FILENAME" val=""/>
  <p:tag name="LATEXENGINEID" val="0"/>
  <p:tag name="TEMPFOLDER" val="D:\iguana_temp\"/>
  <p:tag name="LATEXFORMHEIGHT" val="482,25"/>
  <p:tag name="LATEXFORMWIDTH" val="1030,5"/>
  <p:tag name="LATEXFORMWRAP" val="Wahr"/>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2013,498"/>
  <p:tag name="ORIGINALWIDTH" val="4382,453"/>
  <p:tag name="LATEXADDIN" val="\documentclass{article}\pagestyle{empty}&#10;\usepackage{amsmath}&#10;\usepackage{amsfonts}&#10;\usepackage{amssymb}&#10;\begin{document}&#10;\begin{minipage}{12.4 cm}&#10;{\sffamily{&#10;Finally, as things with $3$ variables are a bit complicated let us check the result. Therefore, we plug the solution (candidate)&#10;$$&#10;\left( x_1, x_2, x_3 \right) \, \, = \, \, \left( 1, -5, 2 \right)&#10;$$&#10;into&#10;$$&#10;\begin{array}{ c c c c c c c c l}&#10;      &amp;   &amp; 2 x_2 &amp; + &amp; x_3 &amp; = &amp; -8 &amp; &amp; \\&#10;x_1 &amp; - &amp; x_2   &amp; - &amp; 3x_3 &amp; = &amp; 0 &amp; &amp; \\&#10;-2x_1 &amp; + &amp; x_2 &amp; + &amp;5 x_3 &amp; = &amp; 3 &amp; &amp; \, .&#10;\end{array}&#10;$$&#10;This gives:&#10;$$&#10;\begin{array}{c l c}&#10;\bullet &amp; 2 x_2 + x_3 = 2 (-5) + 2 = -10 + 2 = -8 &amp; \checkmark \\&#10;\bullet &amp; x_1 - x_2 - 3x_3 = 1 - (-5) - 3 \cdot 2 = 1 + 5 -6 = 0 &amp; \checkmark \\&#10;\bullet &amp; -2x_1 + x_2 + 5 x_3 = -2 + (-5) + 5 \cdot 2 = -2 - 5 + 10 = 3&amp; \checkmark&#10;\end{array}&#10;$$&#10;}}&#10;\end{minipage}&#10;\end{document}"/>
  <p:tag name="IGUANATEXSIZE" val="20"/>
  <p:tag name="IGUANATEXCURSOR" val="350"/>
  <p:tag name="TRANSPARENCY" val="Wahr"/>
  <p:tag name="FILENAME" val=""/>
  <p:tag name="LATEXENGINEID" val="0"/>
  <p:tag name="TEMPFOLDER" val="D:\iguana_temp\"/>
  <p:tag name="LATEXFORMHEIGHT" val="482,25"/>
  <p:tag name="LATEXFORMWIDTH" val="1030,5"/>
  <p:tag name="LATEXFORMWRAP" val="Wahr"/>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283,09"/>
  <p:tag name="ORIGINALWIDTH" val="3544,807"/>
  <p:tag name="LATEXADDIN" val="\documentclass{article}\pagestyle{empty}&#10;\usepackage{amsmath}&#10;\usepackage{amsfonts}&#10;\usepackage{amssymb}&#10;\begin{document}&#10;\begin{minipage}{12.4 cm}&#10;{\sffamily{&#10;If we rethink the steps that lead us to the result $\mathbb{L} = \{ (1, -5, 2) \}$ of&#10;$$&#10;\begin{array}{ c c c c c c c c l}&#10;      &amp;   &amp; 2 x_2 &amp; + &amp; x_3 &amp; = &amp; -8 &amp; &amp; \\&#10;x_1 &amp; - &amp; x_2   &amp; - &amp; 3x_3 &amp; = &amp; 0 &amp; &amp; \\&#10;-2x_1 &amp; + &amp; x_2 &amp; + &amp;5 x_3 &amp; = &amp; 3 &amp; &amp; \\&#10;&amp; &amp; &amp; &amp; &amp; \Downarrow &amp; &amp; &amp; \\&#10;x_1 &amp; - &amp; x_2   &amp; - &amp; 3x_3 &amp; = &amp; 0 &amp; &amp; \\&#10;      &amp; &amp; x_2   &amp; + &amp; x_3 &amp; = &amp; -3 &amp; &amp; \\&#10; &amp; &amp; &amp; &amp; x_3 &amp; = &amp; 2 &amp; &amp; &#10;\end{array}&#10;$$&#10;}}&#10;\end{minipage}&#10;\end{document}"/>
  <p:tag name="IGUANATEXSIZE" val="20"/>
  <p:tag name="IGUANATEXCURSOR" val="550"/>
  <p:tag name="TRANSPARENCY" val="Wahr"/>
  <p:tag name="FILENAME" val=""/>
  <p:tag name="LATEXENGINEID" val="0"/>
  <p:tag name="TEMPFOLDER" val="D:\iguana_temp\"/>
  <p:tag name="LATEXFORMHEIGHT" val="482,25"/>
  <p:tag name="LATEXFORMWIDTH" val="1030,5"/>
  <p:tag name="LATEXFORMWRAP" val="Wahr"/>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2032,996"/>
  <p:tag name="ORIGINALWIDTH" val="4395,201"/>
  <p:tag name="LATEXADDIN" val="\documentclass{article}\pagestyle{empty}&#10;\usepackage{amsmath}&#10;\usepackage{amsfonts}&#10;\usepackage{amssymb}&#10;\begin{document}&#10;\begin{minipage}{12.4 cm}&#10;{\sffamily{&#10;If we rethink the steps that lead us to the result $\mathbb{L} = \{ (1, -5, 2) \}$ of&#10;$$&#10;\begin{array}{ c c c c c c c c l}&#10;x_1 &amp; - &amp; x_2   &amp; - &amp; 3x_3 &amp; = &amp; 0 &amp; &amp; \\&#10;      &amp; &amp; x_2   &amp; + &amp; x_3 &amp; = &amp; -3 &amp; &amp; \\&#10; &amp; &amp; &amp; &amp; x_3 &amp; = &amp; 2 &amp; &amp; &#10;\end{array}&#10;$$&#10;then can state the following:&#10;\begin{enumerate}&#10;\item the goal of our manipulations was to get a triangular structure that allowed the computation of the last&#10; variable, from than on the remaining steps where simply plugging this result successively into the other&#10; equations to gain the values of the other unknowns ($\Rightarrow$ strategy).\\[-5mm]&#10;\item the actual equations do not matter, we always worked with the coefficients of the variables&#10; ($\Rightarrow$ simplification possibilities).&#10;\end{enumerate}&#10;}}&#10;\end{minipage}&#10;\end{document}"/>
  <p:tag name="IGUANATEXSIZE" val="20"/>
  <p:tag name="IGUANATEXCURSOR" val="755"/>
  <p:tag name="TRANSPARENCY" val="Wahr"/>
  <p:tag name="FILENAME" val=""/>
  <p:tag name="LATEXENGINEID" val="0"/>
  <p:tag name="TEMPFOLDER" val="D:\iguana_temp\"/>
  <p:tag name="LATEXFORMHEIGHT" val="482,25"/>
  <p:tag name="LATEXFORMWIDTH" val="1030,5"/>
  <p:tag name="LATEXFORMWRAP" val="Wahr"/>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786,277"/>
  <p:tag name="ORIGINALWIDTH" val="4378,703"/>
  <p:tag name="LATEXADDIN" val="\documentclass{article}\pagestyle{empty}&#10;\usepackage{amsmath}&#10;\usepackage{amsfonts}&#10;\usepackage{amssymb}&#10;\usepackage[usenames,dvipsnames]{color}&#10;\begin{document}&#10;\begin{minipage}{12.4 cm}&#10;{\sffamily{&#10;Instead of working with the set of equations&#10;$$&#10;\begin{array}{ c c c c c c c c l}&#10;{\color{red} 1} \cdot x_1 &amp; - &amp; 1 \cdot x_2   &amp; {\color{ForestGreen} -} &amp; {\color{ForestGreen} 3} \cdot x_3 &amp; = &amp; {\color{blue} 0} &amp; &amp; \\&#10;{\color{red} -2} \cdot x_1 &amp; + &amp; 1 \cdot x_2 &amp; + &amp;{\color{ForestGreen} 5} \cdot x_3 &amp; = &amp; {\color{blue} 3} &amp; &amp; \\&#10;      &amp;   &amp; 2 \cdot x_2 &amp; + &amp; {\color{ForestGreen} 1} \cdot x_3 &amp; = &amp; {\color{blue} -8} &amp; &amp; \\&#10;\end{array}&#10;$$&#10;explicitely, we transform this system to the following form of a number schema termed {\bf{augmented matrix}}&#10;&#10;\vspace{0.3cm}&#10;$$&#10;\left( \begin{array}{c c c | c}&#10;{\color{red} 1} &amp; -1 &amp; {\color{ForestGreen} -3} &amp; {\color{blue} 0} \\&#10;{\color{red} -2} &amp; 1 &amp; {\color{ForestGreen} 5} &amp; {\color{blue} 3} \\&#10;{\color{red} 0} &amp; 2 &amp; {\color{ForestGreen} 1} &amp; {\color{blue} -8}&#10;\end{array} \right)&#10;$$&#10;}}&#10;\end{minipage}&#10;\end{document}"/>
  <p:tag name="IGUANATEXSIZE" val="20"/>
  <p:tag name="IGUANATEXCURSOR" val="1033"/>
  <p:tag name="TRANSPARENCY" val="Wahr"/>
  <p:tag name="FILENAME" val=""/>
  <p:tag name="LATEXENGINEID" val="0"/>
  <p:tag name="TEMPFOLDER" val="D:\iguana_temp\"/>
  <p:tag name="LATEXFORMHEIGHT" val="482,25"/>
  <p:tag name="LATEXFORMWIDTH" val="1030,5"/>
  <p:tag name="LATEXFORMWRAP" val="Wahr"/>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328,084"/>
  <p:tag name="ORIGINALWIDTH" val="2115,486"/>
  <p:tag name="LATEXADDIN" val="\documentclass{article}\pagestyle{empty}&#10;\usepackage{amsmath}&#10;\usepackage{amsfonts}&#10;\usepackage{amssymb}&#10;\usepackage[usenames,dvipsnames]{color}&#10;\begin{document}&#10;\begin{minipage}{12.4 cm}&#10;{\sffamily{&#10;$$&#10;\begin{array}{ c c c c c c c c l}&#10;{\color{red} 1} \cdot x_1 &amp; - &amp; 1 \cdot x_2   &amp; {\color{ForestGreen} -} &amp; {\color{ForestGreen} 3} \cdot x_3 &amp; = &amp; {\color{blue} 0} &amp; &amp; \\&#10;{\color{red} -2} \cdot x_1 &amp; + &amp; 1 \cdot x_2 &amp; + &amp;{\color{ForestGreen} 5} \cdot x_3 &amp; = &amp; {\color{blue} 3} &amp; &amp; \\&#10;      &amp;   &amp; 2 \cdot x_2 &amp; + &amp; {\color{ForestGreen} 1} \cdot x_3 &amp; = &amp; {\color{blue} -8} &amp; &amp; \\&#10;\end{array}&#10;$$&#10;&#10;\vspace{1 cm}&#10;$$&#10;\left( \begin{array}{c c c | c}&#10;{\color{red} 1} &amp; -1 &amp; {\color{ForestGreen} -3} &amp; {\color{blue} 0} \\&#10;{\color{red} -2} &amp; 1 &amp; {\color{ForestGreen} 5} &amp; {\color{blue} 3} \\&#10;{\color{red} 0} &amp; 2 &amp; {\color{ForestGreen} 1} &amp; {\color{blue} -8}&#10;\end{array} \right)&#10;$$&#10;}}&#10;\end{minipage}&#10;\end{document}"/>
  <p:tag name="IGUANATEXSIZE" val="20"/>
  <p:tag name="IGUANATEXCURSOR" val="610"/>
  <p:tag name="TRANSPARENCY" val="Wahr"/>
  <p:tag name="FILENAME" val=""/>
  <p:tag name="LATEXENGINEID" val="0"/>
  <p:tag name="TEMPFOLDER" val="D:\iguana_temp\"/>
  <p:tag name="LATEXFORMHEIGHT" val="482,25"/>
  <p:tag name="LATEXFORMWIDTH" val="1030,5"/>
  <p:tag name="LATEXFORMWRAP" val="Wahr"/>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2047,994"/>
  <p:tag name="ORIGINALWIDTH" val="4382,453"/>
  <p:tag name="LATEXADDIN" val="\documentclass{article}\pagestyle{empty}&#10;\usepackage{amsmath}&#10;\usepackage{amsfonts}&#10;\usepackage{amssymb}&#10;\usepackage[usenames,dvipsnames]{color}&#10;\begin{document}&#10;\begin{minipage}{12.4 cm}&#10;{\sffamily{&#10;Given the system and its {\bf{augmented matrix}}:&#10;$$&#10;\begin{array}{ c c c c c c c}&#10;{\color{red} 1} \cdot x_1 &amp; - &amp; 1 \cdot x_2   &amp; {\color{ForestGreen} -} &amp; {\color{ForestGreen} 3} \cdot x_3 &amp; = &amp; {\color{blue} 0} \\&#10;{\color{red} -2} \cdot x_1 &amp; + &amp; 1 \cdot x_2 &amp; + &amp;{\color{ForestGreen} 5} \cdot x_3 &amp; = &amp; {\color{blue} 3} \\&#10;      &amp;   &amp; 2 \cdot x_2 &amp; + &amp; {\color{ForestGreen} 1} \cdot x_3 &amp; = &amp; {\color{blue} -8} \\&#10;\end{array}&#10;\quad \Rightarrow \quad&#10;\left( \begin{array}{c c c | c}&#10;{\color{red} 1} &amp; -1 &amp; {\color{ForestGreen} -3} &amp; {\color{blue} 0} \\&#10;{\color{red} -2} &amp; 1 &amp; {\color{ForestGreen} 5} &amp; {\color{blue} 3} \\&#10;{\color{red} 0} &amp; 2 &amp; {\color{ForestGreen} 1} &amp; {\color{blue} -8}&#10;\end{array} \right)&#10;$$&#10;\begin{itemize}&#10;\item The 1st row corresponds to the coefficicents of the variables and right-hand side from the 1st equation,&#10;the 2nd row to those from the 2nd equation, etc.\\[-6.5mm]&#10;\item The first column collects in that order the coefficients of the first variable $x_1$, the second column that&#10;of $x_2$, and so on until the dash $|$ is reached.\\[-6.5mm]&#10;\item The last column (after the dash) stores the corresponding entries of the right hand side.\\[-6.5mm]&#10;\item The dash separtes the coefficents of the unkonws on the left-hand side from the&#10;right-hand side.&#10;\end{itemize}&#10;}}&#10;\end{minipage}&#10;\end{document}"/>
  <p:tag name="IGUANATEXSIZE" val="20"/>
  <p:tag name="IGUANATEXCURSOR" val="1378"/>
  <p:tag name="TRANSPARENCY" val="Wahr"/>
  <p:tag name="FILENAME" val=""/>
  <p:tag name="LATEXENGINEID" val="0"/>
  <p:tag name="TEMPFOLDER" val="D:\iguana_temp\"/>
  <p:tag name="LATEXFORMHEIGHT" val="482,25"/>
  <p:tag name="LATEXFORMWIDTH" val="1030,5"/>
  <p:tag name="LATEXFORMWRAP" val="Wahr"/>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043,87"/>
  <p:tag name="ORIGINALWIDTH" val="4380,203"/>
  <p:tag name="LATEXADDIN" val="\documentclass{article}\pagestyle{empty}&#10;\usepackage{amsmath}&#10;\usepackage{amsfonts}&#10;\usepackage{amssymb}&#10;\usepackage[usenames,dvipsnames]{color}&#10;\begin{document}&#10;\begin{minipage}{12.4 cm}&#10;{\sffamily{&#10;{\bf{Exercise:}} Determine the augmented matrices of our previous examples of (linear) systems in two variables:&#10;$$&#10;\begin{array}{ c c c c c}&#10;3x &amp; -  &amp; 2 y &amp; = &amp; -7 \\&#10;2x &amp; + &amp; y    &amp; = &amp; 7&#10;\end{array} \, ,&#10;$$&#10;and&#10;$$&#10;\begin{array}{c c c c c}&#10; x &amp; - &amp; b y &amp; = &amp; -1 \\&#10; x &amp; + &amp; ay &amp; = &amp; 3&#10;\end{array} \, .&#10;$$&#10;}}&#10;\end{minipage}&#10;\end{document}"/>
  <p:tag name="IGUANATEXSIZE" val="20"/>
  <p:tag name="IGUANATEXCURSOR" val="217"/>
  <p:tag name="TRANSPARENCY" val="Wahr"/>
  <p:tag name="FILENAME" val=""/>
  <p:tag name="LATEXENGINEID" val="0"/>
  <p:tag name="TEMPFOLDER" val="D:\iguana_temp\"/>
  <p:tag name="LATEXFORMHEIGHT" val="482,25"/>
  <p:tag name="LATEXFORMWIDTH" val="1030,5"/>
  <p:tag name="LATEXFORMWRAP" val="Wahr"/>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454,443"/>
  <p:tag name="LATEXADDIN" val="\documentclass{article}\pagestyle{empty}&#10;\usepackage{amsmath}&#10;\usepackage{amsfonts}&#10;\usepackage{amssymb}&#10;\usepackage[usenames,dvipsnames]{color}&#10;\begin{document}&#10;\begin{minipage}{12.4 cm}&#10;{\sffamily{&#10;$$&#10;\begin{array}{ c c c c c}&#10;3x &amp; -  &amp; 2 y &amp; = &amp; -7 \\&#10;2x &amp; + &amp; y    &amp; = &amp; 7&#10;\end{array}&#10;\quad {\color{red} \Rightarrow} \quad&#10;{\color{red} \left( \begin{array}{c c | c}&#10;3 &amp; -2 &amp; -7 \\&#10;2 &amp; 1 &amp; 7&#10;\end{array} \right) }&#10;$$&#10;}}&#10;\end{minipage}&#10;\end{document}"/>
  <p:tag name="IGUANATEXSIZE" val="20"/>
  <p:tag name="IGUANATEXCURSOR" val="416"/>
  <p:tag name="TRANSPARENCY" val="Wahr"/>
  <p:tag name="FILENAME" val=""/>
  <p:tag name="LATEXENGINEID" val="0"/>
  <p:tag name="TEMPFOLDER" val="D:\iguana_temp\"/>
  <p:tag name="LATEXFORMHEIGHT" val="482,25"/>
  <p:tag name="LATEXFORMWIDTH" val="1030,5"/>
  <p:tag name="LATEXFORMWRAP" val="Wahr"/>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388,452"/>
  <p:tag name="LATEXADDIN" val="\documentclass{article}\pagestyle{empty}&#10;\usepackage{amsmath}&#10;\usepackage{amsfonts}&#10;\usepackage{amssymb}&#10;\usepackage[usenames,dvipsnames]{color}&#10;\begin{document}&#10;\begin{minipage}{12.4 cm}&#10;{\sffamily{&#10;$$&#10;\begin{array}{c c c c c}&#10; x &amp; - &amp; b y &amp; = &amp; -1 \\&#10; x &amp; + &amp; ay &amp; = &amp; 3&#10;\end{array}&#10;\quad {\color{red} \Rightarrow} \quad&#10;{\color{red} \left( \begin{array}{c c | c}&#10;1 &amp; -b &amp; -1 \\&#10;1 &amp; a &amp; 3&#10;\end{array} \right) }&#10;$$&#10;}}&#10;\end{minipage}&#10;\end{document}"/>
  <p:tag name="IGUANATEXSIZE" val="20"/>
  <p:tag name="IGUANATEXCURSOR" val="412"/>
  <p:tag name="TRANSPARENCY" val="Wahr"/>
  <p:tag name="FILENAME" val=""/>
  <p:tag name="LATEXENGINEID" val="0"/>
  <p:tag name="TEMPFOLDER" val="D:\iguana_temp\"/>
  <p:tag name="LATEXFORMHEIGHT" val="482,25"/>
  <p:tag name="LATEXFORMWIDTH" val="1030,5"/>
  <p:tag name="LATEXFORMWRAP" val="Wahr"/>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2011,999"/>
  <p:tag name="ORIGINALWIDTH" val="4389,202"/>
  <p:tag name="LATEXADDIN" val="\documentclass{article}\pagestyle{empty}&#10;\usepackage{amsmath}&#10;\usepackage{amsfonts}&#10;\usepackage{amssymb}&#10;\usepackage[usenames,dvipsnames]{color}&#10;\begin{document}&#10;\begin{minipage}{12.4 cm}&#10;{\sffamily{&#10;Given the system and its {\bf{augmented matrix}}:\\[-1mm]&#10;$$&#10;\begin{array}{ c c c c c c c}&#10;{\color{red} 1} \cdot x_1 &amp; - &amp; 1 \cdot x_2   &amp; {\color{ForestGreen} -} &amp; {\color{ForestGreen} 3} \cdot x_3 &amp; = &amp; {\color{blue} 0} \\&#10;{\color{red} -2} \cdot x_1 &amp; + &amp; 1 \cdot x_2 &amp; + &amp;{\color{ForestGreen} 5} \cdot x_3 &amp; = &amp; {\color{blue} 3} \\&#10;      &amp;   &amp; 2 \cdot x_2 &amp; + &amp; {\color{ForestGreen} 1} \cdot x_3 &amp; = &amp; {\color{blue} -8} \\&#10;\end{array}&#10;\quad \Rightarrow \quad&#10;\left( \begin{array}{c c c | c}&#10;{\color{red} 1} &amp; -1 &amp; {\color{ForestGreen} -3} &amp; {\color{blue} 0} \\&#10;{\color{red} -2} &amp; 1 &amp; {\color{ForestGreen} 5} &amp; {\color{blue} 3} \\&#10;{\color{red} 0} &amp; 2 &amp; {\color{ForestGreen} 1} &amp; {\color{blue} -8}&#10;\end{array} \right) \, ,&#10;$$&#10;then, to determine the solution set of the (linear) system, we proceed by performing elementary operations&#10;with the rows of the augmented matrix:\\[-6mm]&#10;\begin{eqnarray*}&#10;\left( \begin{array}{c c c | c}&#10;1 &amp; -1 &amp; -3 &amp; 0 \\&#10;-2 &amp; 1 &amp; 5 &amp; 3 \\&#10;0 &amp; 2 &amp; 1 &amp; -8&#10;\end{array} \right)&#10;&amp; \Rightarrow &amp;&#10;\left( \begin{array}{c c c | c}&#10;1 &amp; -1 &amp; -3 &amp; 0 \\&#10;-2 &amp; 1 &amp; 5 &amp; 3 \\&#10;0 &amp; 2 &amp; 1 &amp; -8&#10;\end{array} \right)&#10;\begin{array}{l}&#10;\phantom{u} \\&#10;\text{$|$ $(II) + 2 \cdot (I)$} \\&#10;\phantom{u}&#10;\end{array}\\&#10;&amp; \Rightarrow &amp;&#10;\left( \begin{array}{c c c | c}&#10;1 &amp; -1 &amp; -3 &amp; 0 \\&#10;0 &amp; -1 &amp; -1 &amp; 3 \\&#10;0 &amp; 2 &amp; 1 &amp; -8&#10;\end{array} \right)&#10;\begin{array}{l}&#10;\phantom{u} \\&#10;\phantom{u} \\&#10;\phantom{u}&#10;\end{array}&#10;\end{eqnarray*}&#10;}}&#10;\end{minipage}&#10;\end{document}"/>
  <p:tag name="IGUANATEXSIZE" val="20"/>
  <p:tag name="IGUANATEXCURSOR" val="1583"/>
  <p:tag name="TRANSPARENCY" val="Wahr"/>
  <p:tag name="FILENAME" val=""/>
  <p:tag name="LATEXENGINEID" val="0"/>
  <p:tag name="TEMPFOLDER" val="D:\iguana_temp\"/>
  <p:tag name="LATEXFORMHEIGHT" val="482,25"/>
  <p:tag name="LATEXFORMWIDTH" val="1030,5"/>
  <p:tag name="LATEXFORMWRAP" val="Wahr"/>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2048,744"/>
  <p:tag name="ORIGINALWIDTH" val="4333,708"/>
  <p:tag name="LATEXADDIN" val="\documentclass{article}\pagestyle{empty}&#10;\usepackage{amsmath}&#10;\usepackage{amsfonts}&#10;\usepackage{amssymb}&#10;\usepackage[usenames,dvipsnames]{color}&#10;\begin{document}&#10;\begin{minipage}{12.4 cm}&#10;{\sffamily{&#10;\begin{eqnarray*}&#10;\left( \begin{array}{c c c | c}&#10;1 &amp; -1 &amp; -3 &amp; 0 \\&#10;-2 &amp; 1 &amp; 5 &amp; 3 \\&#10;0 &amp; 2 &amp; 1 &amp; -8&#10;\end{array} \right)&#10;&amp; \Rightarrow \, \, \dots \, \, \Rightarrow &amp;&#10;\left( \begin{array}{c c c | c}&#10;1 &amp; -1 &amp; -3 &amp; 0 \\&#10;0 &amp; -1 &amp; -1 &amp; 3 \\&#10;0 &amp; 2 &amp; 1 &amp; -8&#10;\end{array} \right)&#10;\begin{array}{l}&#10;\phantom{u} \\&#10;\text{$|$ $(-1) \cdot (II)$} \\&#10;\phantom{u}&#10;\end{array}\\[1mm]&#10;&amp; \Rightarrow &amp;&#10;\left( \begin{array}{c c c | c}&#10;1 &amp; -1 &amp; -3 &amp; 0 \\&#10;0 &amp; 1 &amp; 1 &amp; -3 \\&#10;0 &amp; 2 &amp; 1 &amp; -8&#10;\end{array} \right)&#10;\begin{array}{l}&#10;\phantom{u} \\&#10;\phantom{u} \\&#10;\text{$|$ $(III) - 2 \cdot (II)$}&#10;\end{array}\\[1mm]&#10;&amp; \Rightarrow &amp;&#10;\left( \begin{array}{c c c | c}&#10;1 &amp; -1 &amp; -3 &amp; 0 \\&#10;0 &amp; 1 &amp; 1 &amp; -3 \\&#10;0 &amp; 0 &amp; -1 &amp; -2&#10;\end{array} \right)&#10;\begin{array}{l}&#10;\phantom{u} \\&#10;\phantom{u} \\&#10;\text{$|$ $(-1) \cdot (III)$}&#10;\end{array}\\[1mm]&#10;&amp; \Rightarrow &amp;&#10;\left( \begin{array}{c c c | c}&#10;1 &amp; -1 &amp; -3 &amp; 0 \\&#10;0 &amp; 1 &amp; 1 &amp; -3 \\&#10;0 &amp; 0 &amp; 1 &amp; 2&#10;\end{array} \right)&#10;\end{eqnarray*}&#10;}}&#10;\end{minipage}&#10;\end{document}"/>
  <p:tag name="IGUANATEXSIZE" val="20"/>
  <p:tag name="IGUANATEXCURSOR" val="1001"/>
  <p:tag name="TRANSPARENCY" val="Wahr"/>
  <p:tag name="FILENAME" val=""/>
  <p:tag name="LATEXENGINEID" val="0"/>
  <p:tag name="TEMPFOLDER" val="D:\iguana_temp\"/>
  <p:tag name="LATEXFORMHEIGHT" val="482,25"/>
  <p:tag name="LATEXFORMWIDTH" val="1030,5"/>
  <p:tag name="LATEXFORMWRAP" val="Wahr"/>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600,3"/>
  <p:tag name="ORIGINALWIDTH" val="4386,202"/>
  <p:tag name="LATEXADDIN" val="\documentclass{article}\pagestyle{empty}&#10;\usepackage{amsmath}&#10;\usepackage{amsfonts}&#10;\usepackage{amssymb}&#10;\usepackage[usenames,dvipsnames]{color}&#10;\begin{document}&#10;\begin{minipage}{12.4 cm}&#10;{\sffamily{&#10;\begin{eqnarray*}&#10;\left( \begin{array}{c c c | c}&#10;1 &amp; -1 &amp; -3 &amp; 0 \\&#10;-2 &amp; 1 &amp; 5 &amp; 3 \\&#10;0 &amp; 2 &amp; 1 &amp; -8&#10;\end{array} \right)&#10;&amp; \Rightarrow &amp; \dots \\[2mm]&#10;&amp; \Rightarrow &amp;&#10;\left( \begin{array}{c c c | c}&#10;1 &amp; -1 &amp; -3 &amp; 0 \\&#10;0 &amp; 1 &amp; 1 &amp; -3 \\&#10;0 &amp; 0 &amp; 1 &amp; 2&#10;\end{array} \right)&#10;\end{eqnarray*}&#10;&#10;\vspace{0.1cm}&#10;The triangular form that is obtained via the application of elemenatry row operations is called the&#10;{\bf{upper echelon}} form (from {\it{\'{e}}chelle} (``ladder&quot;)$^{\text{1)}}$), and the non-zero elements at each&#10;stage are known as {\bf{pivot elements}}$^{\text{2)}}$.&#10;}}&#10;\end{minipage}&#10;\end{document}"/>
  <p:tag name="IGUANATEXSIZE" val="20"/>
  <p:tag name="IGUANATEXCURSOR" val="503"/>
  <p:tag name="TRANSPARENCY" val="Wahr"/>
  <p:tag name="FILENAME" val=""/>
  <p:tag name="LATEXENGINEID" val="0"/>
  <p:tag name="TEMPFOLDER" val="D:\iguana_temp\"/>
  <p:tag name="LATEXFORMHEIGHT" val="482,25"/>
  <p:tag name="LATEXFORMWIDTH" val="1030,5"/>
  <p:tag name="LATEXFORMWRAP" val="Wahr"/>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5904,012"/>
  <p:tag name="LATEXADDIN" val="\documentclass{article}\pagestyle{empty}&#10;\usepackage{amsmath}&#10;\usepackage{amsfonts}&#10;\usepackage{amssymb}&#10;\usepackage[usenames,dvipsnames]{color}&#10;\begin{document}&#10;\begin{minipage}{17 cm}&#10;{\sffamily{&#10;{\small{&#10;1) In military jargon ``echelon&quot; is a formation of troops, ships, etc. in diagonal parallel rows.\\&#10;2) In mechanics a pivot is the point of rotation in a lever system, or more generally, the center point of any&#10;rotational system.&#10;}}&#10;}}&#10;\end{minipage}&#10;\end{document}"/>
  <p:tag name="IGUANATEXSIZE" val="20"/>
  <p:tag name="IGUANATEXCURSOR" val="181"/>
  <p:tag name="TRANSPARENCY" val="Wahr"/>
  <p:tag name="FILENAME" val=""/>
  <p:tag name="LATEXENGINEID" val="0"/>
  <p:tag name="TEMPFOLDER" val="D:\iguana_temp\"/>
  <p:tag name="LATEXFORMHEIGHT" val="482,25"/>
  <p:tag name="LATEXFORMWIDTH" val="1030,5"/>
  <p:tag name="LATEXFORMWRAP" val="Wahr"/>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934,758"/>
  <p:tag name="ORIGINALWIDTH" val="4386,202"/>
  <p:tag name="LATEXADDIN" val="\documentclass{article}\pagestyle{empty}&#10;\usepackage{amsmath}&#10;\usepackage{amsfonts}&#10;\usepackage{amssymb}&#10;\usepackage[usenames,dvipsnames]{color}&#10;\begin{document}&#10;\begin{minipage}{12.4 cm}&#10;{\sffamily{&#10;\begin{eqnarray*}&#10;\left( \begin{array}{c c c | c}&#10;1 &amp; -1 &amp; -3 &amp; 0 \\&#10;-2 &amp; 1 &amp; 5 &amp; 3 \\&#10;0 &amp; 2 &amp; 1 &amp; -8&#10;\end{array} \right)&#10;&amp; \Rightarrow &amp; \dots \\[2mm]&#10;&amp; \Rightarrow &amp;&#10;\left( \begin{array}{c c c | c}&#10;1 &amp; -1 &amp; -3 &amp; 0 \\&#10;0 &amp; 1 &amp; 1 &amp; -3 \\&#10;0 &amp; 0 &amp; 1 &amp; 2&#10;\end{array} \right)&#10;\end{eqnarray*}&#10;&#10;\vspace{0.1cm}&#10;The triangular form that is obtained via the application of elemenatry row operations is called the {\bf{upper&#10;echelon}} form (from {\it{\'{e}}chelle} (“ladder”)), and the non-zero elements at each stage are known as {\bf{pivot elements}}.&#10;&#10;\vspace{0.1cm}&#10;\noindent This example shows a $3 \times 3$-system, a system of $3$ equations in $3$ variables that has a unique&#10;solition and $3$ pivot elements in the resulting upper echelon form.&#10;}}&#10;\end{minipage}&#10;\end{document}"/>
  <p:tag name="IGUANATEXSIZE" val="20"/>
  <p:tag name="IGUANATEXCURSOR" val="755"/>
  <p:tag name="TRANSPARENCY" val="Wahr"/>
  <p:tag name="FILENAME" val=""/>
  <p:tag name="LATEXENGINEID" val="0"/>
  <p:tag name="TEMPFOLDER" val="D:\iguana_temp\"/>
  <p:tag name="LATEXFORMHEIGHT" val="482,25"/>
  <p:tag name="LATEXFORMWIDTH" val="1030,5"/>
  <p:tag name="LATEXFORMWRAP" val="Wahr"/>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956,506"/>
  <p:tag name="ORIGINALWIDTH" val="4389,202"/>
  <p:tag name="LATEXADDIN" val="\documentclass{article}\pagestyle{empty}&#10;\usepackage{amsmath}&#10;\usepackage{amsfonts}&#10;\usepackage{amssymb}&#10;\usepackage[usenames,dvipsnames]{color}&#10;\begin{document}&#10;\begin{minipage}{12.4 cm}&#10;{\sffamily{&#10;{\bf{Example:}} In order to determine the solution set of the $2 \times 3$-system of $2$ linear equations in&#10;$3$ variables/ unknowns&#10;$$&#10;\begin{array}{c c c c c c c}&#10; x &amp; + &amp; y &amp; - &amp; z &amp; = &amp; 5 \\&#10;2x &amp; + &amp; 3y &amp; + &amp; 4z &amp; = &amp; 2  \, ,&#10;\end{array}&#10;$$&#10;we transform it into the augmented matrix and perform elementary operations to gain its upper echelon form:&#10;\begin{eqnarray*}&#10;\begin{array}{c c c c c c c}&#10; x &amp; + &amp; y &amp; - &amp; z &amp; = &amp; 5 \\&#10;2x &amp; + &amp; 3y &amp; + &amp; 4z &amp; = &amp; 2&#10;\end{array}&#10;&amp; \Rightarrow &amp;&#10;\left( \begin{array}{c c c | c}&#10;1 &amp; 1 &amp; -1 &amp; 5 \\ 2 &amp; 3 &amp; 4 &amp; 2&#10;\end{array} \right)&#10;\begin{array}{l}&#10;\phantom{u} \\&#10;\text{$|$ $(II) - 2 \cdot (I)$}&#10;\end{array} \\[2mm]&#10;&amp; \Rightarrow &amp;&#10;\left( \begin{array}{c c c | c}&#10;1 &amp; 1 &amp; -1 &amp; 5 \\ 0 &amp; 1 &amp; 6 &amp; -8&#10;\end{array} \right)&#10;\end{eqnarray*}&#10;}}&#10;\end{minipage}&#10;\end{document}"/>
  <p:tag name="IGUANATEXSIZE" val="20"/>
  <p:tag name="IGUANATEXCURSOR" val="934"/>
  <p:tag name="TRANSPARENCY" val="Wahr"/>
  <p:tag name="FILENAME" val=""/>
  <p:tag name="LATEXENGINEID" val="0"/>
  <p:tag name="TEMPFOLDER" val="D:\iguana_temp\"/>
  <p:tag name="LATEXFORMHEIGHT" val="482,25"/>
  <p:tag name="LATEXFORMWIDTH" val="1030,5"/>
  <p:tag name="LATEXFORMWRAP" val="Wahr"/>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QMACe3iZlUORPzQJt3rO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2014,998"/>
  <p:tag name="ORIGINALWIDTH" val="4386,202"/>
  <p:tag name="LATEXADDIN" val="\documentclass{article}\pagestyle{empty}&#10;\usepackage{amsmath}&#10;\usepackage{amsfonts}&#10;\usepackage{amssymb}&#10;\usepackage[usenames,dvipsnames]{color}&#10;\begin{document}&#10;\begin{minipage}{12.4 cm}&#10;{\sffamily{&#10;From&#10;\begin{eqnarray*}&#10;\begin{array}{c c c c c c c}&#10; x &amp; + &amp; y &amp; - &amp; z &amp; = &amp; 5 \\&#10;2x &amp; + &amp; 3y &amp; + &amp; 4z &amp; = &amp; 2&#10;\end{array}&#10;&amp; \Rightarrow \quad \dots \quad \Rightarrow &amp;&#10;\left( \begin{array}{c c c | c}&#10;1 &amp; 1 &amp; -1 &amp; 5 \\ 0 &amp; 1 &amp; 6 &amp; -8&#10;\end{array} \right)&#10;\end{eqnarray*}&#10;&#10;\vspace{0.7cm}&#10;\noindent it is clear that the solution set depends on the values of the variabe $z$. We acknowledge this by&#10;introducing the free variable $t = z \in \mathbb{R}$ to express the values of the other two pivot variables $x$&#10;and $y$ in terms of $t$. This leads to&#10;$$&#10; y \, \, = \, \, -8 - 6 t \, ,&#10;$$&#10;and&#10;$$&#10; x \, \, = \, \, 5 + t - y \, \, = \, \, 5 + t + 8 + 6 t \, \, = \, \, 13 + 7 t \, .&#10;$$&#10;}}&#10;\end{minipage}&#10;\end{document}"/>
  <p:tag name="IGUANATEXSIZE" val="20"/>
  <p:tag name="IGUANATEXCURSOR" val="838"/>
  <p:tag name="TRANSPARENCY" val="Wahr"/>
  <p:tag name="FILENAME" val=""/>
  <p:tag name="LATEXENGINEID" val="0"/>
  <p:tag name="TEMPFOLDER" val="D:\iguana_temp\"/>
  <p:tag name="LATEXFORMHEIGHT" val="482,25"/>
  <p:tag name="LATEXFORMWIDTH" val="1030,5"/>
  <p:tag name="LATEXFORMWRAP" val="Wahr"/>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QMACe3iZlUORPzQJt3rO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2wF1TVpNvEuATJqtbPazq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t..P.vVM0q4VuRvEliY1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8TPz3tMj6kC3demBSu1Rx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KGlBkq6uhUGKoxMfoeSKW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DJ7gcnR4WkiUI3OELYVRMw"/>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2026,247"/>
  <p:tag name="ORIGINALWIDTH" val="4387,702"/>
  <p:tag name="LATEXADDIN" val="\documentclass{article}\pagestyle{empty}&#10;\usepackage{amsmath}&#10;\usepackage{amsfonts}&#10;\usepackage{amssymb}&#10;\usepackage[usenames,dvipsnames]{color}&#10;\begin{document}&#10;\begin{minipage}{12.4 cm}&#10;{\sffamily{&#10;From&#10;\begin{eqnarray*}&#10;\begin{array}{c c c c c c c}&#10; x &amp; + &amp; y &amp; - &amp; z &amp; = &amp; 5 \\&#10;2x &amp; + &amp; 3y &amp; + &amp; 4z &amp; = &amp; 2&#10;\end{array}&#10;&amp; \Rightarrow \quad \dots \quad \Rightarrow &amp;&#10;\left( \begin{array}{c c c | c}&#10;1 &amp; 1 &amp; -1 &amp; 5 \\ 0 &amp; 1 &amp; 6 &amp; -8&#10;\end{array} \right)&#10;\end{eqnarray*}&#10;&#10;\vspace{0.7cm}&#10;together with the free variable $t = z \in \mathbb{R}$ we obtained $y =-8 - 6 t$ and $x = 13 + 7 t$. Thus,&#10;the solution set&#10;$$&#10;\mathbb{L} \, \, = \, \, \left\{ \left( 13 + 7 t , -8 - 6 t , t \right) \in \mathbb{R}^3 \, : \, t \in \mathbb{R} \right\}&#10;$$&#10;is a one-parameter set in space. This is the parameter form of a line.\\[1mm]&#10;Geometrically, this tells us that the two planes that are described by our equations intersect in a common line.&#10;}}&#10;\end{minipage}&#10;\end{document}"/>
  <p:tag name="IGUANATEXSIZE" val="20"/>
  <p:tag name="IGUANATEXCURSOR" val="432"/>
  <p:tag name="TRANSPARENCY" val="Wahr"/>
  <p:tag name="FILENAME" val=""/>
  <p:tag name="LATEXENGINEID" val="0"/>
  <p:tag name="TEMPFOLDER" val="D:\iguana_temp\"/>
  <p:tag name="LATEXFORMHEIGHT" val="482,25"/>
  <p:tag name="LATEXFORMWIDTH" val="1030,5"/>
  <p:tag name="LATEXFORMWRAP" val="Wahr"/>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QMACe3iZlUORPzQJt3rOC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2wF1TVpNvEuATJqtbPaz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t..P.vVM0q4VuRvEliY1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8TPz3tMj6kC3demBSu1Rx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GlBkq6uhUGKoxMfoeSKW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DJ7gcnR4WkiUI3OELYVRMw"/>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2012,749"/>
  <p:tag name="ORIGINALWIDTH" val="4388,452"/>
  <p:tag name="LATEXADDIN" val="\documentclass{article}\pagestyle{empty}&#10;\usepackage{amsmath}&#10;\usepackage{amsfonts}&#10;\usepackage{amssymb}&#10;\usepackage[usenames,dvipsnames]{color}&#10;\begin{document}&#10;\begin{minipage}{12.4 cm}&#10;{\sffamily{&#10;{\bf{Example:}} To determine the solution set of the $3 \times 2$-system of $3$ linear equations in&#10;$2$ variables/ unknowns\\[-5mm]&#10;$$&#10;\begin{array}{c c c c c}&#10; x &amp; + &amp; y &amp; = &amp; 0 \\&#10;2x &amp; + &amp; y &amp; = &amp; 3 \\&#10;3x &amp; + &amp; 3y &amp; = &amp; 1 \, ,&#10;\end{array}&#10;$$&#10;we transform it into the augmentet matrix and perform elementary operations to gain its upper echelon form:\\[-6mm]&#10;\begin{eqnarray*}&#10;\begin{array}{c c c c c}&#10; x &amp; + &amp; y &amp; = &amp; 0 \\&#10;2x &amp; + &amp; y &amp; = &amp; 3 \\&#10;3x &amp; + &amp; 3y &amp; = &amp; 1&#10;\end{array}&#10;&amp; \Rightarrow &amp;&#10;\left( \begin{array}{c c | c}&#10;1 &amp; 1 &amp; 0 \\ 2 &amp; 1 &amp; 3 \\ 3 &amp; 3 &amp; 1&#10;\end{array} \right)&#10;\begin{array}{l}&#10;\phantom{u} \\&#10;\text{$|$ $(II) - 2 \cdot (I)$}\\&#10;\text{$|$ $(III) - 3 \cdot (I)$}&#10;\end{array} \\&#10;&amp; \Rightarrow &amp;&#10;\left( \begin{array}{c c | c}&#10;1 &amp; 1 &amp; 0 \\ 0 &amp; -1 &amp; 3 \\ 0 &amp; 0 &amp; 1&#10;\end{array} \right)&#10;\end{eqnarray*}&#10;}}&#10;\end{minipage}&#10;\end{document}"/>
  <p:tag name="IGUANATEXSIZE" val="20"/>
  <p:tag name="IGUANATEXCURSOR" val="861"/>
  <p:tag name="TRANSPARENCY" val="Wahr"/>
  <p:tag name="FILENAME" val=""/>
  <p:tag name="LATEXENGINEID" val="0"/>
  <p:tag name="TEMPFOLDER" val="D:\iguana_temp\"/>
  <p:tag name="LATEXFORMHEIGHT" val="482,25"/>
  <p:tag name="LATEXFORMWIDTH" val="1030,5"/>
  <p:tag name="LATEXFORMWRAP" val="Wahr"/>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2011,249"/>
  <p:tag name="ORIGINALWIDTH" val="4387,702"/>
  <p:tag name="LATEXADDIN" val="\documentclass{article}\pagestyle{empty}&#10;\usepackage{amsmath}&#10;\usepackage{amsfonts}&#10;\usepackage{amssymb}&#10;\usepackage[usenames,dvipsnames]{color}&#10;\begin{document}&#10;\begin{minipage}{12.4 cm}&#10;{\sffamily{&#10;From\\[-6mm]&#10;\begin{eqnarray*}&#10;\begin{array}{c c c c c}&#10; x &amp; + &amp; y &amp; = &amp; 0 \\&#10;2x &amp; + &amp; y &amp; = &amp; 3 \\&#10;3x &amp; + &amp; 3y &amp; = &amp; 1&#10;\end{array}&#10;&amp; \Rightarrow &amp;&#10;\left( \begin{array}{c c | c}&#10;1 &amp; 1 &amp; 0 \\ 0 &amp; -1 &amp; 3 \\ 0 &amp; 0 &amp; 1&#10;\end{array} \right)&#10;\end{eqnarray*}&#10;&#10;\vspace{0.4cm}&#10;it is clear that the solution set is empty as the thrid row of the upper echelon form implies the identity&#10;$$&#10; 0 \cdot x + 0 \cdot y \, \, = \, \, 1&#10;$$&#10;which can not hold for any pair $(x, y)$ of real numbers.\\[1mm]&#10;Geometrically, this result means that the&#10;three lines that are described by the above equations do not have a common intersection. Inspecting the&#10;equations, we indeed see that the first and third correspond to parallel lines in the (Euclidean) space.&#10;}}&#10;\end{minipage}&#10;\end{document}"/>
  <p:tag name="IGUANATEXSIZE" val="20"/>
  <p:tag name="IGUANATEXCURSOR" val="908"/>
  <p:tag name="TRANSPARENCY" val="Wahr"/>
  <p:tag name="FILENAME" val=""/>
  <p:tag name="LATEXENGINEID" val="0"/>
  <p:tag name="TEMPFOLDER" val="D:\iguana_temp\"/>
  <p:tag name="LATEXFORMHEIGHT" val="482,25"/>
  <p:tag name="LATEXFORMWIDTH" val="1030,5"/>
  <p:tag name="LATEXFORMWRAP" val="Wahr"/>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begin{eqnarray*}&#10;\begin{array}{c c c c c c c}&#10;{\color{ForestGreen} a_{1, 1}} x_1 &amp; + &amp; {\color{ForestGreen} a_{1, 2}} x_2 &amp; + &amp; {\color{ForestGreen} a_{1, 3}} x_3&amp; = &amp; {\color{blue} b_{1}} \\&#10;{\color{ForestGreen} a_{2, 1}} x_1 &amp; + &amp; {\color{ForestGreen} a_{2, 2}} x_2 &amp; + &amp; {\color{ForestGreen} a_{2, 3}} x_3&amp; = &amp; {\color{blue} b_{2}} \\&#10;{\color{ForestGreen} a_{3, 1}} x_1 &amp; + &amp; {\color{ForestGreen} a_{3, 2}} x_2 &amp; + &amp; {\color{ForestGreen} a_{3, 3}} x_3&amp; = &amp; {\color{blue} b_{3}} \\&#10;\end{array}&#10;&amp; \Rightarrow &amp;&#10;\left( \begin{array}{c c c | c}&#10;{\color{ForestGreen} a_{1, 1}} &amp; {\color{ForestGreen} a_{1, 2}} &amp; {\color{ForestGreen} a_{1, 3}} &amp; {\color{blue} b_{1}} \\&#10;{\color{ForestGreen} a_{2, 1}} &amp; {\color{ForestGreen} a_{2, 2}} &amp; {\color{ForestGreen} a_{2, 3}} &amp; {\color{blue} b_{2}} \\&#10;{\color{ForestGreen} a_{3, 1}} &amp; {\color{ForestGreen} a_{3, 2}} &amp; {\color{ForestGreen} a_{3, 3}} &amp; {\color{blue} b_{3}}&#10;\end{array} \right)&#10;\end{eqnarray*}&#10;}}&#10;\end{document}"/>
  <p:tag name="FILENAME" val="TP_tmp"/>
  <p:tag name="FORMAT" val="png256"/>
  <p:tag name="RES" val="1200"/>
  <p:tag name="BLEND" val="0"/>
  <p:tag name="TRANSPARENT" val="0"/>
  <p:tag name="TBUG" val="0"/>
  <p:tag name="ALLOWFS" val="0"/>
  <p:tag name="ORIGWIDTH" val="317"/>
  <p:tag name="PICTUREFILESIZE" val="50111"/>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jRJqdeJMEavFmsQ6Wyzkw"/>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begin{eqnarray*}&#10;\begin{array}{c c c c c c c}&#10;{\color{ForestGreen} a_{1, 1}} x_1 &amp; + &amp; {\color{ForestGreen} a_{1, 2}} x_2 &amp; + &amp; {\color{ForestGreen} a_{1, 3}} x_3&amp; = &amp; {\color{blue} b_{1}} \\&#10;{\color{ForestGreen} a_{2, 1}} x_1 &amp; + &amp; {\color{ForestGreen} a_{2, 2}} x_2 &amp; + &amp; {\color{ForestGreen} a_{2, 3}} x_3&amp; = &amp; {\color{blue} b_{2}} \\&#10;{\color{ForestGreen} a_{3, 1}} x_1 &amp; + &amp; {\color{ForestGreen} a_{3, 2}} x_2 &amp; + &amp; {\color{ForestGreen} a_{3, 3}} x_3&amp; = &amp; {\color{blue} b_{3}} \\&#10;\end{array}&#10;&amp; \Rightarrow &amp;&#10;\left( \begin{array}{c c c | c}&#10;{\color{ForestGreen} a_{1, 1}} &amp; {\color{ForestGreen} a_{1, 2}} &amp; {\color{ForestGreen} a_{1, 3}} &amp; {\color{blue} b_{1}} \\&#10;{\color{ForestGreen} a_{2, 1}} &amp; {\color{ForestGreen} a_{2, 2}} &amp; {\color{ForestGreen} a_{2, 3}} &amp; {\color{blue} b_{2}} \\&#10;{\color{ForestGreen} a_{3, 1}} &amp; {\color{ForestGreen} a_{3, 2}} &amp; {\color{ForestGreen} a_{3, 3}} &amp; {\color{blue} b_{3}}&#10;\end{array} \right)&#10;\end{eqnarray*}&#10;}}&#10;\end{document}"/>
  <p:tag name="FILENAME" val="TP_tmp"/>
  <p:tag name="FORMAT" val="png256"/>
  <p:tag name="RES" val="1200"/>
  <p:tag name="BLEND" val="0"/>
  <p:tag name="TRANSPARENT" val="0"/>
  <p:tag name="TBUG" val="0"/>
  <p:tag name="ALLOWFS" val="0"/>
  <p:tag name="ORIGWIDTH" val="317"/>
  <p:tag name="PICTUREFILESIZE" val="50111"/>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tilde{a}_{3, 3}} &amp; {\color{blue} \tilde{b}_{3}}&#10;\end{array} \right)&#10;$$&#10;}}&#10;\end{document}&#10;"/>
  <p:tag name="FILENAME" val="TP_tmp"/>
  <p:tag name="FORMAT" val="png256"/>
  <p:tag name="RES" val="1200"/>
  <p:tag name="BLEND" val="0"/>
  <p:tag name="TRANSPARENT" val="0"/>
  <p:tag name="TBUG" val="0"/>
  <p:tag name="ALLOWFS" val="0"/>
  <p:tag name="ORIGWIDTH" val="109"/>
  <p:tag name="PICTUREFILESIZE" val="21260"/>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880</Words>
  <Application>Microsoft Office PowerPoint</Application>
  <PresentationFormat>Bildschirmpräsentation (16:9)</PresentationFormat>
  <Paragraphs>167</Paragraphs>
  <Slides>54</Slides>
  <Notes>0</Notes>
  <HiddenSlides>0</HiddenSlides>
  <MMClips>0</MMClips>
  <ScaleCrop>false</ScaleCrop>
  <HeadingPairs>
    <vt:vector size="4" baseType="variant">
      <vt:variant>
        <vt:lpstr>Design</vt:lpstr>
      </vt:variant>
      <vt:variant>
        <vt:i4>1</vt:i4>
      </vt:variant>
      <vt:variant>
        <vt:lpstr>Folientitel</vt:lpstr>
      </vt:variant>
      <vt:variant>
        <vt:i4>54</vt:i4>
      </vt:variant>
    </vt:vector>
  </HeadingPairs>
  <TitlesOfParts>
    <vt:vector size="55" baseType="lpstr">
      <vt:lpstr>Larissa-Design</vt:lpstr>
      <vt:lpstr>Calculus II for Management</vt:lpstr>
      <vt:lpstr>Folie 2</vt:lpstr>
      <vt:lpstr>Determining the point of intersection of two lines, i.e. solving a system of two linear equations with two variables (1/ 4)</vt:lpstr>
      <vt:lpstr>Determining the point of intersection of two lines, i.e. solving a system of two linear equations with two variables (2/ 4)</vt:lpstr>
      <vt:lpstr>Determining the point of intersection of two lines, i.e. solving a system of two linear equations with two variables (3/ 4)</vt:lpstr>
      <vt:lpstr>Determining the point of intersection of two lines, i.e. solving a system of two linear equations with two variables (4/ 4)</vt:lpstr>
      <vt:lpstr>Example: Applying the elimination procedure</vt:lpstr>
      <vt:lpstr>Example: Applying the elimination procedure</vt:lpstr>
      <vt:lpstr>Summary: Elementary operations to gain the upper echelon form</vt:lpstr>
      <vt:lpstr>Of course, depending on the mutual position of the two lines there can as well be no or infinitely many points of intersection</vt:lpstr>
      <vt:lpstr>Example: The structure of the solution set</vt:lpstr>
      <vt:lpstr>Example: The structure of the solution set</vt:lpstr>
      <vt:lpstr>Folie 13</vt:lpstr>
      <vt:lpstr>Planes and lines in the (Euclidean) space can be described in terms of a normal form that generalizes the form of a line in the plane (1/ 2)</vt:lpstr>
      <vt:lpstr>Planes and lines in the (Euclidean) space can be described in terms of a normal form that generalizes the form of a line in the plane (2/ 2)</vt:lpstr>
      <vt:lpstr>To solve systems with three variables, we again apply elementary operations to successively eliminate variables (1/ 5)</vt:lpstr>
      <vt:lpstr>To solve systems with three variables, we again apply elementary operations to successively eliminate variables (2/ 5)</vt:lpstr>
      <vt:lpstr>To solve systems with three variables, we again apply elementary operations to successively eliminate variables (3/ 5)</vt:lpstr>
      <vt:lpstr>To solve systems with three variables, we again apply elementary operations to successively eliminate variables (4/ 5)</vt:lpstr>
      <vt:lpstr>To solve systems with three variables, we again apply elementary operations to successively eliminate variables (5/ 5)</vt:lpstr>
      <vt:lpstr>What structural insights do we have obtained so far? (1/ 2)</vt:lpstr>
      <vt:lpstr>What structural insights do we have obtained so far? (2/ 2)</vt:lpstr>
      <vt:lpstr>To exploit the fact, that we manipulate the coefficients of the variables only, we introduce the augmented matrix (1/ 2)</vt:lpstr>
      <vt:lpstr>To exploit the fact, that we manipulate the coefficients of the variables only, we introduce the augmented matrix (2/ 2)</vt:lpstr>
      <vt:lpstr>What do the numbers in the augmented matrix stand for?</vt:lpstr>
      <vt:lpstr>Exercise: Determine the augmented matrix</vt:lpstr>
      <vt:lpstr>Instead of the system of equations we now work with its augmented matrix and reduce this until a triangular form is reached (1/ 4)</vt:lpstr>
      <vt:lpstr>Instead of the system of equations we now work with its augmented matrix and reduce this until a triangular form is reached (2/ 4)</vt:lpstr>
      <vt:lpstr>Instead of the system of equations we now work with its augmented matrix and reduce this until a triangular form is reached (3/ 4)</vt:lpstr>
      <vt:lpstr>Instead of the system of equations we now work with its augmented matrix and reduce this until a triangular form is reached (3/ 4)</vt:lpstr>
      <vt:lpstr>Example: The structure of the solution set</vt:lpstr>
      <vt:lpstr>Example: The structure of the solution set</vt:lpstr>
      <vt:lpstr>Example: The structure of the solution set</vt:lpstr>
      <vt:lpstr>Example: The structure of the solution set</vt:lpstr>
      <vt:lpstr>Example: The structure of the solution set</vt:lpstr>
      <vt:lpstr>Summary: What do the upper echelon form and the pivot elements tell us?</vt:lpstr>
      <vt:lpstr>Summary: What do the upper echelon form and the pivot elements tell us?</vt:lpstr>
      <vt:lpstr>Summary: What do the upper echelon form and the pivot elements tell us?</vt:lpstr>
      <vt:lpstr>Folie 39</vt:lpstr>
      <vt:lpstr>Exercise</vt:lpstr>
      <vt:lpstr>Exercise</vt:lpstr>
      <vt:lpstr>Exercise</vt:lpstr>
      <vt:lpstr>Exercise</vt:lpstr>
      <vt:lpstr>Exercise</vt:lpstr>
      <vt:lpstr>Exercise</vt:lpstr>
      <vt:lpstr>Exercise</vt:lpstr>
      <vt:lpstr>Exercise</vt:lpstr>
      <vt:lpstr>Exercise</vt:lpstr>
      <vt:lpstr>Exercise</vt:lpstr>
      <vt:lpstr>Exercise</vt:lpstr>
      <vt:lpstr>Exercise</vt:lpstr>
      <vt:lpstr>Exercise</vt:lpstr>
      <vt:lpstr>Exercise</vt:lpstr>
      <vt:lpstr>Calculus II for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Florian</dc:creator>
  <cp:lastModifiedBy>Florian Rupp</cp:lastModifiedBy>
  <cp:revision>179</cp:revision>
  <dcterms:created xsi:type="dcterms:W3CDTF">2020-04-04T18:50:50Z</dcterms:created>
  <dcterms:modified xsi:type="dcterms:W3CDTF">2023-02-17T13:00:40Z</dcterms:modified>
</cp:coreProperties>
</file>