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24.xml" ContentType="application/vnd.openxmlformats-officedocument.presentationml.tags+xml"/>
  <Default Extension="gif" ContentType="image/gif"/>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1" r:id="rId2"/>
    <p:sldId id="388" r:id="rId3"/>
    <p:sldId id="389" r:id="rId4"/>
    <p:sldId id="390" r:id="rId5"/>
    <p:sldId id="316" r:id="rId6"/>
    <p:sldId id="391" r:id="rId7"/>
    <p:sldId id="392" r:id="rId8"/>
    <p:sldId id="393" r:id="rId9"/>
    <p:sldId id="394" r:id="rId10"/>
    <p:sldId id="395" r:id="rId11"/>
    <p:sldId id="396" r:id="rId12"/>
    <p:sldId id="397" r:id="rId13"/>
    <p:sldId id="398" r:id="rId14"/>
    <p:sldId id="399" r:id="rId15"/>
    <p:sldId id="400" r:id="rId16"/>
    <p:sldId id="401" r:id="rId17"/>
    <p:sldId id="360" r:id="rId18"/>
    <p:sldId id="363" r:id="rId19"/>
    <p:sldId id="364" r:id="rId20"/>
    <p:sldId id="402" r:id="rId21"/>
    <p:sldId id="326" r:id="rId22"/>
    <p:sldId id="336" r:id="rId23"/>
    <p:sldId id="369" r:id="rId24"/>
    <p:sldId id="317" r:id="rId25"/>
    <p:sldId id="315" r:id="rId26"/>
    <p:sldId id="330" r:id="rId27"/>
    <p:sldId id="331" r:id="rId28"/>
    <p:sldId id="333" r:id="rId29"/>
    <p:sldId id="337" r:id="rId30"/>
    <p:sldId id="320" r:id="rId31"/>
    <p:sldId id="321" r:id="rId32"/>
    <p:sldId id="322" r:id="rId33"/>
    <p:sldId id="324" r:id="rId34"/>
    <p:sldId id="325" r:id="rId35"/>
    <p:sldId id="334" r:id="rId36"/>
    <p:sldId id="332" r:id="rId37"/>
    <p:sldId id="335" r:id="rId38"/>
    <p:sldId id="374" r:id="rId39"/>
    <p:sldId id="370" r:id="rId40"/>
    <p:sldId id="403" r:id="rId41"/>
    <p:sldId id="382" r:id="rId42"/>
    <p:sldId id="383" r:id="rId43"/>
    <p:sldId id="385" r:id="rId44"/>
    <p:sldId id="319" r:id="rId45"/>
    <p:sldId id="340" r:id="rId46"/>
    <p:sldId id="338" r:id="rId47"/>
    <p:sldId id="377" r:id="rId48"/>
    <p:sldId id="381" r:id="rId49"/>
    <p:sldId id="384" r:id="rId50"/>
    <p:sldId id="314" r:id="rId51"/>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97356" autoAdjust="0"/>
  </p:normalViewPr>
  <p:slideViewPr>
    <p:cSldViewPr>
      <p:cViewPr>
        <p:scale>
          <a:sx n="140" d="100"/>
          <a:sy n="140" d="100"/>
        </p:scale>
        <p:origin x="-156" y="-15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1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jpeg"/><Relationship Id="rId2" Type="http://schemas.openxmlformats.org/officeDocument/2006/relationships/tags" Target="../tags/tag2.xml"/><Relationship Id="rId16" Type="http://schemas.openxmlformats.org/officeDocument/2006/relationships/image" Target="../media/image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slideMaster" Target="../slideMasters/slideMaster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9.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7.jpeg"/><Relationship Id="rId5" Type="http://schemas.openxmlformats.org/officeDocument/2006/relationships/tags" Target="../tags/tag14.xml"/><Relationship Id="rId15" Type="http://schemas.openxmlformats.org/officeDocument/2006/relationships/image" Target="../media/image11.jpeg"/><Relationship Id="rId10" Type="http://schemas.openxmlformats.org/officeDocument/2006/relationships/slideMaster" Target="../slideMasters/slideMaster1.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jpeg"/><Relationship Id="rId18" Type="http://schemas.openxmlformats.org/officeDocument/2006/relationships/image" Target="../media/image12.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image" Target="../media/image2.jpeg"/><Relationship Id="rId17" Type="http://schemas.openxmlformats.org/officeDocument/2006/relationships/image" Target="../media/image1.png"/><Relationship Id="rId2" Type="http://schemas.openxmlformats.org/officeDocument/2006/relationships/tags" Target="../tags/tag20.xml"/><Relationship Id="rId16" Type="http://schemas.openxmlformats.org/officeDocument/2006/relationships/image" Target="../media/image6.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Master" Target="../slideMasters/slideMaster1.xml"/><Relationship Id="rId5" Type="http://schemas.openxmlformats.org/officeDocument/2006/relationships/tags" Target="../tags/tag23.xml"/><Relationship Id="rId15" Type="http://schemas.openxmlformats.org/officeDocument/2006/relationships/image" Target="../media/image5.jpe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9" name="Picture 8" descr="https://cdn.pixabay.com/photo/2016/04/13/19/23/binary-1327501_960_720.jpg"/>
          <p:cNvPicPr>
            <a:picLocks noChangeAspect="1" noChangeArrowheads="1"/>
          </p:cNvPicPr>
          <p:nvPr/>
        </p:nvPicPr>
        <p:blipFill>
          <a:blip r:embed="rId11" cstate="print"/>
          <a:srcRect/>
          <a:stretch>
            <a:fillRect/>
          </a:stretch>
        </p:blipFill>
        <p:spPr bwMode="auto">
          <a:xfrm>
            <a:off x="395536" y="0"/>
            <a:ext cx="2828754" cy="1152128"/>
          </a:xfrm>
          <a:prstGeom prst="rect">
            <a:avLst/>
          </a:prstGeom>
          <a:noFill/>
        </p:spPr>
      </p:pic>
      <p:grpSp>
        <p:nvGrpSpPr>
          <p:cNvPr id="28" name="Gruppieren 27"/>
          <p:cNvGrpSpPr/>
          <p:nvPr userDrawn="1"/>
        </p:nvGrpSpPr>
        <p:grpSpPr>
          <a:xfrm>
            <a:off x="3059832" y="0"/>
            <a:ext cx="3312368" cy="1152525"/>
            <a:chOff x="3059832" y="0"/>
            <a:chExt cx="3312368" cy="1152525"/>
          </a:xfrm>
        </p:grpSpPr>
        <p:pic>
          <p:nvPicPr>
            <p:cNvPr id="10244"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27" name="Gruppieren 26"/>
            <p:cNvGrpSpPr/>
            <p:nvPr userDrawn="1"/>
          </p:nvGrpSpPr>
          <p:grpSpPr>
            <a:xfrm>
              <a:off x="4427984" y="0"/>
              <a:ext cx="1944216" cy="1152525"/>
              <a:chOff x="4427984" y="0"/>
              <a:chExt cx="1944216" cy="1152525"/>
            </a:xfrm>
          </p:grpSpPr>
          <p:pic>
            <p:nvPicPr>
              <p:cNvPr id="1024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2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26"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2" name="Titel 1"/>
          <p:cNvSpPr>
            <a:spLocks noGrp="1"/>
          </p:cNvSpPr>
          <p:nvPr>
            <p:ph type="ctrTitle"/>
          </p:nvPr>
        </p:nvSpPr>
        <p:spPr>
          <a:xfrm>
            <a:off x="685800" y="1347614"/>
            <a:ext cx="7772400"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3" name="Untertitel 2"/>
          <p:cNvSpPr>
            <a:spLocks noGrp="1"/>
          </p:cNvSpPr>
          <p:nvPr userDrawn="1">
            <p:ph type="subTitle" idx="1"/>
          </p:nvPr>
        </p:nvSpPr>
        <p:spPr>
          <a:xfrm>
            <a:off x="1371600" y="2355726"/>
            <a:ext cx="6400800" cy="1314450"/>
          </a:xfrm>
          <a:prstGeom prst="rect">
            <a:avLst/>
          </a:prstGeom>
        </p:spPr>
        <p:txBody>
          <a:bodyPr/>
          <a:lstStyle>
            <a:lvl1pPr marL="0" indent="0" algn="ctr">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Textfeld 12"/>
          <p:cNvSpPr txBox="1"/>
          <p:nvPr userDrawn="1">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Freihandform 13"/>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Parallelogramm 16"/>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Parallelogramm 17"/>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Freihandform 18"/>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Freihandform 19"/>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1" name="Rechteck 20"/>
          <p:cNvSpPr/>
          <p:nvPr userDrawn="1">
            <p:custDataLst>
              <p:tags r:id="rId9"/>
            </p:custDataLst>
          </p:nvPr>
        </p:nvSpPr>
        <p:spPr>
          <a:xfrm>
            <a:off x="795" y="648469"/>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Rectangle 3"/>
          <p:cNvSpPr txBox="1">
            <a:spLocks noChangeArrowheads="1"/>
          </p:cNvSpPr>
          <p:nvPr userDrawn="1"/>
        </p:nvSpPr>
        <p:spPr bwMode="auto">
          <a:xfrm>
            <a:off x="845840" y="4240838"/>
            <a:ext cx="7452320" cy="851192"/>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smtClean="0">
                <a:latin typeface="+mn-lt"/>
              </a:rPr>
              <a:t>Prof. Dr</a:t>
            </a:r>
            <a:r>
              <a:rPr lang="en-US"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Giorgi</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Chelidze</a:t>
            </a:r>
            <a:r>
              <a:rPr lang="de-DE" sz="1400" b="1" kern="0" dirty="0" smtClean="0">
                <a:solidFill>
                  <a:schemeClr val="tx1"/>
                </a:solidFill>
                <a:latin typeface="+mn-lt"/>
                <a:ea typeface="+mn-ea"/>
                <a:cs typeface="+mn-cs"/>
              </a:rPr>
              <a:t>, Prof. Dr. </a:t>
            </a:r>
            <a:r>
              <a:rPr lang="de-DE" sz="1400" b="1" kern="0" dirty="0" err="1" smtClean="0">
                <a:solidFill>
                  <a:schemeClr val="tx1"/>
                </a:solidFill>
                <a:latin typeface="+mn-lt"/>
                <a:ea typeface="+mn-ea"/>
                <a:cs typeface="+mn-cs"/>
              </a:rPr>
              <a:t>Malkhaz</a:t>
            </a:r>
            <a:r>
              <a:rPr lang="de-DE" sz="1400" b="1" kern="0" dirty="0" smtClean="0">
                <a:solidFill>
                  <a:schemeClr val="tx1"/>
                </a:solidFill>
                <a:latin typeface="+mn-lt"/>
                <a:ea typeface="+mn-ea"/>
                <a:cs typeface="+mn-cs"/>
              </a:rPr>
              <a:t> </a:t>
            </a:r>
            <a:r>
              <a:rPr lang="de-DE" sz="1400" b="1" kern="0" dirty="0" err="1" smtClean="0">
                <a:solidFill>
                  <a:schemeClr val="tx1"/>
                </a:solidFill>
                <a:latin typeface="+mn-lt"/>
                <a:ea typeface="+mn-ea"/>
                <a:cs typeface="+mn-cs"/>
              </a:rPr>
              <a:t>Shashiashvili</a:t>
            </a:r>
            <a:r>
              <a:rPr lang="en-US" sz="1400" b="1" kern="0" baseline="0" dirty="0" smtClean="0">
                <a:solidFill>
                  <a:schemeClr val="tx1"/>
                </a:solidFill>
                <a:latin typeface="+mn-lt"/>
                <a:ea typeface="+mn-ea"/>
                <a:cs typeface="+mn-cs"/>
              </a:rPr>
              <a:t> </a:t>
            </a:r>
            <a:r>
              <a:rPr lang="de-DE" sz="1400" b="1" kern="0" dirty="0" smtClean="0">
                <a:solidFill>
                  <a:schemeClr val="tx1"/>
                </a:solidFill>
                <a:latin typeface="+mn-lt"/>
                <a:ea typeface="+mn-ea"/>
                <a:cs typeface="+mn-cs"/>
              </a:rPr>
              <a:t>&amp;</a:t>
            </a:r>
          </a:p>
          <a:p>
            <a:pPr marL="0" marR="0" lvl="0" indent="0" algn="ctr" defTabSz="914400" rtl="0" eaLnBrk="1" fontAlgn="auto" latinLnBrk="0" hangingPunct="1">
              <a:lnSpc>
                <a:spcPct val="100000"/>
              </a:lnSpc>
              <a:spcBef>
                <a:spcPct val="20000"/>
              </a:spcBef>
              <a:spcAft>
                <a:spcPts val="0"/>
              </a:spcAft>
              <a:buClrTx/>
              <a:buSzTx/>
              <a:buFontTx/>
              <a:buNone/>
              <a:tabLst/>
              <a:defRPr/>
            </a:pPr>
            <a:r>
              <a:rPr lang="en-US" sz="1400" b="1" kern="0" dirty="0" smtClean="0">
                <a:solidFill>
                  <a:schemeClr val="tx1"/>
                </a:solidFill>
                <a:latin typeface="+mn-lt"/>
                <a:ea typeface="+mn-ea"/>
                <a:cs typeface="+mn-cs"/>
              </a:rPr>
              <a:t>Prof. </a:t>
            </a:r>
            <a:r>
              <a:rPr lang="en-US" sz="1400" b="1" kern="0" dirty="0" smtClean="0">
                <a:latin typeface="+mn-lt"/>
              </a:rPr>
              <a:t>Dr</a:t>
            </a:r>
            <a:r>
              <a:rPr lang="en-US" sz="1400" b="1" kern="0" dirty="0" smtClean="0">
                <a:latin typeface="+mn-lt"/>
              </a:rPr>
              <a:t>. Dr. </a:t>
            </a:r>
            <a:r>
              <a:rPr lang="en-US" sz="1400" b="1" kern="0" dirty="0" err="1" smtClean="0">
                <a:latin typeface="+mn-lt"/>
              </a:rPr>
              <a:t>h.c</a:t>
            </a:r>
            <a:r>
              <a:rPr lang="en-US" sz="1400" b="1" kern="0" dirty="0" smtClean="0">
                <a:latin typeface="+mn-lt"/>
              </a:rPr>
              <a:t>. </a:t>
            </a:r>
            <a:r>
              <a:rPr lang="en-US" sz="1400" b="1" kern="0" dirty="0" smtClean="0">
                <a:latin typeface="+mn-lt"/>
              </a:rPr>
              <a:t>Florian Rupp</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500" dirty="0" smtClean="0"/>
          </a:p>
          <a:p>
            <a:pPr algn="ctr" eaLnBrk="1" hangingPunct="1"/>
            <a:r>
              <a:rPr lang="en-US" sz="1400" dirty="0" smtClean="0"/>
              <a:t>Kutaisi International</a:t>
            </a:r>
            <a:r>
              <a:rPr lang="en-US" sz="1400" baseline="0" dirty="0" smtClean="0"/>
              <a:t> University</a:t>
            </a:r>
            <a:endParaRPr lang="en-US" sz="1400" dirty="0" smtClean="0"/>
          </a:p>
        </p:txBody>
      </p:sp>
      <p:pic>
        <p:nvPicPr>
          <p:cNvPr id="24" name="Grafik 23" descr="index.png"/>
          <p:cNvPicPr>
            <a:picLocks noChangeAspect="1"/>
          </p:cNvPicPr>
          <p:nvPr userDrawn="1"/>
        </p:nvPicPr>
        <p:blipFill>
          <a:blip r:embed="rId16" cstate="print"/>
          <a:stretch>
            <a:fillRect/>
          </a:stretch>
        </p:blipFill>
        <p:spPr>
          <a:xfrm>
            <a:off x="179513" y="4437868"/>
            <a:ext cx="1872207" cy="5821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0" name="Rechteck 19"/>
          <p:cNvSpPr/>
          <p:nvPr userDrawn="1"/>
        </p:nvSpPr>
        <p:spPr>
          <a:xfrm>
            <a:off x="6084168" y="0"/>
            <a:ext cx="3059832" cy="810000"/>
          </a:xfrm>
          <a:prstGeom prst="rect">
            <a:avLst/>
          </a:prstGeom>
          <a:solidFill>
            <a:schemeClr val="tx2"/>
          </a:solidFill>
          <a:ln w="25400" cap="rnd"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1"/>
            </p:custDataLst>
          </p:nvPr>
        </p:nvSpPr>
        <p:spPr>
          <a:xfrm>
            <a:off x="560" y="456093"/>
            <a:ext cx="9143440" cy="354739"/>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43" name="Gruppieren 42"/>
          <p:cNvGrpSpPr/>
          <p:nvPr userDrawn="1"/>
        </p:nvGrpSpPr>
        <p:grpSpPr>
          <a:xfrm>
            <a:off x="0" y="0"/>
            <a:ext cx="6444207" cy="811112"/>
            <a:chOff x="0" y="0"/>
            <a:chExt cx="9156701" cy="1152525"/>
          </a:xfrm>
        </p:grpSpPr>
        <p:pic>
          <p:nvPicPr>
            <p:cNvPr id="28" name="Picture 8" descr="https://cdn.pixabay.com/photo/2016/04/13/19/23/binary-1327501_960_720.jpg"/>
            <p:cNvPicPr>
              <a:picLocks noChangeAspect="1" noChangeArrowheads="1"/>
            </p:cNvPicPr>
            <p:nvPr userDrawn="1"/>
          </p:nvPicPr>
          <p:blipFill>
            <a:blip r:embed="rId11" cstate="print"/>
            <a:srcRect/>
            <a:stretch>
              <a:fillRect/>
            </a:stretch>
          </p:blipFill>
          <p:spPr bwMode="auto">
            <a:xfrm>
              <a:off x="395536" y="0"/>
              <a:ext cx="2828754" cy="1152128"/>
            </a:xfrm>
            <a:prstGeom prst="rect">
              <a:avLst/>
            </a:prstGeom>
            <a:noFill/>
          </p:spPr>
        </p:pic>
        <p:grpSp>
          <p:nvGrpSpPr>
            <p:cNvPr id="29" name="Gruppieren 28"/>
            <p:cNvGrpSpPr/>
            <p:nvPr userDrawn="1"/>
          </p:nvGrpSpPr>
          <p:grpSpPr>
            <a:xfrm>
              <a:off x="3059832" y="0"/>
              <a:ext cx="3312368" cy="1152525"/>
              <a:chOff x="3059832" y="0"/>
              <a:chExt cx="3312368" cy="1152525"/>
            </a:xfrm>
          </p:grpSpPr>
          <p:pic>
            <p:nvPicPr>
              <p:cNvPr id="30"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2" cstate="print"/>
              <a:srcRect/>
              <a:stretch>
                <a:fillRect/>
              </a:stretch>
            </p:blipFill>
            <p:spPr bwMode="auto">
              <a:xfrm>
                <a:off x="3059832" y="0"/>
                <a:ext cx="1728192" cy="1152128"/>
              </a:xfrm>
              <a:prstGeom prst="rect">
                <a:avLst/>
              </a:prstGeom>
              <a:noFill/>
            </p:spPr>
          </p:pic>
          <p:grpSp>
            <p:nvGrpSpPr>
              <p:cNvPr id="31" name="Gruppieren 26"/>
              <p:cNvGrpSpPr/>
              <p:nvPr userDrawn="1"/>
            </p:nvGrpSpPr>
            <p:grpSpPr>
              <a:xfrm>
                <a:off x="4427984" y="0"/>
                <a:ext cx="1944216" cy="1152525"/>
                <a:chOff x="4427984" y="0"/>
                <a:chExt cx="1944216" cy="1152525"/>
              </a:xfrm>
            </p:grpSpPr>
            <p:pic>
              <p:nvPicPr>
                <p:cNvPr id="32" name="Picture 2" descr="Banner, Header, Mathematik, Formel, Physik, Schule"/>
                <p:cNvPicPr>
                  <a:picLocks noChangeAspect="1" noChangeArrowheads="1"/>
                </p:cNvPicPr>
                <p:nvPr userDrawn="1"/>
              </p:nvPicPr>
              <p:blipFill>
                <a:blip r:embed="rId13" cstate="print"/>
                <a:srcRect/>
                <a:stretch>
                  <a:fillRect/>
                </a:stretch>
              </p:blipFill>
              <p:spPr bwMode="auto">
                <a:xfrm>
                  <a:off x="4427984" y="0"/>
                  <a:ext cx="1944216" cy="267494"/>
                </a:xfrm>
                <a:prstGeom prst="rect">
                  <a:avLst/>
                </a:prstGeom>
                <a:noFill/>
              </p:spPr>
            </p:pic>
            <p:pic>
              <p:nvPicPr>
                <p:cNvPr id="33" name="Picture 2" descr="Banner, Header, Mathematik, Formel, Physik, Schule"/>
                <p:cNvPicPr>
                  <a:picLocks noChangeAspect="1" noChangeArrowheads="1"/>
                </p:cNvPicPr>
                <p:nvPr userDrawn="1"/>
              </p:nvPicPr>
              <p:blipFill>
                <a:blip r:embed="rId14" cstate="print"/>
                <a:srcRect/>
                <a:stretch>
                  <a:fillRect/>
                </a:stretch>
              </p:blipFill>
              <p:spPr bwMode="auto">
                <a:xfrm>
                  <a:off x="4572000" y="267494"/>
                  <a:ext cx="1656184" cy="432048"/>
                </a:xfrm>
                <a:prstGeom prst="rect">
                  <a:avLst/>
                </a:prstGeom>
                <a:noFill/>
              </p:spPr>
            </p:pic>
            <p:pic>
              <p:nvPicPr>
                <p:cNvPr id="34" name="Picture 2" descr="Banner, Header, Mathematik, Formel, Physik, Schule"/>
                <p:cNvPicPr>
                  <a:picLocks noChangeAspect="1" noChangeArrowheads="1"/>
                </p:cNvPicPr>
                <p:nvPr userDrawn="1"/>
              </p:nvPicPr>
              <p:blipFill>
                <a:blip r:embed="rId15" cstate="print"/>
                <a:srcRect/>
                <a:stretch>
                  <a:fillRect/>
                </a:stretch>
              </p:blipFill>
              <p:spPr bwMode="auto">
                <a:xfrm>
                  <a:off x="4716016" y="689073"/>
                  <a:ext cx="1368152" cy="463452"/>
                </a:xfrm>
                <a:prstGeom prst="rect">
                  <a:avLst/>
                </a:prstGeom>
                <a:noFill/>
              </p:spPr>
            </p:pic>
          </p:grpSp>
        </p:grpSp>
        <p:sp>
          <p:nvSpPr>
            <p:cNvPr id="35" name="Freihandform 34"/>
            <p:cNvSpPr/>
            <p:nvPr userDrawn="1">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6" name="Parallelogramm 35"/>
            <p:cNvSpPr/>
            <p:nvPr userDrawn="1">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7" name="Parallelogramm 36"/>
            <p:cNvSpPr/>
            <p:nvPr userDrawn="1">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8" name="Parallelogramm 37"/>
            <p:cNvSpPr/>
            <p:nvPr userDrawn="1">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Parallelogramm 38"/>
            <p:cNvSpPr/>
            <p:nvPr userDrawn="1">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Freihandform 39"/>
            <p:cNvSpPr/>
            <p:nvPr userDrawn="1">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Freihandform 40"/>
            <p:cNvSpPr/>
            <p:nvPr userDrawn="1">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Rechteck 41"/>
            <p:cNvSpPr/>
            <p:nvPr userDrawn="1">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1"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pic>
        <p:nvPicPr>
          <p:cNvPr id="7" name="Picture 8" descr="https://cdn.pixabay.com/photo/2016/04/13/19/23/binary-1327501_960_720.jpg"/>
          <p:cNvPicPr>
            <a:picLocks noChangeAspect="1" noChangeArrowheads="1"/>
          </p:cNvPicPr>
          <p:nvPr/>
        </p:nvPicPr>
        <p:blipFill>
          <a:blip r:embed="rId12" cstate="print"/>
          <a:srcRect/>
          <a:stretch>
            <a:fillRect/>
          </a:stretch>
        </p:blipFill>
        <p:spPr bwMode="auto">
          <a:xfrm>
            <a:off x="395536" y="0"/>
            <a:ext cx="2828754" cy="1152128"/>
          </a:xfrm>
          <a:prstGeom prst="rect">
            <a:avLst/>
          </a:prstGeom>
          <a:noFill/>
        </p:spPr>
      </p:pic>
      <p:grpSp>
        <p:nvGrpSpPr>
          <p:cNvPr id="26" name="Gruppieren 25"/>
          <p:cNvGrpSpPr/>
          <p:nvPr userDrawn="1"/>
        </p:nvGrpSpPr>
        <p:grpSpPr>
          <a:xfrm>
            <a:off x="3059832" y="0"/>
            <a:ext cx="3312368" cy="1152525"/>
            <a:chOff x="3059832" y="0"/>
            <a:chExt cx="3312368" cy="1152525"/>
          </a:xfrm>
        </p:grpSpPr>
        <p:pic>
          <p:nvPicPr>
            <p:cNvPr id="27" name="Picture 4" descr="https://scontent-muc2-1.xx.fbcdn.net/v/t1.0-9/105047738_302269647821182_6536006559647297022_o.jpg?_nc_cat=105&amp;_nc_sid=730e14&amp;_nc_ohc=TQF0ZCkImkEAX_9ZuvG&amp;_nc_ht=scontent-muc2-1.xx&amp;oh=0be3c9382f21dded80330d22b968e298&amp;oe=5F833F90"/>
            <p:cNvPicPr>
              <a:picLocks noChangeAspect="1" noChangeArrowheads="1"/>
            </p:cNvPicPr>
            <p:nvPr userDrawn="1"/>
          </p:nvPicPr>
          <p:blipFill>
            <a:blip r:embed="rId13" cstate="print"/>
            <a:srcRect/>
            <a:stretch>
              <a:fillRect/>
            </a:stretch>
          </p:blipFill>
          <p:spPr bwMode="auto">
            <a:xfrm>
              <a:off x="3059832" y="0"/>
              <a:ext cx="1728192" cy="1152128"/>
            </a:xfrm>
            <a:prstGeom prst="rect">
              <a:avLst/>
            </a:prstGeom>
            <a:noFill/>
          </p:spPr>
        </p:pic>
        <p:grpSp>
          <p:nvGrpSpPr>
            <p:cNvPr id="28" name="Gruppieren 26"/>
            <p:cNvGrpSpPr/>
            <p:nvPr userDrawn="1"/>
          </p:nvGrpSpPr>
          <p:grpSpPr>
            <a:xfrm>
              <a:off x="4427984" y="0"/>
              <a:ext cx="1944216" cy="1152525"/>
              <a:chOff x="4427984" y="0"/>
              <a:chExt cx="1944216" cy="1152525"/>
            </a:xfrm>
          </p:grpSpPr>
          <p:pic>
            <p:nvPicPr>
              <p:cNvPr id="29" name="Picture 2" descr="Banner, Header, Mathematik, Formel, Physik, Schule"/>
              <p:cNvPicPr>
                <a:picLocks noChangeAspect="1" noChangeArrowheads="1"/>
              </p:cNvPicPr>
              <p:nvPr userDrawn="1"/>
            </p:nvPicPr>
            <p:blipFill>
              <a:blip r:embed="rId14" cstate="print"/>
              <a:srcRect/>
              <a:stretch>
                <a:fillRect/>
              </a:stretch>
            </p:blipFill>
            <p:spPr bwMode="auto">
              <a:xfrm>
                <a:off x="4427984" y="0"/>
                <a:ext cx="1944216" cy="267494"/>
              </a:xfrm>
              <a:prstGeom prst="rect">
                <a:avLst/>
              </a:prstGeom>
              <a:noFill/>
            </p:spPr>
          </p:pic>
          <p:pic>
            <p:nvPicPr>
              <p:cNvPr id="30" name="Picture 2" descr="Banner, Header, Mathematik, Formel, Physik, Schule"/>
              <p:cNvPicPr>
                <a:picLocks noChangeAspect="1" noChangeArrowheads="1"/>
              </p:cNvPicPr>
              <p:nvPr userDrawn="1"/>
            </p:nvPicPr>
            <p:blipFill>
              <a:blip r:embed="rId15" cstate="print"/>
              <a:srcRect/>
              <a:stretch>
                <a:fillRect/>
              </a:stretch>
            </p:blipFill>
            <p:spPr bwMode="auto">
              <a:xfrm>
                <a:off x="4572000" y="267494"/>
                <a:ext cx="1656184" cy="432048"/>
              </a:xfrm>
              <a:prstGeom prst="rect">
                <a:avLst/>
              </a:prstGeom>
              <a:noFill/>
            </p:spPr>
          </p:pic>
          <p:pic>
            <p:nvPicPr>
              <p:cNvPr id="31" name="Picture 2" descr="Banner, Header, Mathematik, Formel, Physik, Schule"/>
              <p:cNvPicPr>
                <a:picLocks noChangeAspect="1" noChangeArrowheads="1"/>
              </p:cNvPicPr>
              <p:nvPr userDrawn="1"/>
            </p:nvPicPr>
            <p:blipFill>
              <a:blip r:embed="rId16" cstate="print"/>
              <a:srcRect/>
              <a:stretch>
                <a:fillRect/>
              </a:stretch>
            </p:blipFill>
            <p:spPr bwMode="auto">
              <a:xfrm>
                <a:off x="4716016" y="689073"/>
                <a:ext cx="1368152" cy="463452"/>
              </a:xfrm>
              <a:prstGeom prst="rect">
                <a:avLst/>
              </a:prstGeom>
              <a:noFill/>
            </p:spPr>
          </p:pic>
        </p:grpSp>
      </p:grpSp>
      <p:sp>
        <p:nvSpPr>
          <p:cNvPr id="24" name="Rechteck 23"/>
          <p:cNvSpPr/>
          <p:nvPr userDrawn="1"/>
        </p:nvSpPr>
        <p:spPr>
          <a:xfrm>
            <a:off x="179512" y="1275606"/>
            <a:ext cx="3240360" cy="3744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custDataLst>
              <p:tags r:id="rId1"/>
            </p:custDataLst>
          </p:nvPr>
        </p:nvSpPr>
        <p:spPr>
          <a:xfrm>
            <a:off x="7543657" y="720080"/>
            <a:ext cx="15055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Florian Rupp</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Freihandform 11"/>
          <p:cNvSpPr/>
          <p:nvPr>
            <p:custDataLst>
              <p:tags r:id="rId2"/>
            </p:custDataLst>
          </p:nvPr>
        </p:nvSpPr>
        <p:spPr>
          <a:xfrm flipH="1">
            <a:off x="6024860" y="447"/>
            <a:ext cx="313184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1955800"/>
              <a:gd name="connsiteY0" fmla="*/ 0 h 1143000"/>
              <a:gd name="connsiteX1" fmla="*/ 1641023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641023"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 name="Parallelogramm 12"/>
          <p:cNvSpPr/>
          <p:nvPr>
            <p:custDataLst>
              <p:tags r:id="rId3"/>
            </p:custDataLst>
          </p:nvPr>
        </p:nvSpPr>
        <p:spPr>
          <a:xfrm>
            <a:off x="5808836" y="1"/>
            <a:ext cx="792088" cy="1152128"/>
          </a:xfrm>
          <a:prstGeom prst="parallelogram">
            <a:avLst>
              <a:gd name="adj" fmla="val 63481"/>
            </a:avLst>
          </a:pr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Parallelogramm 13"/>
          <p:cNvSpPr/>
          <p:nvPr>
            <p:custDataLst>
              <p:tags r:id="rId4"/>
            </p:custDataLst>
          </p:nvPr>
        </p:nvSpPr>
        <p:spPr>
          <a:xfrm>
            <a:off x="2568476" y="1"/>
            <a:ext cx="1152128" cy="1152128"/>
          </a:xfrm>
          <a:prstGeom prst="parallelogram">
            <a:avLst>
              <a:gd name="adj" fmla="val 52628"/>
            </a:avLst>
          </a:prstGeom>
          <a:solidFill>
            <a:srgbClr val="1F497D">
              <a:lumMod val="60000"/>
              <a:lumOff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Parallelogramm 14"/>
          <p:cNvSpPr/>
          <p:nvPr>
            <p:custDataLst>
              <p:tags r:id="rId5"/>
            </p:custDataLst>
          </p:nvPr>
        </p:nvSpPr>
        <p:spPr>
          <a:xfrm flipH="1">
            <a:off x="4296668" y="1"/>
            <a:ext cx="648072" cy="1152128"/>
          </a:xfrm>
          <a:prstGeom prst="parallelogram">
            <a:avLst>
              <a:gd name="adj" fmla="val 68305"/>
            </a:avLst>
          </a:prstGeom>
          <a:solidFill>
            <a:srgbClr val="F79646"/>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Parallelogramm 15"/>
          <p:cNvSpPr/>
          <p:nvPr>
            <p:custDataLst>
              <p:tags r:id="rId6"/>
            </p:custDataLst>
          </p:nvPr>
        </p:nvSpPr>
        <p:spPr>
          <a:xfrm>
            <a:off x="2568476" y="1"/>
            <a:ext cx="1008112" cy="1152128"/>
          </a:xfrm>
          <a:prstGeom prst="parallelogram">
            <a:avLst>
              <a:gd name="adj" fmla="val 88390"/>
            </a:avLst>
          </a:prstGeom>
          <a:solidFill>
            <a:srgbClr val="4F81BD">
              <a:lumMod val="20000"/>
              <a:lumOff val="8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Freihandform 16"/>
          <p:cNvSpPr/>
          <p:nvPr>
            <p:custDataLst>
              <p:tags r:id="rId7"/>
            </p:custDataLst>
          </p:nvPr>
        </p:nvSpPr>
        <p:spPr>
          <a:xfrm>
            <a:off x="0" y="0"/>
            <a:ext cx="195580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143000">
                <a:moveTo>
                  <a:pt x="0" y="0"/>
                </a:moveTo>
                <a:lnTo>
                  <a:pt x="1485900" y="0"/>
                </a:lnTo>
                <a:lnTo>
                  <a:pt x="1955800" y="1143000"/>
                </a:lnTo>
                <a:lnTo>
                  <a:pt x="0" y="1143000"/>
                </a:lnTo>
                <a:lnTo>
                  <a:pt x="0" y="0"/>
                </a:lnTo>
                <a:close/>
              </a:path>
            </a:pathLst>
          </a:custGeom>
          <a:solidFill>
            <a:schemeClr val="tx2"/>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Freihandform 17"/>
          <p:cNvSpPr/>
          <p:nvPr>
            <p:custDataLst>
              <p:tags r:id="rId8"/>
            </p:custDataLst>
          </p:nvPr>
        </p:nvSpPr>
        <p:spPr>
          <a:xfrm>
            <a:off x="2580060" y="1"/>
            <a:ext cx="924520" cy="1151235"/>
          </a:xfrm>
          <a:custGeom>
            <a:avLst/>
            <a:gdLst>
              <a:gd name="connsiteX0" fmla="*/ 0 w 1955800"/>
              <a:gd name="connsiteY0" fmla="*/ 0 h 1143000"/>
              <a:gd name="connsiteX1" fmla="*/ 1485900 w 1955800"/>
              <a:gd name="connsiteY1" fmla="*/ 0 h 1143000"/>
              <a:gd name="connsiteX2" fmla="*/ 1955800 w 1955800"/>
              <a:gd name="connsiteY2" fmla="*/ 1143000 h 1143000"/>
              <a:gd name="connsiteX3" fmla="*/ 0 w 1955800"/>
              <a:gd name="connsiteY3" fmla="*/ 1143000 h 1143000"/>
              <a:gd name="connsiteX4" fmla="*/ 0 w 1955800"/>
              <a:gd name="connsiteY4" fmla="*/ 0 h 1143000"/>
              <a:gd name="connsiteX0" fmla="*/ 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0 w 2880320"/>
              <a:gd name="connsiteY4" fmla="*/ 0 h 1143000"/>
              <a:gd name="connsiteX0" fmla="*/ 2160240 w 2880320"/>
              <a:gd name="connsiteY0" fmla="*/ 0 h 1143000"/>
              <a:gd name="connsiteX1" fmla="*/ 2880320 w 2880320"/>
              <a:gd name="connsiteY1" fmla="*/ 0 h 1143000"/>
              <a:gd name="connsiteX2" fmla="*/ 1955800 w 2880320"/>
              <a:gd name="connsiteY2" fmla="*/ 1143000 h 1143000"/>
              <a:gd name="connsiteX3" fmla="*/ 0 w 2880320"/>
              <a:gd name="connsiteY3" fmla="*/ 1143000 h 1143000"/>
              <a:gd name="connsiteX4" fmla="*/ 2160240 w 28803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132432 w 924520"/>
              <a:gd name="connsiteY3" fmla="*/ 643436 h 1143000"/>
              <a:gd name="connsiteX4" fmla="*/ 204440 w 924520"/>
              <a:gd name="connsiteY4" fmla="*/ 0 h 1143000"/>
              <a:gd name="connsiteX0" fmla="*/ 204440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204440 w 924520"/>
              <a:gd name="connsiteY4" fmla="*/ 0 h 1143000"/>
              <a:gd name="connsiteX0" fmla="*/ 348456 w 924520"/>
              <a:gd name="connsiteY0" fmla="*/ 0 h 1143000"/>
              <a:gd name="connsiteX1" fmla="*/ 924520 w 924520"/>
              <a:gd name="connsiteY1" fmla="*/ 0 h 1143000"/>
              <a:gd name="connsiteX2" fmla="*/ 0 w 924520"/>
              <a:gd name="connsiteY2" fmla="*/ 1143000 h 1143000"/>
              <a:gd name="connsiteX3" fmla="*/ 348456 w 924520"/>
              <a:gd name="connsiteY3" fmla="*/ 571943 h 1143000"/>
              <a:gd name="connsiteX4" fmla="*/ 348456 w 924520"/>
              <a:gd name="connsiteY4" fmla="*/ 0 h 1143000"/>
              <a:gd name="connsiteX0" fmla="*/ 348456 w 924520"/>
              <a:gd name="connsiteY0" fmla="*/ 571943 h 1143000"/>
              <a:gd name="connsiteX1" fmla="*/ 924520 w 924520"/>
              <a:gd name="connsiteY1" fmla="*/ 0 h 1143000"/>
              <a:gd name="connsiteX2" fmla="*/ 0 w 924520"/>
              <a:gd name="connsiteY2" fmla="*/ 1143000 h 1143000"/>
              <a:gd name="connsiteX3" fmla="*/ 348456 w 924520"/>
              <a:gd name="connsiteY3" fmla="*/ 571943 h 1143000"/>
              <a:gd name="connsiteX0" fmla="*/ 420464 w 924520"/>
              <a:gd name="connsiteY0" fmla="*/ 0 h 1143000"/>
              <a:gd name="connsiteX1" fmla="*/ 924520 w 924520"/>
              <a:gd name="connsiteY1" fmla="*/ 0 h 1143000"/>
              <a:gd name="connsiteX2" fmla="*/ 0 w 924520"/>
              <a:gd name="connsiteY2" fmla="*/ 1143000 h 1143000"/>
              <a:gd name="connsiteX3" fmla="*/ 420464 w 924520"/>
              <a:gd name="connsiteY3" fmla="*/ 0 h 1143000"/>
            </a:gdLst>
            <a:ahLst/>
            <a:cxnLst>
              <a:cxn ang="0">
                <a:pos x="connsiteX0" y="connsiteY0"/>
              </a:cxn>
              <a:cxn ang="0">
                <a:pos x="connsiteX1" y="connsiteY1"/>
              </a:cxn>
              <a:cxn ang="0">
                <a:pos x="connsiteX2" y="connsiteY2"/>
              </a:cxn>
              <a:cxn ang="0">
                <a:pos x="connsiteX3" y="connsiteY3"/>
              </a:cxn>
            </a:cxnLst>
            <a:rect l="l" t="t" r="r" b="b"/>
            <a:pathLst>
              <a:path w="924520" h="1143000">
                <a:moveTo>
                  <a:pt x="420464" y="0"/>
                </a:moveTo>
                <a:lnTo>
                  <a:pt x="924520" y="0"/>
                </a:lnTo>
                <a:lnTo>
                  <a:pt x="0" y="1143000"/>
                </a:lnTo>
                <a:lnTo>
                  <a:pt x="420464" y="0"/>
                </a:lnTo>
                <a:close/>
              </a:path>
            </a:pathLst>
          </a:custGeom>
          <a:solidFill>
            <a:srgbClr val="F79646">
              <a:lumMod val="75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9" name="Rechteck 18"/>
          <p:cNvSpPr/>
          <p:nvPr>
            <p:custDataLst>
              <p:tags r:id="rId9"/>
            </p:custDataLst>
          </p:nvPr>
        </p:nvSpPr>
        <p:spPr>
          <a:xfrm>
            <a:off x="795" y="648072"/>
            <a:ext cx="9155906" cy="504056"/>
          </a:xfrm>
          <a:prstGeom prst="rect">
            <a:avLst/>
          </a:prstGeom>
          <a:solidFill>
            <a:srgbClr val="FFFFFF">
              <a:alpha val="40000"/>
            </a:srgbClr>
          </a:solidFill>
          <a:ln w="254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itel 1"/>
          <p:cNvSpPr>
            <a:spLocks noGrp="1"/>
          </p:cNvSpPr>
          <p:nvPr userDrawn="1">
            <p:ph type="ctrTitle"/>
          </p:nvPr>
        </p:nvSpPr>
        <p:spPr>
          <a:xfrm>
            <a:off x="3851920" y="1275606"/>
            <a:ext cx="5112568"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lgn="ctr">
              <a:defRPr/>
            </a:lvl1pPr>
          </a:lstStyle>
          <a:p>
            <a:r>
              <a:rPr lang="de-DE" dirty="0" smtClean="0"/>
              <a:t>Titelmasterformat durch Klicken bearbeiten</a:t>
            </a:r>
            <a:endParaRPr lang="de-DE" dirty="0"/>
          </a:p>
        </p:txBody>
      </p:sp>
      <p:sp>
        <p:nvSpPr>
          <p:cNvPr id="23" name="Rectangle 5"/>
          <p:cNvSpPr>
            <a:spLocks noChangeArrowheads="1"/>
          </p:cNvSpPr>
          <p:nvPr userDrawn="1">
            <p:custDataLst>
              <p:tags r:id="rId10"/>
            </p:custDataLst>
          </p:nvPr>
        </p:nvSpPr>
        <p:spPr bwMode="auto">
          <a:xfrm>
            <a:off x="4752020" y="4299942"/>
            <a:ext cx="3240360" cy="720080"/>
          </a:xfrm>
          <a:prstGeom prst="rect">
            <a:avLst/>
          </a:prstGeom>
          <a:noFill/>
          <a:ln w="9525">
            <a:noFill/>
            <a:miter lim="800000"/>
            <a:headEnd/>
            <a:tailEnd/>
          </a:ln>
        </p:spPr>
        <p:txBody>
          <a:bodyPr anchor="b"/>
          <a:lstStyle/>
          <a:p>
            <a:pPr algn="ctr">
              <a:spcBef>
                <a:spcPct val="20000"/>
              </a:spcBef>
            </a:pPr>
            <a:endParaRPr lang="en-US" sz="1400" dirty="0" smtClean="0"/>
          </a:p>
        </p:txBody>
      </p:sp>
      <p:sp>
        <p:nvSpPr>
          <p:cNvPr id="25" name="Textfeld 24"/>
          <p:cNvSpPr txBox="1"/>
          <p:nvPr userDrawn="1"/>
        </p:nvSpPr>
        <p:spPr>
          <a:xfrm>
            <a:off x="3851920" y="2355726"/>
            <a:ext cx="5040560" cy="1631216"/>
          </a:xfrm>
          <a:prstGeom prst="rect">
            <a:avLst/>
          </a:prstGeom>
          <a:noFill/>
        </p:spPr>
        <p:txBody>
          <a:bodyPr wrap="square" rtlCol="0">
            <a:spAutoFit/>
          </a:bodyPr>
          <a:lstStyle/>
          <a:p>
            <a:pPr algn="ctr"/>
            <a:r>
              <a:rPr lang="en-US" sz="2000" dirty="0" smtClean="0"/>
              <a:t>Questions &amp; Remarks?</a:t>
            </a:r>
          </a:p>
          <a:p>
            <a:pPr algn="ctr"/>
            <a:endParaRPr lang="en-US" sz="2000" dirty="0" smtClean="0"/>
          </a:p>
          <a:p>
            <a:pPr algn="ctr"/>
            <a:endParaRPr lang="en-US" sz="2000" dirty="0" smtClean="0"/>
          </a:p>
          <a:p>
            <a:pPr algn="ctr"/>
            <a:endParaRPr lang="en-US" sz="2000" dirty="0" smtClean="0"/>
          </a:p>
          <a:p>
            <a:pPr algn="ctr"/>
            <a:r>
              <a:rPr lang="en-US" sz="2000" dirty="0" smtClean="0"/>
              <a:t>Thank You Very Much</a:t>
            </a:r>
            <a:endParaRPr lang="en-US" sz="2000" dirty="0"/>
          </a:p>
        </p:txBody>
      </p:sp>
      <p:pic>
        <p:nvPicPr>
          <p:cNvPr id="22" name="Grafik 21" descr="index.png"/>
          <p:cNvPicPr>
            <a:picLocks noChangeAspect="1"/>
          </p:cNvPicPr>
          <p:nvPr userDrawn="1"/>
        </p:nvPicPr>
        <p:blipFill>
          <a:blip r:embed="rId17" cstate="print"/>
          <a:stretch>
            <a:fillRect/>
          </a:stretch>
        </p:blipFill>
        <p:spPr>
          <a:xfrm>
            <a:off x="3798963" y="4578133"/>
            <a:ext cx="1421109" cy="441887"/>
          </a:xfrm>
          <a:prstGeom prst="rect">
            <a:avLst/>
          </a:prstGeom>
        </p:spPr>
      </p:pic>
      <p:pic>
        <p:nvPicPr>
          <p:cNvPr id="1026" name="Picture 2"/>
          <p:cNvPicPr>
            <a:picLocks noChangeAspect="1" noChangeArrowheads="1"/>
          </p:cNvPicPr>
          <p:nvPr userDrawn="1"/>
        </p:nvPicPr>
        <p:blipFill>
          <a:blip r:embed="rId18" cstate="print"/>
          <a:srcRect/>
          <a:stretch>
            <a:fillRect/>
          </a:stretch>
        </p:blipFill>
        <p:spPr bwMode="auto">
          <a:xfrm>
            <a:off x="179512" y="1678889"/>
            <a:ext cx="3240360" cy="2937850"/>
          </a:xfrm>
          <a:prstGeom prst="rect">
            <a:avLst/>
          </a:prstGeom>
          <a:ln>
            <a:noFill/>
          </a:ln>
          <a:effectLst>
            <a:softEdge rad="112500"/>
          </a:effec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userDrawn="1"/>
        </p:nvSpPr>
        <p:spPr bwMode="auto">
          <a:xfrm>
            <a:off x="0" y="824640"/>
            <a:ext cx="9144000" cy="0"/>
          </a:xfrm>
          <a:prstGeom prst="line">
            <a:avLst/>
          </a:prstGeom>
          <a:noFill/>
          <a:ln w="38100">
            <a:solidFill>
              <a:schemeClr val="tx2">
                <a:lumMod val="20000"/>
                <a:lumOff val="80000"/>
              </a:schemeClr>
            </a:solidFill>
            <a:round/>
            <a:headEnd/>
            <a:tailEnd/>
          </a:ln>
          <a:effectLst/>
        </p:spPr>
        <p:txBody>
          <a:bodyPr/>
          <a:lstStyle/>
          <a:p>
            <a:pPr>
              <a:defRPr/>
            </a:pPr>
            <a:endParaRPr lang="de-DE"/>
          </a:p>
        </p:txBody>
      </p:sp>
      <p:sp>
        <p:nvSpPr>
          <p:cNvPr id="7" name="Rectangle 7"/>
          <p:cNvSpPr>
            <a:spLocks noChangeArrowheads="1"/>
          </p:cNvSpPr>
          <p:nvPr userDrawn="1"/>
        </p:nvSpPr>
        <p:spPr bwMode="invGray">
          <a:xfrm>
            <a:off x="0" y="1"/>
            <a:ext cx="9144000" cy="815024"/>
          </a:xfrm>
          <a:prstGeom prst="rect">
            <a:avLst/>
          </a:prstGeom>
          <a:solidFill>
            <a:schemeClr val="tx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txBody>
          <a:bodyPr wrap="none" anchor="ctr"/>
          <a:lstStyle/>
          <a:p>
            <a:pPr>
              <a:defRPr/>
            </a:pPr>
            <a:endParaRPr lang="de-DE"/>
          </a:p>
        </p:txBody>
      </p:sp>
      <p:sp>
        <p:nvSpPr>
          <p:cNvPr id="9" name="Abgerundetes Rechteck 8"/>
          <p:cNvSpPr/>
          <p:nvPr userDrawn="1"/>
        </p:nvSpPr>
        <p:spPr>
          <a:xfrm>
            <a:off x="118693" y="105507"/>
            <a:ext cx="667317" cy="598738"/>
          </a:xfrm>
          <a:prstGeom prst="roundRect">
            <a:avLst>
              <a:gd name="adj" fmla="val 91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Grp="1" noChangeArrowheads="1"/>
          </p:cNvSpPr>
          <p:nvPr userDrawn="1">
            <p:ph type="title"/>
          </p:nvPr>
        </p:nvSpPr>
        <p:spPr bwMode="auto">
          <a:xfrm>
            <a:off x="971600" y="52707"/>
            <a:ext cx="8064896" cy="709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pic>
        <p:nvPicPr>
          <p:cNvPr id="12" name="Grafik 11" descr="index.png"/>
          <p:cNvPicPr>
            <a:picLocks noChangeAspect="1"/>
          </p:cNvPicPr>
          <p:nvPr userDrawn="1"/>
        </p:nvPicPr>
        <p:blipFill>
          <a:blip r:embed="rId6" cstate="print"/>
          <a:srcRect r="69566"/>
          <a:stretch>
            <a:fillRect/>
          </a:stretch>
        </p:blipFill>
        <p:spPr>
          <a:xfrm>
            <a:off x="166812" y="110777"/>
            <a:ext cx="576064" cy="5885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spcBef>
          <a:spcPct val="0"/>
        </a:spcBef>
        <a:buNone/>
        <a:defRPr sz="2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37.png"/><Relationship Id="rId5" Type="http://schemas.openxmlformats.org/officeDocument/2006/relationships/tags" Target="../tags/tag58.xml"/><Relationship Id="rId10" Type="http://schemas.openxmlformats.org/officeDocument/2006/relationships/image" Target="../media/image36.png"/><Relationship Id="rId4" Type="http://schemas.openxmlformats.org/officeDocument/2006/relationships/tags" Target="../tags/tag57.xml"/><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35.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39.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38.png"/><Relationship Id="rId5" Type="http://schemas.openxmlformats.org/officeDocument/2006/relationships/tags" Target="../tags/tag65.xml"/><Relationship Id="rId15" Type="http://schemas.openxmlformats.org/officeDocument/2006/relationships/image" Target="../media/image40.png"/><Relationship Id="rId10" Type="http://schemas.openxmlformats.org/officeDocument/2006/relationships/slideLayout" Target="../slideLayouts/slideLayout2.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72.xml"/><Relationship Id="rId7" Type="http://schemas.openxmlformats.org/officeDocument/2006/relationships/image" Target="../media/image4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Layout" Target="../slideLayouts/slideLayout2.xml"/><Relationship Id="rId11" Type="http://schemas.openxmlformats.org/officeDocument/2006/relationships/image" Target="../media/image45.png"/><Relationship Id="rId5" Type="http://schemas.openxmlformats.org/officeDocument/2006/relationships/tags" Target="../tags/tag74.xml"/><Relationship Id="rId10" Type="http://schemas.openxmlformats.org/officeDocument/2006/relationships/image" Target="../media/image44.png"/><Relationship Id="rId4" Type="http://schemas.openxmlformats.org/officeDocument/2006/relationships/tags" Target="../tags/tag73.xml"/><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49.pn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48.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47.png"/><Relationship Id="rId5" Type="http://schemas.openxmlformats.org/officeDocument/2006/relationships/tags" Target="../tags/tag79.xml"/><Relationship Id="rId10" Type="http://schemas.openxmlformats.org/officeDocument/2006/relationships/image" Target="../media/image46.png"/><Relationship Id="rId4" Type="http://schemas.openxmlformats.org/officeDocument/2006/relationships/tags" Target="../tags/tag78.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83.xml"/><Relationship Id="rId5" Type="http://schemas.openxmlformats.org/officeDocument/2006/relationships/image" Target="../media/image49.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56.png"/><Relationship Id="rId5" Type="http://schemas.openxmlformats.org/officeDocument/2006/relationships/image" Target="../media/image49.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58.png"/><Relationship Id="rId5" Type="http://schemas.openxmlformats.org/officeDocument/2006/relationships/image" Target="../media/image49.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3.xml"/><Relationship Id="rId7" Type="http://schemas.openxmlformats.org/officeDocument/2006/relationships/image" Target="../media/image14.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slideLayout" Target="../slideLayouts/slideLayout2.xml"/><Relationship Id="rId4" Type="http://schemas.openxmlformats.org/officeDocument/2006/relationships/tags" Target="../tags/tag34.xml"/><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62.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61.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60.png"/><Relationship Id="rId5" Type="http://schemas.openxmlformats.org/officeDocument/2006/relationships/tags" Target="../tags/tag94.xml"/><Relationship Id="rId10" Type="http://schemas.openxmlformats.org/officeDocument/2006/relationships/image" Target="../media/image59.png"/><Relationship Id="rId4" Type="http://schemas.openxmlformats.org/officeDocument/2006/relationships/tags" Target="../tags/tag93.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66.png"/><Relationship Id="rId5" Type="http://schemas.openxmlformats.org/officeDocument/2006/relationships/image" Target="../media/image49.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101.xml"/><Relationship Id="rId5" Type="http://schemas.openxmlformats.org/officeDocument/2006/relationships/image" Target="../media/image69.png"/><Relationship Id="rId4" Type="http://schemas.openxmlformats.org/officeDocument/2006/relationships/image" Target="../media/image68.gif"/></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46.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media/image78.png"/><Relationship Id="rId17" Type="http://schemas.openxmlformats.org/officeDocument/2006/relationships/image" Target="../media/image49.png"/><Relationship Id="rId2" Type="http://schemas.openxmlformats.org/officeDocument/2006/relationships/tags" Target="../tags/tag110.xml"/><Relationship Id="rId16" Type="http://schemas.openxmlformats.org/officeDocument/2006/relationships/image" Target="../media/image79.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slideLayout" Target="../slideLayouts/slideLayout2.xml"/><Relationship Id="rId5" Type="http://schemas.openxmlformats.org/officeDocument/2006/relationships/tags" Target="../tags/tag113.xml"/><Relationship Id="rId15" Type="http://schemas.openxmlformats.org/officeDocument/2006/relationships/image" Target="../media/image48.png"/><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81.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84.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26.xml"/><Relationship Id="rId7" Type="http://schemas.openxmlformats.org/officeDocument/2006/relationships/image" Target="../media/image87.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29.xml"/><Relationship Id="rId7" Type="http://schemas.openxmlformats.org/officeDocument/2006/relationships/image" Target="../media/image90.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2.xml"/><Relationship Id="rId1" Type="http://schemas.openxmlformats.org/officeDocument/2006/relationships/tags" Target="../tags/tag132.xml"/><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93.png"/><Relationship Id="rId5" Type="http://schemas.openxmlformats.org/officeDocument/2006/relationships/image" Target="../media/image96.png"/><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II for Management</a:t>
            </a:r>
            <a:endParaRPr lang="en-US" dirty="0"/>
          </a:p>
        </p:txBody>
      </p:sp>
      <p:sp>
        <p:nvSpPr>
          <p:cNvPr id="3" name="Untertitel 2"/>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Determinants</a:t>
            </a:r>
          </a:p>
          <a:p>
            <a:r>
              <a:rPr lang="en-US" dirty="0" smtClean="0"/>
              <a:t>week 2</a:t>
            </a:r>
            <a:endParaRPr lang="en-US" dirty="0">
              <a:solidFill>
                <a:schemeClr val="tx1"/>
              </a:solidFill>
            </a:endParaRPr>
          </a:p>
        </p:txBody>
      </p:sp>
      <p:sp>
        <p:nvSpPr>
          <p:cNvPr id="4" name="Rechteck 3"/>
          <p:cNvSpPr/>
          <p:nvPr/>
        </p:nvSpPr>
        <p:spPr>
          <a:xfrm>
            <a:off x="7092280" y="3291830"/>
            <a:ext cx="1800200" cy="1717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400"/>
              </a:spcAft>
              <a:buFont typeface="Arial" pitchFamily="34" charset="0"/>
              <a:buChar char="•"/>
            </a:pPr>
            <a:r>
              <a:rPr lang="en-US" sz="1200" dirty="0" smtClean="0">
                <a:solidFill>
                  <a:schemeClr val="tx1"/>
                </a:solidFill>
              </a:rPr>
              <a:t>N-Variable systems of equations &amp; Gaussian Elimination</a:t>
            </a:r>
          </a:p>
          <a:p>
            <a:pPr marL="92075" lvl="1" indent="-92075">
              <a:spcAft>
                <a:spcPts val="400"/>
              </a:spcAft>
              <a:buFont typeface="Arial" pitchFamily="34" charset="0"/>
              <a:buChar char="•"/>
            </a:pPr>
            <a:r>
              <a:rPr lang="en-US" sz="1200" dirty="0" smtClean="0">
                <a:solidFill>
                  <a:schemeClr val="tx1"/>
                </a:solidFill>
              </a:rPr>
              <a:t>Motivation: the geometry of determinants</a:t>
            </a:r>
          </a:p>
        </p:txBody>
      </p:sp>
      <p:sp>
        <p:nvSpPr>
          <p:cNvPr id="5" name="Rechteck 4"/>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Lecture 2</a:t>
            </a:r>
            <a:endParaRPr lang="en-US" sz="1400" dirty="0"/>
          </a:p>
        </p:txBody>
      </p:sp>
      <p:sp>
        <p:nvSpPr>
          <p:cNvPr id="6" name="Rechteck 5"/>
          <p:cNvSpPr/>
          <p:nvPr/>
        </p:nvSpPr>
        <p:spPr>
          <a:xfrm>
            <a:off x="251520"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7" name="Rechteck 6"/>
          <p:cNvSpPr/>
          <p:nvPr/>
        </p:nvSpPr>
        <p:spPr>
          <a:xfrm>
            <a:off x="8604448" y="1347614"/>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This matrix-column interpretation of a linear system of equation is possible for arbitrary numbers of equations and unknowns, …</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0" y="1203549"/>
            <a:ext cx="7073133" cy="2538242"/>
          </a:xfrm>
          <a:prstGeom prst="rect">
            <a:avLst/>
          </a:prstGeom>
          <a:noFill/>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in particular, given a matrix-column system, we interpret this as a system of linear equations</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IguanaTex_tmp.png"/>
          <p:cNvPicPr>
            <a:picLocks noChangeAspect="1"/>
          </p:cNvPicPr>
          <p:nvPr>
            <p:custDataLst>
              <p:tags r:id="rId1"/>
            </p:custDataLst>
          </p:nvPr>
        </p:nvPicPr>
        <p:blipFill>
          <a:blip r:embed="rId3" cstate="print"/>
          <a:stretch>
            <a:fillRect/>
          </a:stretch>
        </p:blipFill>
        <p:spPr>
          <a:xfrm>
            <a:off x="1763690" y="1203550"/>
            <a:ext cx="7071602" cy="3642865"/>
          </a:xfrm>
          <a:prstGeom prst="rect">
            <a:avLst/>
          </a:prstGeom>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multiplication of a matrix with a column is easily visualized in terms of overlaying, multiplication and summation of scalars </a:t>
            </a:r>
            <a:endParaRPr lang="en-US" dirty="0"/>
          </a:p>
        </p:txBody>
      </p:sp>
      <p:sp>
        <p:nvSpPr>
          <p:cNvPr id="3" name="Rechteck 2"/>
          <p:cNvSpPr/>
          <p:nvPr/>
        </p:nvSpPr>
        <p:spPr>
          <a:xfrm>
            <a:off x="1691680" y="1131590"/>
            <a:ext cx="7200800" cy="216024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1" y="1203548"/>
            <a:ext cx="7085019" cy="1989814"/>
          </a:xfrm>
          <a:prstGeom prst="rect">
            <a:avLst/>
          </a:prstGeom>
          <a:noFill/>
          <a:ln/>
          <a:effectLst/>
        </p:spPr>
      </p:pic>
      <p:sp>
        <p:nvSpPr>
          <p:cNvPr id="10" name="Text Box 4"/>
          <p:cNvSpPr txBox="1">
            <a:spLocks noChangeArrowheads="1"/>
          </p:cNvSpPr>
          <p:nvPr/>
        </p:nvSpPr>
        <p:spPr bwMode="auto">
          <a:xfrm>
            <a:off x="1834744" y="3507854"/>
            <a:ext cx="1224136" cy="830997"/>
          </a:xfrm>
          <a:prstGeom prst="rect">
            <a:avLst/>
          </a:prstGeom>
          <a:noFill/>
          <a:ln w="9525">
            <a:noFill/>
            <a:miter lim="800000"/>
            <a:headEnd/>
            <a:tailEnd/>
          </a:ln>
        </p:spPr>
        <p:txBody>
          <a:bodyPr wrap="square">
            <a:spAutoFit/>
          </a:bodyPr>
          <a:lstStyle/>
          <a:p>
            <a:r>
              <a:rPr lang="en-US" sz="1200" dirty="0" smtClean="0"/>
              <a:t>Illustratively, the computation of Ax follows these steps:</a:t>
            </a:r>
            <a:endParaRPr lang="en-US" sz="1200" dirty="0">
              <a:latin typeface="Arial" charset="0"/>
            </a:endParaRPr>
          </a:p>
        </p:txBody>
      </p:sp>
      <p:pic>
        <p:nvPicPr>
          <p:cNvPr id="1027" name="Picture 3"/>
          <p:cNvPicPr>
            <a:picLocks noChangeAspect="1" noChangeArrowheads="1"/>
          </p:cNvPicPr>
          <p:nvPr/>
        </p:nvPicPr>
        <p:blipFill>
          <a:blip r:embed="rId4" cstate="print"/>
          <a:srcRect/>
          <a:stretch>
            <a:fillRect/>
          </a:stretch>
        </p:blipFill>
        <p:spPr bwMode="auto">
          <a:xfrm>
            <a:off x="3274904" y="3507854"/>
            <a:ext cx="2051084" cy="151216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731748" y="3507452"/>
            <a:ext cx="3008324" cy="1512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Note: Only the multiplication of a  (m x n)-matrix with an n-column is well-defined</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IguanaTex_tmp.png"/>
          <p:cNvPicPr>
            <a:picLocks noChangeAspect="1"/>
          </p:cNvPicPr>
          <p:nvPr>
            <p:custDataLst>
              <p:tags r:id="rId1"/>
            </p:custDataLst>
          </p:nvPr>
        </p:nvPicPr>
        <p:blipFill>
          <a:blip r:embed="rId3" cstate="print"/>
          <a:stretch>
            <a:fillRect/>
          </a:stretch>
        </p:blipFill>
        <p:spPr>
          <a:xfrm>
            <a:off x="1763691" y="1203549"/>
            <a:ext cx="7105545" cy="3759049"/>
          </a:xfrm>
          <a:prstGeom prst="rect">
            <a:avLst/>
          </a:prstGeom>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Matrix-column multiplication to check a solution</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1"/>
            </p:custDataLst>
          </p:nvPr>
        </p:nvPicPr>
        <p:blipFill>
          <a:blip r:embed="rId3" cstate="print"/>
          <a:stretch>
            <a:fillRect/>
          </a:stretch>
        </p:blipFill>
        <p:spPr>
          <a:xfrm>
            <a:off x="1763690" y="1203549"/>
            <a:ext cx="7084666" cy="2715873"/>
          </a:xfrm>
          <a:prstGeom prst="rect">
            <a:avLst/>
          </a:prstGeom>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Matrix-column multiplication to check a solution</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1" y="1203550"/>
            <a:ext cx="6554913" cy="3132345"/>
          </a:xfrm>
          <a:prstGeom prst="rect">
            <a:avLst/>
          </a:prstGeom>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br>
              <a:rPr lang="en-US" dirty="0" smtClean="0"/>
            </a:br>
            <a:r>
              <a:rPr lang="en-US" dirty="0" smtClean="0"/>
              <a:t>Gaussian Elimination in a nutshell</a:t>
            </a:r>
            <a:endParaRPr lang="en-US" dirty="0"/>
          </a:p>
        </p:txBody>
      </p:sp>
      <p:pic>
        <p:nvPicPr>
          <p:cNvPr id="3" name="Grafik 2" descr="carl_friedrich_gauss.gif"/>
          <p:cNvPicPr>
            <a:picLocks noChangeAspect="1"/>
          </p:cNvPicPr>
          <p:nvPr/>
        </p:nvPicPr>
        <p:blipFill>
          <a:blip r:embed="rId3" cstate="print"/>
          <a:stretch>
            <a:fillRect/>
          </a:stretch>
        </p:blipFill>
        <p:spPr>
          <a:xfrm>
            <a:off x="251521" y="1131590"/>
            <a:ext cx="2140730" cy="2448272"/>
          </a:xfrm>
          <a:prstGeom prst="rect">
            <a:avLst/>
          </a:prstGeom>
        </p:spPr>
      </p:pic>
      <p:sp>
        <p:nvSpPr>
          <p:cNvPr id="4" name="Rechteck 3"/>
          <p:cNvSpPr/>
          <p:nvPr/>
        </p:nvSpPr>
        <p:spPr>
          <a:xfrm>
            <a:off x="3419872" y="1131590"/>
            <a:ext cx="5472608" cy="38884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4" cstate="print"/>
          <a:stretch>
            <a:fillRect/>
          </a:stretch>
        </p:blipFill>
        <p:spPr>
          <a:xfrm>
            <a:off x="3635895" y="1203584"/>
            <a:ext cx="5085901" cy="3798141"/>
          </a:xfrm>
          <a:prstGeom prst="rect">
            <a:avLst/>
          </a:prstGeom>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Based on elementary row operations …</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0" y="1203555"/>
            <a:ext cx="7061326" cy="2822379"/>
          </a:xfrm>
          <a:prstGeom prst="rect">
            <a:avLst/>
          </a:prstGeom>
          <a:noFill/>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we know that these do not alter the solution set of a linear system of equations (1/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fik 11" descr="IguanaTex_tmp.png"/>
          <p:cNvPicPr>
            <a:picLocks noChangeAspect="1"/>
          </p:cNvPicPr>
          <p:nvPr>
            <p:custDataLst>
              <p:tags r:id="rId1"/>
            </p:custDataLst>
          </p:nvPr>
        </p:nvPicPr>
        <p:blipFill>
          <a:blip r:embed="rId3" cstate="print"/>
          <a:stretch>
            <a:fillRect/>
          </a:stretch>
        </p:blipFill>
        <p:spPr>
          <a:xfrm>
            <a:off x="1763690" y="1203555"/>
            <a:ext cx="5865180" cy="3793877"/>
          </a:xfrm>
          <a:prstGeom prst="rect">
            <a:avLst/>
          </a:prstGeom>
          <a:noFill/>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we know that these do not alter the solution set of a linear system of equations (2/ 2)</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1" y="1203555"/>
            <a:ext cx="7063223" cy="3012289"/>
          </a:xfrm>
          <a:prstGeom prst="rect">
            <a:avLst/>
          </a:prstGeom>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Recap:</a:t>
            </a:r>
            <a:br>
              <a:rPr lang="en-US" dirty="0" smtClean="0"/>
            </a:br>
            <a:r>
              <a:rPr lang="en-US" dirty="0" smtClean="0"/>
              <a:t>What do the upper echelon form and the pivot elements tell us?</a:t>
            </a:r>
            <a:endParaRPr lang="en-US" dirty="0"/>
          </a:p>
        </p:txBody>
      </p:sp>
      <p:pic>
        <p:nvPicPr>
          <p:cNvPr id="3" name="Grafik 2" descr="TP_tmp"/>
          <p:cNvPicPr>
            <a:picLocks noChangeAspect="1"/>
          </p:cNvPicPr>
          <p:nvPr>
            <p:custDataLst>
              <p:tags r:id="rId1"/>
            </p:custDataLst>
          </p:nvPr>
        </p:nvPicPr>
        <p:blipFill>
          <a:blip r:embed="rId4" cstate="print"/>
          <a:stretch>
            <a:fillRect/>
          </a:stretch>
        </p:blipFill>
        <p:spPr bwMode="auto">
          <a:xfrm>
            <a:off x="547764" y="1131590"/>
            <a:ext cx="8048470" cy="939979"/>
          </a:xfrm>
          <a:prstGeom prst="rect">
            <a:avLst/>
          </a:prstGeom>
          <a:noFill/>
          <a:ln/>
          <a:effectLst/>
        </p:spPr>
      </p:pic>
      <p:sp>
        <p:nvSpPr>
          <p:cNvPr id="24" name="Textfeld 23"/>
          <p:cNvSpPr txBox="1"/>
          <p:nvPr/>
        </p:nvSpPr>
        <p:spPr>
          <a:xfrm>
            <a:off x="1227895" y="3539212"/>
            <a:ext cx="423514" cy="369332"/>
          </a:xfrm>
          <a:prstGeom prst="rect">
            <a:avLst/>
          </a:prstGeom>
          <a:noFill/>
        </p:spPr>
        <p:txBody>
          <a:bodyPr wrap="none" rtlCol="0">
            <a:spAutoFit/>
          </a:bodyPr>
          <a:lstStyle/>
          <a:p>
            <a:r>
              <a:rPr lang="en-US" dirty="0" err="1" smtClean="0">
                <a:latin typeface="Arial"/>
              </a:rPr>
              <a:t>a</a:t>
            </a:r>
            <a:r>
              <a:rPr lang="en-US" baseline="-25000" dirty="0" err="1" smtClean="0">
                <a:solidFill>
                  <a:srgbClr val="C00000"/>
                </a:solidFill>
                <a:latin typeface="Arial"/>
              </a:rPr>
              <a:t>i</a:t>
            </a:r>
            <a:r>
              <a:rPr lang="en-US" baseline="-25000" dirty="0" err="1" smtClean="0">
                <a:latin typeface="Arial"/>
              </a:rPr>
              <a:t>,</a:t>
            </a:r>
            <a:r>
              <a:rPr lang="en-US" baseline="-25000" dirty="0" err="1" smtClean="0">
                <a:solidFill>
                  <a:schemeClr val="tx2"/>
                </a:solidFill>
                <a:latin typeface="Arial"/>
              </a:rPr>
              <a:t>j</a:t>
            </a:r>
            <a:endParaRPr lang="en-US" baseline="-25000" dirty="0">
              <a:solidFill>
                <a:schemeClr val="tx2"/>
              </a:solidFill>
              <a:latin typeface="Arial"/>
            </a:endParaRPr>
          </a:p>
        </p:txBody>
      </p:sp>
      <p:sp>
        <p:nvSpPr>
          <p:cNvPr id="25" name="Textfeld 24"/>
          <p:cNvSpPr txBox="1"/>
          <p:nvPr/>
        </p:nvSpPr>
        <p:spPr>
          <a:xfrm>
            <a:off x="251519" y="2427734"/>
            <a:ext cx="2376265" cy="584775"/>
          </a:xfrm>
          <a:prstGeom prst="rect">
            <a:avLst/>
          </a:prstGeom>
          <a:noFill/>
        </p:spPr>
        <p:txBody>
          <a:bodyPr wrap="square" rtlCol="0">
            <a:spAutoFit/>
          </a:bodyPr>
          <a:lstStyle/>
          <a:p>
            <a:pPr algn="ctr"/>
            <a:r>
              <a:rPr lang="en-US" sz="1600" dirty="0" smtClean="0">
                <a:solidFill>
                  <a:srgbClr val="C00000"/>
                </a:solidFill>
              </a:rPr>
              <a:t>number of the equation =</a:t>
            </a:r>
          </a:p>
          <a:p>
            <a:pPr algn="ctr"/>
            <a:r>
              <a:rPr lang="en-US" sz="1600" dirty="0" smtClean="0">
                <a:solidFill>
                  <a:srgbClr val="C00000"/>
                </a:solidFill>
              </a:rPr>
              <a:t>row </a:t>
            </a:r>
            <a:r>
              <a:rPr lang="en-US" sz="1600" dirty="0" err="1" smtClean="0">
                <a:solidFill>
                  <a:srgbClr val="C00000"/>
                </a:solidFill>
              </a:rPr>
              <a:t>i</a:t>
            </a:r>
            <a:endParaRPr lang="en-US" sz="1600" dirty="0" smtClean="0">
              <a:solidFill>
                <a:srgbClr val="C00000"/>
              </a:solidFill>
            </a:endParaRPr>
          </a:p>
        </p:txBody>
      </p:sp>
      <p:sp>
        <p:nvSpPr>
          <p:cNvPr id="27" name="Textfeld 26"/>
          <p:cNvSpPr txBox="1"/>
          <p:nvPr/>
        </p:nvSpPr>
        <p:spPr>
          <a:xfrm>
            <a:off x="251519" y="4435247"/>
            <a:ext cx="2376265" cy="584775"/>
          </a:xfrm>
          <a:prstGeom prst="rect">
            <a:avLst/>
          </a:prstGeom>
          <a:noFill/>
        </p:spPr>
        <p:txBody>
          <a:bodyPr wrap="square" rtlCol="0">
            <a:spAutoFit/>
          </a:bodyPr>
          <a:lstStyle/>
          <a:p>
            <a:pPr algn="ctr"/>
            <a:r>
              <a:rPr lang="en-US" sz="1600" dirty="0" smtClean="0">
                <a:solidFill>
                  <a:schemeClr val="tx2"/>
                </a:solidFill>
              </a:rPr>
              <a:t>column j</a:t>
            </a:r>
          </a:p>
          <a:p>
            <a:pPr algn="ctr"/>
            <a:r>
              <a:rPr lang="en-US" sz="1600" dirty="0" smtClean="0">
                <a:solidFill>
                  <a:schemeClr val="tx2"/>
                </a:solidFill>
              </a:rPr>
              <a:t>= number of the unknown</a:t>
            </a:r>
            <a:endParaRPr lang="en-US" sz="1600" dirty="0">
              <a:solidFill>
                <a:schemeClr val="tx2"/>
              </a:solidFill>
            </a:endParaRPr>
          </a:p>
        </p:txBody>
      </p:sp>
      <p:cxnSp>
        <p:nvCxnSpPr>
          <p:cNvPr id="28" name="Gerade Verbindung mit Pfeil 27"/>
          <p:cNvCxnSpPr>
            <a:stCxn id="25" idx="2"/>
            <a:endCxn id="24" idx="0"/>
          </p:cNvCxnSpPr>
          <p:nvPr/>
        </p:nvCxnSpPr>
        <p:spPr>
          <a:xfrm>
            <a:off x="1439652" y="3012509"/>
            <a:ext cx="0" cy="526703"/>
          </a:xfrm>
          <a:prstGeom prst="straightConnector1">
            <a:avLst/>
          </a:prstGeom>
          <a:ln>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stCxn id="27" idx="0"/>
            <a:endCxn id="24" idx="2"/>
          </p:cNvCxnSpPr>
          <p:nvPr/>
        </p:nvCxnSpPr>
        <p:spPr>
          <a:xfrm flipV="1">
            <a:off x="1439652" y="3908544"/>
            <a:ext cx="0" cy="526703"/>
          </a:xfrm>
          <a:prstGeom prst="straightConnector1">
            <a:avLst/>
          </a:prstGeom>
          <a:ln>
            <a:solidFill>
              <a:schemeClr val="tx2"/>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251520" y="2427734"/>
            <a:ext cx="2376264" cy="259201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feld 35"/>
          <p:cNvSpPr txBox="1"/>
          <p:nvPr>
            <p:custDataLst>
              <p:tags r:id="rId2"/>
            </p:custDataLst>
          </p:nvPr>
        </p:nvSpPr>
        <p:spPr>
          <a:xfrm>
            <a:off x="3131840" y="2603976"/>
            <a:ext cx="5760640" cy="2416046"/>
          </a:xfrm>
          <a:prstGeom prst="rect">
            <a:avLst/>
          </a:prstGeom>
          <a:solidFill>
            <a:srgbClr val="FFFF66"/>
          </a:solidFill>
        </p:spPr>
        <p:txBody>
          <a:bodyPr wrap="square" rtlCol="0">
            <a:spAutoFit/>
          </a:bodyPr>
          <a:lstStyle/>
          <a:p>
            <a:pPr marL="900113" indent="-900113">
              <a:spcAft>
                <a:spcPts val="600"/>
              </a:spcAft>
            </a:pPr>
            <a:r>
              <a:rPr lang="en-US" sz="1400" b="1" u="sng" dirty="0" smtClean="0"/>
              <a:t>Elementary operations:</a:t>
            </a:r>
          </a:p>
          <a:p>
            <a:pPr marL="900113" indent="-900113">
              <a:spcAft>
                <a:spcPts val="600"/>
              </a:spcAft>
            </a:pPr>
            <a:r>
              <a:rPr lang="en-US" sz="1400" b="1" dirty="0" smtClean="0"/>
              <a:t>Type 1</a:t>
            </a:r>
            <a:r>
              <a:rPr lang="en-US" sz="1400" dirty="0" smtClean="0"/>
              <a:t>: 	Swap the positions of two equations/ rows in the augmented matrix</a:t>
            </a:r>
          </a:p>
          <a:p>
            <a:pPr marL="900113" indent="-900113">
              <a:spcAft>
                <a:spcPts val="600"/>
              </a:spcAft>
            </a:pPr>
            <a:r>
              <a:rPr lang="en-US" sz="1400" b="1" dirty="0" smtClean="0"/>
              <a:t>Type 2</a:t>
            </a:r>
            <a:r>
              <a:rPr lang="en-US" sz="1400" dirty="0" smtClean="0"/>
              <a:t>: 	Multiply an equation/ row by a nonzero number/ scalar. </a:t>
            </a:r>
          </a:p>
          <a:p>
            <a:pPr marL="900113" indent="-900113">
              <a:spcAft>
                <a:spcPts val="600"/>
              </a:spcAft>
            </a:pPr>
            <a:r>
              <a:rPr lang="en-US" sz="1400" b="1" dirty="0" smtClean="0"/>
              <a:t>Type 3</a:t>
            </a:r>
            <a:r>
              <a:rPr lang="en-US" sz="1400" dirty="0" smtClean="0"/>
              <a:t>: 	Add to one equation/ row a scalar multiple of another equation/ row.</a:t>
            </a:r>
          </a:p>
          <a:p>
            <a:pPr marL="900113" indent="-900113">
              <a:spcAft>
                <a:spcPts val="600"/>
              </a:spcAft>
            </a:pPr>
            <a:endParaRPr lang="en-US" sz="1400" dirty="0" smtClean="0"/>
          </a:p>
          <a:p>
            <a:pPr algn="just">
              <a:spcAft>
                <a:spcPts val="600"/>
              </a:spcAft>
            </a:pPr>
            <a:r>
              <a:rPr lang="en-US" sz="1400" b="1" u="sng" dirty="0" smtClean="0"/>
              <a:t>Note:</a:t>
            </a:r>
            <a:r>
              <a:rPr lang="en-US" sz="1400" b="1" dirty="0" smtClean="0"/>
              <a:t> </a:t>
            </a:r>
            <a:r>
              <a:rPr lang="en-US" sz="1400" dirty="0" smtClean="0"/>
              <a:t>Elementary operations leave the solution set invariant, i.e. when applied do not change the solution.</a:t>
            </a:r>
          </a:p>
        </p:txBody>
      </p:sp>
      <p:cxnSp>
        <p:nvCxnSpPr>
          <p:cNvPr id="37" name="Gerade Verbindung 36"/>
          <p:cNvCxnSpPr/>
          <p:nvPr/>
        </p:nvCxnSpPr>
        <p:spPr>
          <a:xfrm>
            <a:off x="7020272" y="2139703"/>
            <a:ext cx="0" cy="575419"/>
          </a:xfrm>
          <a:prstGeom prst="line">
            <a:avLst/>
          </a:prstGeom>
          <a:ln w="28575">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5343979" y="2272114"/>
            <a:ext cx="1604285" cy="276999"/>
          </a:xfrm>
          <a:prstGeom prst="rect">
            <a:avLst/>
          </a:prstGeom>
          <a:noFill/>
        </p:spPr>
        <p:txBody>
          <a:bodyPr wrap="none" rtlCol="0">
            <a:spAutoFit/>
          </a:bodyPr>
          <a:lstStyle/>
          <a:p>
            <a:r>
              <a:rPr lang="en-US" sz="1200" dirty="0" smtClean="0"/>
              <a:t>elementary operations</a:t>
            </a:r>
            <a:endParaRPr lang="en-US" sz="1200" dirty="0"/>
          </a:p>
        </p:txBody>
      </p:sp>
      <p:sp>
        <p:nvSpPr>
          <p:cNvPr id="13" name="Rechteck 12"/>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2112406"/>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5878532" cy="1354217"/>
          </a:xfrm>
          <a:prstGeom prst="rect">
            <a:avLst/>
          </a:prstGeom>
          <a:noFill/>
        </p:spPr>
        <p:txBody>
          <a:bodyPr wrap="none" rtlCol="0">
            <a:spAutoFit/>
          </a:bodyPr>
          <a:lstStyle/>
          <a:p>
            <a:r>
              <a:rPr lang="en-US" b="1" dirty="0" smtClean="0"/>
              <a:t>Topics</a:t>
            </a:r>
          </a:p>
          <a:p>
            <a:endParaRPr lang="en-US" sz="1000" dirty="0" smtClean="0"/>
          </a:p>
          <a:p>
            <a:pPr lvl="1"/>
            <a:r>
              <a:rPr lang="en-US" dirty="0" smtClean="0"/>
              <a:t>N-Variable Systems of Equations &amp; Gaussian Elimination</a:t>
            </a:r>
          </a:p>
          <a:p>
            <a:pPr lvl="1"/>
            <a:endParaRPr lang="en-US" dirty="0" smtClean="0"/>
          </a:p>
          <a:p>
            <a:pPr lvl="1"/>
            <a:r>
              <a:rPr lang="en-US" b="1" dirty="0" smtClean="0"/>
              <a:t>Motivation: The Geometry of Determinants</a:t>
            </a:r>
          </a:p>
        </p:txBody>
      </p:sp>
      <p:sp>
        <p:nvSpPr>
          <p:cNvPr id="4" name="Rechteck 3"/>
          <p:cNvSpPr/>
          <p:nvPr/>
        </p:nvSpPr>
        <p:spPr>
          <a:xfrm>
            <a:off x="6012160" y="4011910"/>
            <a:ext cx="2880320" cy="10081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lumMod val="50000"/>
                    <a:lumOff val="50000"/>
                  </a:schemeClr>
                </a:solidFill>
              </a:rPr>
              <a:t>To ease learning by means of examples, we will use several notions, like vectors and matrices rather intuitively in this lecture, and provide the underlying concepts in strict rigor in the next lecture. </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have a vocabulary that allows us to express geometric quantities, let us recall the notions of position and direction vectors (1/ 2)</a:t>
            </a:r>
            <a:endParaRPr lang="en-US" dirty="0"/>
          </a:p>
        </p:txBody>
      </p:sp>
      <p:cxnSp>
        <p:nvCxnSpPr>
          <p:cNvPr id="4" name="Gerade Verbindung mit Pfeil 3"/>
          <p:cNvCxnSpPr/>
          <p:nvPr>
            <p:custDataLst>
              <p:tags r:id="rId1"/>
            </p:custDataLst>
          </p:nvPr>
        </p:nvCxnSpPr>
        <p:spPr>
          <a:xfrm flipV="1">
            <a:off x="827584" y="1131590"/>
            <a:ext cx="0" cy="136815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custDataLst>
              <p:tags r:id="rId2"/>
            </p:custDataLst>
          </p:nvPr>
        </p:nvCxnSpPr>
        <p:spPr>
          <a:xfrm>
            <a:off x="683568" y="2355726"/>
            <a:ext cx="1728192"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835696" y="2355726"/>
            <a:ext cx="534313" cy="276999"/>
          </a:xfrm>
          <a:prstGeom prst="rect">
            <a:avLst/>
          </a:prstGeom>
          <a:noFill/>
        </p:spPr>
        <p:txBody>
          <a:bodyPr wrap="none" rtlCol="0">
            <a:spAutoFit/>
          </a:bodyPr>
          <a:lstStyle/>
          <a:p>
            <a:r>
              <a:rPr lang="en-US" sz="1200" dirty="0" smtClean="0"/>
              <a:t>x-axis</a:t>
            </a:r>
            <a:endParaRPr lang="en-US" sz="1200" dirty="0"/>
          </a:p>
        </p:txBody>
      </p:sp>
      <p:sp>
        <p:nvSpPr>
          <p:cNvPr id="11" name="Textfeld 10"/>
          <p:cNvSpPr txBox="1"/>
          <p:nvPr/>
        </p:nvSpPr>
        <p:spPr>
          <a:xfrm>
            <a:off x="251520" y="1131590"/>
            <a:ext cx="534313" cy="276999"/>
          </a:xfrm>
          <a:prstGeom prst="rect">
            <a:avLst/>
          </a:prstGeom>
          <a:noFill/>
        </p:spPr>
        <p:txBody>
          <a:bodyPr wrap="none" rtlCol="0">
            <a:spAutoFit/>
          </a:bodyPr>
          <a:lstStyle/>
          <a:p>
            <a:r>
              <a:rPr lang="en-US" sz="1200" dirty="0" smtClean="0"/>
              <a:t>y-axis</a:t>
            </a:r>
            <a:endParaRPr lang="en-US" sz="1200" dirty="0"/>
          </a:p>
        </p:txBody>
      </p:sp>
      <p:sp>
        <p:nvSpPr>
          <p:cNvPr id="15" name="Textfeld 14"/>
          <p:cNvSpPr txBox="1"/>
          <p:nvPr/>
        </p:nvSpPr>
        <p:spPr>
          <a:xfrm>
            <a:off x="251520" y="2715766"/>
            <a:ext cx="2127890" cy="276999"/>
          </a:xfrm>
          <a:prstGeom prst="rect">
            <a:avLst/>
          </a:prstGeom>
          <a:noFill/>
        </p:spPr>
        <p:txBody>
          <a:bodyPr wrap="none" rtlCol="0">
            <a:spAutoFit/>
          </a:bodyPr>
          <a:lstStyle/>
          <a:p>
            <a:r>
              <a:rPr lang="en-US" sz="1200" dirty="0" smtClean="0"/>
              <a:t>origin of the coordinate system</a:t>
            </a:r>
            <a:endParaRPr lang="en-US" sz="1200" dirty="0"/>
          </a:p>
        </p:txBody>
      </p:sp>
      <p:cxnSp>
        <p:nvCxnSpPr>
          <p:cNvPr id="18" name="Gerade Verbindung 17"/>
          <p:cNvCxnSpPr/>
          <p:nvPr/>
        </p:nvCxnSpPr>
        <p:spPr>
          <a:xfrm flipV="1">
            <a:off x="467544" y="2427734"/>
            <a:ext cx="288032" cy="21602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1475656" y="1563638"/>
            <a:ext cx="144016" cy="144016"/>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3"/>
            </p:custDataLst>
          </p:nvPr>
        </p:nvPicPr>
        <p:blipFill>
          <a:blip r:embed="rId9" cstate="print"/>
          <a:stretch>
            <a:fillRect/>
          </a:stretch>
        </p:blipFill>
        <p:spPr>
          <a:xfrm>
            <a:off x="2051720" y="1419622"/>
            <a:ext cx="792088" cy="407798"/>
          </a:xfrm>
          <a:prstGeom prst="rect">
            <a:avLst/>
          </a:prstGeom>
          <a:noFill/>
          <a:ln/>
          <a:effectLst/>
        </p:spPr>
      </p:pic>
      <p:cxnSp>
        <p:nvCxnSpPr>
          <p:cNvPr id="22" name="Gerade Verbindung 21"/>
          <p:cNvCxnSpPr>
            <a:stCxn id="19" idx="4"/>
          </p:cNvCxnSpPr>
          <p:nvPr/>
        </p:nvCxnSpPr>
        <p:spPr>
          <a:xfrm>
            <a:off x="1547664" y="1707654"/>
            <a:ext cx="0" cy="6480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 Verbindung 23"/>
          <p:cNvCxnSpPr>
            <a:stCxn id="19" idx="2"/>
          </p:cNvCxnSpPr>
          <p:nvPr/>
        </p:nvCxnSpPr>
        <p:spPr>
          <a:xfrm flipH="1">
            <a:off x="827584" y="1635646"/>
            <a:ext cx="6480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endCxn id="19" idx="3"/>
          </p:cNvCxnSpPr>
          <p:nvPr/>
        </p:nvCxnSpPr>
        <p:spPr>
          <a:xfrm flipV="1">
            <a:off x="827584" y="1686563"/>
            <a:ext cx="669163" cy="669163"/>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custDataLst>
              <p:tags r:id="rId4"/>
            </p:custDataLst>
          </p:nvPr>
        </p:nvCxnSpPr>
        <p:spPr>
          <a:xfrm flipV="1">
            <a:off x="827584" y="3147814"/>
            <a:ext cx="0" cy="136815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custDataLst>
              <p:tags r:id="rId5"/>
            </p:custDataLst>
          </p:nvPr>
        </p:nvCxnSpPr>
        <p:spPr>
          <a:xfrm>
            <a:off x="683568" y="4371950"/>
            <a:ext cx="1728192"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1835696" y="4371950"/>
            <a:ext cx="534313" cy="276999"/>
          </a:xfrm>
          <a:prstGeom prst="rect">
            <a:avLst/>
          </a:prstGeom>
          <a:noFill/>
        </p:spPr>
        <p:txBody>
          <a:bodyPr wrap="none" rtlCol="0">
            <a:spAutoFit/>
          </a:bodyPr>
          <a:lstStyle/>
          <a:p>
            <a:r>
              <a:rPr lang="en-US" sz="1200" dirty="0" smtClean="0"/>
              <a:t>x-axis</a:t>
            </a:r>
            <a:endParaRPr lang="en-US" sz="1200" dirty="0"/>
          </a:p>
        </p:txBody>
      </p:sp>
      <p:sp>
        <p:nvSpPr>
          <p:cNvPr id="33" name="Textfeld 32"/>
          <p:cNvSpPr txBox="1"/>
          <p:nvPr/>
        </p:nvSpPr>
        <p:spPr>
          <a:xfrm>
            <a:off x="251520" y="3147814"/>
            <a:ext cx="534313" cy="276999"/>
          </a:xfrm>
          <a:prstGeom prst="rect">
            <a:avLst/>
          </a:prstGeom>
          <a:noFill/>
        </p:spPr>
        <p:txBody>
          <a:bodyPr wrap="none" rtlCol="0">
            <a:spAutoFit/>
          </a:bodyPr>
          <a:lstStyle/>
          <a:p>
            <a:r>
              <a:rPr lang="en-US" sz="1200" dirty="0" smtClean="0"/>
              <a:t>z-axis</a:t>
            </a:r>
            <a:endParaRPr lang="en-US" sz="1200" dirty="0"/>
          </a:p>
        </p:txBody>
      </p:sp>
      <p:sp>
        <p:nvSpPr>
          <p:cNvPr id="34" name="Textfeld 33"/>
          <p:cNvSpPr txBox="1"/>
          <p:nvPr/>
        </p:nvSpPr>
        <p:spPr>
          <a:xfrm>
            <a:off x="251520" y="4731990"/>
            <a:ext cx="2127890" cy="276999"/>
          </a:xfrm>
          <a:prstGeom prst="rect">
            <a:avLst/>
          </a:prstGeom>
          <a:noFill/>
        </p:spPr>
        <p:txBody>
          <a:bodyPr wrap="none" rtlCol="0">
            <a:spAutoFit/>
          </a:bodyPr>
          <a:lstStyle/>
          <a:p>
            <a:r>
              <a:rPr lang="en-US" sz="1200" dirty="0" smtClean="0"/>
              <a:t>origin of the coordinate system</a:t>
            </a:r>
            <a:endParaRPr lang="en-US" sz="1200" dirty="0"/>
          </a:p>
        </p:txBody>
      </p:sp>
      <p:cxnSp>
        <p:nvCxnSpPr>
          <p:cNvPr id="35" name="Gerade Verbindung 34"/>
          <p:cNvCxnSpPr/>
          <p:nvPr/>
        </p:nvCxnSpPr>
        <p:spPr>
          <a:xfrm flipV="1">
            <a:off x="467544" y="4443958"/>
            <a:ext cx="288032" cy="21602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1475656" y="3579862"/>
            <a:ext cx="144016" cy="144016"/>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fik 45" descr="IguanaTex_tmp.png"/>
          <p:cNvPicPr>
            <a:picLocks noChangeAspect="1"/>
          </p:cNvPicPr>
          <p:nvPr>
            <p:custDataLst>
              <p:tags r:id="rId6"/>
            </p:custDataLst>
          </p:nvPr>
        </p:nvPicPr>
        <p:blipFill>
          <a:blip r:embed="rId10" cstate="print"/>
          <a:stretch>
            <a:fillRect/>
          </a:stretch>
        </p:blipFill>
        <p:spPr>
          <a:xfrm>
            <a:off x="2051719" y="3363838"/>
            <a:ext cx="825045" cy="611620"/>
          </a:xfrm>
          <a:prstGeom prst="rect">
            <a:avLst/>
          </a:prstGeom>
          <a:noFill/>
          <a:ln/>
          <a:effectLst/>
        </p:spPr>
      </p:pic>
      <p:cxnSp>
        <p:nvCxnSpPr>
          <p:cNvPr id="38" name="Gerade Verbindung 37"/>
          <p:cNvCxnSpPr>
            <a:stCxn id="36" idx="4"/>
          </p:cNvCxnSpPr>
          <p:nvPr/>
        </p:nvCxnSpPr>
        <p:spPr>
          <a:xfrm>
            <a:off x="1547664" y="3723878"/>
            <a:ext cx="0" cy="6480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 Verbindung 38"/>
          <p:cNvCxnSpPr>
            <a:stCxn id="36" idx="2"/>
          </p:cNvCxnSpPr>
          <p:nvPr/>
        </p:nvCxnSpPr>
        <p:spPr>
          <a:xfrm flipH="1">
            <a:off x="827584" y="3651870"/>
            <a:ext cx="6480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a:endCxn id="36" idx="3"/>
          </p:cNvCxnSpPr>
          <p:nvPr/>
        </p:nvCxnSpPr>
        <p:spPr>
          <a:xfrm flipV="1">
            <a:off x="827584" y="3702787"/>
            <a:ext cx="669163" cy="669163"/>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V="1">
            <a:off x="827584" y="3291830"/>
            <a:ext cx="576064" cy="1080120"/>
          </a:xfrm>
          <a:prstGeom prst="line">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36" idx="2"/>
          </p:cNvCxnSpPr>
          <p:nvPr/>
        </p:nvCxnSpPr>
        <p:spPr>
          <a:xfrm flipH="1" flipV="1">
            <a:off x="1259632" y="3579862"/>
            <a:ext cx="216024" cy="720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feld 44"/>
          <p:cNvSpPr txBox="1"/>
          <p:nvPr/>
        </p:nvSpPr>
        <p:spPr>
          <a:xfrm>
            <a:off x="1403648" y="3147814"/>
            <a:ext cx="534313" cy="276999"/>
          </a:xfrm>
          <a:prstGeom prst="rect">
            <a:avLst/>
          </a:prstGeom>
          <a:noFill/>
        </p:spPr>
        <p:txBody>
          <a:bodyPr wrap="none" rtlCol="0">
            <a:spAutoFit/>
          </a:bodyPr>
          <a:lstStyle/>
          <a:p>
            <a:r>
              <a:rPr lang="en-US" sz="1200" dirty="0" smtClean="0"/>
              <a:t>y-axis</a:t>
            </a:r>
            <a:endParaRPr lang="en-US" sz="1200" dirty="0"/>
          </a:p>
        </p:txBody>
      </p:sp>
      <p:sp>
        <p:nvSpPr>
          <p:cNvPr id="47" name="Rechteck 46"/>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fik 48" descr="IguanaTex_tmp.png"/>
          <p:cNvPicPr>
            <a:picLocks noChangeAspect="1"/>
          </p:cNvPicPr>
          <p:nvPr>
            <p:custDataLst>
              <p:tags r:id="rId7"/>
            </p:custDataLst>
          </p:nvPr>
        </p:nvPicPr>
        <p:blipFill>
          <a:blip r:embed="rId11" cstate="print"/>
          <a:stretch>
            <a:fillRect/>
          </a:stretch>
        </p:blipFill>
        <p:spPr>
          <a:xfrm>
            <a:off x="3491877" y="1203580"/>
            <a:ext cx="5330986" cy="3731128"/>
          </a:xfrm>
          <a:prstGeom prst="rect">
            <a:avLst/>
          </a:prstGeom>
          <a:noFill/>
          <a:ln/>
          <a:effectLst/>
        </p:spPr>
      </p:pic>
      <p:sp>
        <p:nvSpPr>
          <p:cNvPr id="37" name="Textfeld 36"/>
          <p:cNvSpPr txBox="1"/>
          <p:nvPr/>
        </p:nvSpPr>
        <p:spPr>
          <a:xfrm>
            <a:off x="539552" y="2067694"/>
            <a:ext cx="287258" cy="276999"/>
          </a:xfrm>
          <a:prstGeom prst="rect">
            <a:avLst/>
          </a:prstGeom>
          <a:noFill/>
        </p:spPr>
        <p:txBody>
          <a:bodyPr wrap="none" rtlCol="0">
            <a:spAutoFit/>
          </a:bodyPr>
          <a:lstStyle/>
          <a:p>
            <a:r>
              <a:rPr lang="en-US" sz="1200" dirty="0" smtClean="0"/>
              <a:t>O</a:t>
            </a:r>
            <a:endParaRPr lang="en-US" sz="1200" dirty="0"/>
          </a:p>
        </p:txBody>
      </p:sp>
      <p:sp>
        <p:nvSpPr>
          <p:cNvPr id="41" name="Textfeld 40"/>
          <p:cNvSpPr txBox="1"/>
          <p:nvPr/>
        </p:nvSpPr>
        <p:spPr>
          <a:xfrm>
            <a:off x="539552" y="4083918"/>
            <a:ext cx="287258" cy="276999"/>
          </a:xfrm>
          <a:prstGeom prst="rect">
            <a:avLst/>
          </a:prstGeom>
          <a:noFill/>
        </p:spPr>
        <p:txBody>
          <a:bodyPr wrap="none" rtlCol="0">
            <a:spAutoFit/>
          </a:bodyPr>
          <a:lstStyle/>
          <a:p>
            <a:r>
              <a:rPr lang="en-US" sz="1200" dirty="0" smtClean="0"/>
              <a:t>O</a:t>
            </a:r>
            <a:endParaRPr lang="en-US" sz="1200" dirty="0"/>
          </a:p>
        </p:txBody>
      </p:sp>
      <p:sp>
        <p:nvSpPr>
          <p:cNvPr id="43" name="Textfeld 42"/>
          <p:cNvSpPr txBox="1"/>
          <p:nvPr/>
        </p:nvSpPr>
        <p:spPr>
          <a:xfrm>
            <a:off x="1416710" y="1275606"/>
            <a:ext cx="264816" cy="276999"/>
          </a:xfrm>
          <a:prstGeom prst="rect">
            <a:avLst/>
          </a:prstGeom>
          <a:noFill/>
        </p:spPr>
        <p:txBody>
          <a:bodyPr wrap="none" rtlCol="0">
            <a:spAutoFit/>
          </a:bodyPr>
          <a:lstStyle/>
          <a:p>
            <a:r>
              <a:rPr lang="en-US" sz="1200" dirty="0" smtClean="0"/>
              <a:t>P</a:t>
            </a:r>
            <a:endParaRPr lang="en-US" sz="1200" dirty="0"/>
          </a:p>
        </p:txBody>
      </p:sp>
      <p:sp>
        <p:nvSpPr>
          <p:cNvPr id="48" name="Textfeld 47"/>
          <p:cNvSpPr txBox="1"/>
          <p:nvPr/>
        </p:nvSpPr>
        <p:spPr>
          <a:xfrm>
            <a:off x="1547664" y="3723878"/>
            <a:ext cx="264816" cy="276999"/>
          </a:xfrm>
          <a:prstGeom prst="rect">
            <a:avLst/>
          </a:prstGeom>
          <a:noFill/>
        </p:spPr>
        <p:txBody>
          <a:bodyPr wrap="none" rtlCol="0">
            <a:spAutoFit/>
          </a:bodyPr>
          <a:lstStyle/>
          <a:p>
            <a:r>
              <a:rPr lang="en-US" sz="1200" dirty="0" smtClean="0"/>
              <a:t>P</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 have a vocabulary that allows us to express geometric quantities, let us recall the notions of position and direction vectors (2/ 2)</a:t>
            </a:r>
            <a:endParaRPr lang="en-US" dirty="0"/>
          </a:p>
        </p:txBody>
      </p:sp>
      <p:cxnSp>
        <p:nvCxnSpPr>
          <p:cNvPr id="3" name="Gerade Verbindung mit Pfeil 2"/>
          <p:cNvCxnSpPr/>
          <p:nvPr>
            <p:custDataLst>
              <p:tags r:id="rId1"/>
            </p:custDataLst>
          </p:nvPr>
        </p:nvCxnSpPr>
        <p:spPr>
          <a:xfrm flipV="1">
            <a:off x="827584" y="1131590"/>
            <a:ext cx="0" cy="136815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 name="Gerade Verbindung mit Pfeil 3"/>
          <p:cNvCxnSpPr/>
          <p:nvPr>
            <p:custDataLst>
              <p:tags r:id="rId2"/>
            </p:custDataLst>
          </p:nvPr>
        </p:nvCxnSpPr>
        <p:spPr>
          <a:xfrm>
            <a:off x="683568" y="2355726"/>
            <a:ext cx="1728192"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1835696" y="2355726"/>
            <a:ext cx="534313" cy="276999"/>
          </a:xfrm>
          <a:prstGeom prst="rect">
            <a:avLst/>
          </a:prstGeom>
          <a:noFill/>
        </p:spPr>
        <p:txBody>
          <a:bodyPr wrap="none" rtlCol="0">
            <a:spAutoFit/>
          </a:bodyPr>
          <a:lstStyle/>
          <a:p>
            <a:r>
              <a:rPr lang="en-US" sz="1200" dirty="0" smtClean="0"/>
              <a:t>x-axis</a:t>
            </a:r>
            <a:endParaRPr lang="en-US" sz="1200" dirty="0"/>
          </a:p>
        </p:txBody>
      </p:sp>
      <p:sp>
        <p:nvSpPr>
          <p:cNvPr id="6" name="Textfeld 5"/>
          <p:cNvSpPr txBox="1"/>
          <p:nvPr/>
        </p:nvSpPr>
        <p:spPr>
          <a:xfrm>
            <a:off x="251520" y="1131590"/>
            <a:ext cx="534313" cy="276999"/>
          </a:xfrm>
          <a:prstGeom prst="rect">
            <a:avLst/>
          </a:prstGeom>
          <a:noFill/>
        </p:spPr>
        <p:txBody>
          <a:bodyPr wrap="none" rtlCol="0">
            <a:spAutoFit/>
          </a:bodyPr>
          <a:lstStyle/>
          <a:p>
            <a:r>
              <a:rPr lang="en-US" sz="1200" dirty="0" smtClean="0"/>
              <a:t>y-axis</a:t>
            </a:r>
            <a:endParaRPr lang="en-US" sz="1200" dirty="0"/>
          </a:p>
        </p:txBody>
      </p:sp>
      <p:sp>
        <p:nvSpPr>
          <p:cNvPr id="7" name="Textfeld 6"/>
          <p:cNvSpPr txBox="1"/>
          <p:nvPr/>
        </p:nvSpPr>
        <p:spPr>
          <a:xfrm>
            <a:off x="251520" y="2715766"/>
            <a:ext cx="2127890" cy="276999"/>
          </a:xfrm>
          <a:prstGeom prst="rect">
            <a:avLst/>
          </a:prstGeom>
          <a:noFill/>
        </p:spPr>
        <p:txBody>
          <a:bodyPr wrap="none" rtlCol="0">
            <a:spAutoFit/>
          </a:bodyPr>
          <a:lstStyle/>
          <a:p>
            <a:r>
              <a:rPr lang="en-US" sz="1200" dirty="0" smtClean="0"/>
              <a:t>origin of the coordinate system</a:t>
            </a:r>
            <a:endParaRPr lang="en-US" sz="1200" dirty="0"/>
          </a:p>
        </p:txBody>
      </p:sp>
      <p:cxnSp>
        <p:nvCxnSpPr>
          <p:cNvPr id="8" name="Gerade Verbindung 7"/>
          <p:cNvCxnSpPr/>
          <p:nvPr/>
        </p:nvCxnSpPr>
        <p:spPr>
          <a:xfrm flipV="1">
            <a:off x="467544" y="2427734"/>
            <a:ext cx="288032" cy="21602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1475656" y="1563638"/>
            <a:ext cx="144016" cy="144016"/>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fik 28" descr="IguanaTex_tmp.png"/>
          <p:cNvPicPr>
            <a:picLocks noChangeAspect="1"/>
          </p:cNvPicPr>
          <p:nvPr>
            <p:custDataLst>
              <p:tags r:id="rId3"/>
            </p:custDataLst>
          </p:nvPr>
        </p:nvPicPr>
        <p:blipFill>
          <a:blip r:embed="rId11" cstate="print"/>
          <a:stretch>
            <a:fillRect/>
          </a:stretch>
        </p:blipFill>
        <p:spPr>
          <a:xfrm>
            <a:off x="2051719" y="1995686"/>
            <a:ext cx="798464" cy="185123"/>
          </a:xfrm>
          <a:prstGeom prst="rect">
            <a:avLst/>
          </a:prstGeom>
          <a:noFill/>
          <a:ln/>
          <a:effectLst/>
        </p:spPr>
      </p:pic>
      <p:cxnSp>
        <p:nvCxnSpPr>
          <p:cNvPr id="11" name="Gerade Verbindung 10"/>
          <p:cNvCxnSpPr>
            <a:stCxn id="9" idx="4"/>
          </p:cNvCxnSpPr>
          <p:nvPr/>
        </p:nvCxnSpPr>
        <p:spPr>
          <a:xfrm>
            <a:off x="1547664" y="1707654"/>
            <a:ext cx="0" cy="6480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Gerade Verbindung 11"/>
          <p:cNvCxnSpPr>
            <a:stCxn id="9" idx="2"/>
          </p:cNvCxnSpPr>
          <p:nvPr/>
        </p:nvCxnSpPr>
        <p:spPr>
          <a:xfrm flipH="1">
            <a:off x="827584" y="1635646"/>
            <a:ext cx="6480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endCxn id="9" idx="3"/>
          </p:cNvCxnSpPr>
          <p:nvPr/>
        </p:nvCxnSpPr>
        <p:spPr>
          <a:xfrm flipV="1">
            <a:off x="827584" y="1686563"/>
            <a:ext cx="669163" cy="669163"/>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custDataLst>
              <p:tags r:id="rId4"/>
            </p:custDataLst>
          </p:nvPr>
        </p:nvCxnSpPr>
        <p:spPr>
          <a:xfrm flipV="1">
            <a:off x="827584" y="3147814"/>
            <a:ext cx="0" cy="1368152"/>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custDataLst>
              <p:tags r:id="rId5"/>
            </p:custDataLst>
          </p:nvPr>
        </p:nvCxnSpPr>
        <p:spPr>
          <a:xfrm>
            <a:off x="683568" y="4371950"/>
            <a:ext cx="1728192"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1835696" y="4371950"/>
            <a:ext cx="534313" cy="276999"/>
          </a:xfrm>
          <a:prstGeom prst="rect">
            <a:avLst/>
          </a:prstGeom>
          <a:noFill/>
        </p:spPr>
        <p:txBody>
          <a:bodyPr wrap="none" rtlCol="0">
            <a:spAutoFit/>
          </a:bodyPr>
          <a:lstStyle/>
          <a:p>
            <a:r>
              <a:rPr lang="en-US" sz="1200" dirty="0" smtClean="0"/>
              <a:t>x-axis</a:t>
            </a:r>
            <a:endParaRPr lang="en-US" sz="1200" dirty="0"/>
          </a:p>
        </p:txBody>
      </p:sp>
      <p:sp>
        <p:nvSpPr>
          <p:cNvPr id="17" name="Textfeld 16"/>
          <p:cNvSpPr txBox="1"/>
          <p:nvPr/>
        </p:nvSpPr>
        <p:spPr>
          <a:xfrm>
            <a:off x="251520" y="3147814"/>
            <a:ext cx="534313" cy="276999"/>
          </a:xfrm>
          <a:prstGeom prst="rect">
            <a:avLst/>
          </a:prstGeom>
          <a:noFill/>
        </p:spPr>
        <p:txBody>
          <a:bodyPr wrap="none" rtlCol="0">
            <a:spAutoFit/>
          </a:bodyPr>
          <a:lstStyle/>
          <a:p>
            <a:r>
              <a:rPr lang="en-US" sz="1200" dirty="0" smtClean="0"/>
              <a:t>z-axis</a:t>
            </a:r>
            <a:endParaRPr lang="en-US" sz="1200" dirty="0"/>
          </a:p>
        </p:txBody>
      </p:sp>
      <p:sp>
        <p:nvSpPr>
          <p:cNvPr id="18" name="Textfeld 17"/>
          <p:cNvSpPr txBox="1"/>
          <p:nvPr/>
        </p:nvSpPr>
        <p:spPr>
          <a:xfrm>
            <a:off x="251520" y="4731990"/>
            <a:ext cx="2127890" cy="276999"/>
          </a:xfrm>
          <a:prstGeom prst="rect">
            <a:avLst/>
          </a:prstGeom>
          <a:noFill/>
        </p:spPr>
        <p:txBody>
          <a:bodyPr wrap="none" rtlCol="0">
            <a:spAutoFit/>
          </a:bodyPr>
          <a:lstStyle/>
          <a:p>
            <a:r>
              <a:rPr lang="en-US" sz="1200" dirty="0" smtClean="0"/>
              <a:t>origin of the coordinate system</a:t>
            </a:r>
            <a:endParaRPr lang="en-US" sz="1200" dirty="0"/>
          </a:p>
        </p:txBody>
      </p:sp>
      <p:cxnSp>
        <p:nvCxnSpPr>
          <p:cNvPr id="19" name="Gerade Verbindung 18"/>
          <p:cNvCxnSpPr/>
          <p:nvPr/>
        </p:nvCxnSpPr>
        <p:spPr>
          <a:xfrm flipV="1">
            <a:off x="467544" y="4443958"/>
            <a:ext cx="288032" cy="21602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1475656" y="3579862"/>
            <a:ext cx="144016" cy="144016"/>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fik 29" descr="IguanaTex_tmp.png"/>
          <p:cNvPicPr>
            <a:picLocks noChangeAspect="1"/>
          </p:cNvPicPr>
          <p:nvPr>
            <p:custDataLst>
              <p:tags r:id="rId6"/>
            </p:custDataLst>
          </p:nvPr>
        </p:nvPicPr>
        <p:blipFill>
          <a:blip r:embed="rId12" cstate="print"/>
          <a:stretch>
            <a:fillRect/>
          </a:stretch>
        </p:blipFill>
        <p:spPr>
          <a:xfrm>
            <a:off x="2051718" y="4114636"/>
            <a:ext cx="961296" cy="185306"/>
          </a:xfrm>
          <a:prstGeom prst="rect">
            <a:avLst/>
          </a:prstGeom>
          <a:noFill/>
          <a:ln/>
          <a:effectLst/>
        </p:spPr>
      </p:pic>
      <p:cxnSp>
        <p:nvCxnSpPr>
          <p:cNvPr id="22" name="Gerade Verbindung 21"/>
          <p:cNvCxnSpPr>
            <a:stCxn id="20" idx="4"/>
          </p:cNvCxnSpPr>
          <p:nvPr/>
        </p:nvCxnSpPr>
        <p:spPr>
          <a:xfrm>
            <a:off x="1547664" y="3723878"/>
            <a:ext cx="0" cy="64807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Gerade Verbindung 22"/>
          <p:cNvCxnSpPr>
            <a:stCxn id="20" idx="2"/>
          </p:cNvCxnSpPr>
          <p:nvPr/>
        </p:nvCxnSpPr>
        <p:spPr>
          <a:xfrm flipH="1">
            <a:off x="827584" y="3651870"/>
            <a:ext cx="64807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endCxn id="20" idx="3"/>
          </p:cNvCxnSpPr>
          <p:nvPr/>
        </p:nvCxnSpPr>
        <p:spPr>
          <a:xfrm flipV="1">
            <a:off x="827584" y="3702787"/>
            <a:ext cx="669163" cy="669163"/>
          </a:xfrm>
          <a:prstGeom prst="straightConnector1">
            <a:avLst/>
          </a:prstGeom>
          <a:ln w="28575">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827584" y="3291830"/>
            <a:ext cx="576064" cy="1080120"/>
          </a:xfrm>
          <a:prstGeom prst="line">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5"/>
          <p:cNvCxnSpPr>
            <a:stCxn id="20" idx="2"/>
          </p:cNvCxnSpPr>
          <p:nvPr/>
        </p:nvCxnSpPr>
        <p:spPr>
          <a:xfrm flipH="1" flipV="1">
            <a:off x="1259632" y="3579862"/>
            <a:ext cx="216024" cy="720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1403648" y="3147814"/>
            <a:ext cx="534313" cy="276999"/>
          </a:xfrm>
          <a:prstGeom prst="rect">
            <a:avLst/>
          </a:prstGeom>
          <a:noFill/>
        </p:spPr>
        <p:txBody>
          <a:bodyPr wrap="none" rtlCol="0">
            <a:spAutoFit/>
          </a:bodyPr>
          <a:lstStyle/>
          <a:p>
            <a:r>
              <a:rPr lang="en-US" sz="1200" dirty="0" smtClean="0"/>
              <a:t>y-axis</a:t>
            </a:r>
            <a:endParaRPr lang="en-US" sz="1200" dirty="0"/>
          </a:p>
        </p:txBody>
      </p:sp>
      <p:pic>
        <p:nvPicPr>
          <p:cNvPr id="31" name="Grafik 30" descr="IguanaTex_tmp.png"/>
          <p:cNvPicPr>
            <a:picLocks noChangeAspect="1"/>
          </p:cNvPicPr>
          <p:nvPr>
            <p:custDataLst>
              <p:tags r:id="rId7"/>
            </p:custDataLst>
          </p:nvPr>
        </p:nvPicPr>
        <p:blipFill>
          <a:blip r:embed="rId13" cstate="print"/>
          <a:stretch>
            <a:fillRect/>
          </a:stretch>
        </p:blipFill>
        <p:spPr>
          <a:xfrm>
            <a:off x="2051720" y="1419622"/>
            <a:ext cx="792088" cy="407798"/>
          </a:xfrm>
          <a:prstGeom prst="rect">
            <a:avLst/>
          </a:prstGeom>
          <a:noFill/>
          <a:ln/>
          <a:effectLst/>
        </p:spPr>
      </p:pic>
      <p:pic>
        <p:nvPicPr>
          <p:cNvPr id="32" name="Grafik 31" descr="IguanaTex_tmp.png"/>
          <p:cNvPicPr>
            <a:picLocks noChangeAspect="1"/>
          </p:cNvPicPr>
          <p:nvPr>
            <p:custDataLst>
              <p:tags r:id="rId8"/>
            </p:custDataLst>
          </p:nvPr>
        </p:nvPicPr>
        <p:blipFill>
          <a:blip r:embed="rId14" cstate="print"/>
          <a:stretch>
            <a:fillRect/>
          </a:stretch>
        </p:blipFill>
        <p:spPr>
          <a:xfrm>
            <a:off x="2051719" y="3363838"/>
            <a:ext cx="825045" cy="611620"/>
          </a:xfrm>
          <a:prstGeom prst="rect">
            <a:avLst/>
          </a:prstGeom>
          <a:noFill/>
          <a:ln/>
          <a:effectLst/>
        </p:spPr>
      </p:pic>
      <p:sp>
        <p:nvSpPr>
          <p:cNvPr id="33" name="Rechteck 32"/>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fik 41" descr="IguanaTex_tmp.png"/>
          <p:cNvPicPr>
            <a:picLocks noChangeAspect="1"/>
          </p:cNvPicPr>
          <p:nvPr>
            <p:custDataLst>
              <p:tags r:id="rId9"/>
            </p:custDataLst>
          </p:nvPr>
        </p:nvPicPr>
        <p:blipFill>
          <a:blip r:embed="rId15" cstate="print"/>
          <a:stretch>
            <a:fillRect/>
          </a:stretch>
        </p:blipFill>
        <p:spPr>
          <a:xfrm>
            <a:off x="3491877" y="1203580"/>
            <a:ext cx="5332998" cy="3611177"/>
          </a:xfrm>
          <a:prstGeom prst="rect">
            <a:avLst/>
          </a:prstGeom>
          <a:noFill/>
          <a:ln/>
          <a:effectLst/>
        </p:spPr>
      </p:pic>
      <p:sp>
        <p:nvSpPr>
          <p:cNvPr id="35" name="Textfeld 34"/>
          <p:cNvSpPr txBox="1"/>
          <p:nvPr/>
        </p:nvSpPr>
        <p:spPr>
          <a:xfrm>
            <a:off x="539552" y="2067694"/>
            <a:ext cx="287258" cy="276999"/>
          </a:xfrm>
          <a:prstGeom prst="rect">
            <a:avLst/>
          </a:prstGeom>
          <a:noFill/>
        </p:spPr>
        <p:txBody>
          <a:bodyPr wrap="none" rtlCol="0">
            <a:spAutoFit/>
          </a:bodyPr>
          <a:lstStyle/>
          <a:p>
            <a:r>
              <a:rPr lang="en-US" sz="1200" dirty="0" smtClean="0"/>
              <a:t>O</a:t>
            </a:r>
            <a:endParaRPr lang="en-US" sz="1200" dirty="0"/>
          </a:p>
        </p:txBody>
      </p:sp>
      <p:sp>
        <p:nvSpPr>
          <p:cNvPr id="36" name="Textfeld 35"/>
          <p:cNvSpPr txBox="1"/>
          <p:nvPr/>
        </p:nvSpPr>
        <p:spPr>
          <a:xfrm>
            <a:off x="539552" y="4083918"/>
            <a:ext cx="287258" cy="276999"/>
          </a:xfrm>
          <a:prstGeom prst="rect">
            <a:avLst/>
          </a:prstGeom>
          <a:noFill/>
        </p:spPr>
        <p:txBody>
          <a:bodyPr wrap="none" rtlCol="0">
            <a:spAutoFit/>
          </a:bodyPr>
          <a:lstStyle/>
          <a:p>
            <a:r>
              <a:rPr lang="en-US" sz="1200" dirty="0" smtClean="0"/>
              <a:t>O</a:t>
            </a:r>
            <a:endParaRPr lang="en-US" sz="1200" dirty="0"/>
          </a:p>
        </p:txBody>
      </p:sp>
      <p:sp>
        <p:nvSpPr>
          <p:cNvPr id="37" name="Textfeld 36"/>
          <p:cNvSpPr txBox="1"/>
          <p:nvPr/>
        </p:nvSpPr>
        <p:spPr>
          <a:xfrm>
            <a:off x="1416710" y="1275606"/>
            <a:ext cx="264816" cy="276999"/>
          </a:xfrm>
          <a:prstGeom prst="rect">
            <a:avLst/>
          </a:prstGeom>
          <a:noFill/>
        </p:spPr>
        <p:txBody>
          <a:bodyPr wrap="none" rtlCol="0">
            <a:spAutoFit/>
          </a:bodyPr>
          <a:lstStyle/>
          <a:p>
            <a:r>
              <a:rPr lang="en-US" sz="1200" dirty="0" smtClean="0"/>
              <a:t>P</a:t>
            </a:r>
            <a:endParaRPr lang="en-US" sz="1200" dirty="0"/>
          </a:p>
        </p:txBody>
      </p:sp>
      <p:sp>
        <p:nvSpPr>
          <p:cNvPr id="38" name="Textfeld 37"/>
          <p:cNvSpPr txBox="1"/>
          <p:nvPr/>
        </p:nvSpPr>
        <p:spPr>
          <a:xfrm>
            <a:off x="1547664" y="3723878"/>
            <a:ext cx="264816" cy="276999"/>
          </a:xfrm>
          <a:prstGeom prst="rect">
            <a:avLst/>
          </a:prstGeom>
          <a:noFill/>
        </p:spPr>
        <p:txBody>
          <a:bodyPr wrap="none" rtlCol="0">
            <a:spAutoFit/>
          </a:bodyPr>
          <a:lstStyle/>
          <a:p>
            <a:r>
              <a:rPr lang="en-US" sz="1200" dirty="0" smtClean="0"/>
              <a:t>P</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Addition of two vectors and multiplication by a scalar are performed element-wise</a:t>
            </a:r>
            <a:endParaRPr lang="en-US" dirty="0"/>
          </a:p>
        </p:txBody>
      </p:sp>
      <p:sp>
        <p:nvSpPr>
          <p:cNvPr id="4" name="Rechteck 3"/>
          <p:cNvSpPr/>
          <p:nvPr/>
        </p:nvSpPr>
        <p:spPr>
          <a:xfrm>
            <a:off x="3419872" y="1131590"/>
            <a:ext cx="5472608"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fik 36" descr="IguanaTex_tmp.png"/>
          <p:cNvPicPr>
            <a:picLocks noChangeAspect="1"/>
          </p:cNvPicPr>
          <p:nvPr>
            <p:custDataLst>
              <p:tags r:id="rId1"/>
            </p:custDataLst>
          </p:nvPr>
        </p:nvPicPr>
        <p:blipFill>
          <a:blip r:embed="rId7" cstate="print"/>
          <a:stretch>
            <a:fillRect/>
          </a:stretch>
        </p:blipFill>
        <p:spPr>
          <a:xfrm>
            <a:off x="3491878" y="1203578"/>
            <a:ext cx="5344557" cy="3779419"/>
          </a:xfrm>
          <a:prstGeom prst="rect">
            <a:avLst/>
          </a:prstGeom>
          <a:noFill/>
          <a:ln/>
          <a:effectLst/>
        </p:spPr>
      </p:pic>
      <p:cxnSp>
        <p:nvCxnSpPr>
          <p:cNvPr id="7" name="Gerade Verbindung mit Pfeil 6"/>
          <p:cNvCxnSpPr/>
          <p:nvPr/>
        </p:nvCxnSpPr>
        <p:spPr>
          <a:xfrm flipV="1">
            <a:off x="1403648" y="3579862"/>
            <a:ext cx="1440160" cy="1440160"/>
          </a:xfrm>
          <a:prstGeom prst="straightConnector1">
            <a:avLst/>
          </a:prstGeom>
          <a:ln w="28575">
            <a:solidFill>
              <a:srgbClr val="C0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323528" y="1203598"/>
            <a:ext cx="720080" cy="720080"/>
          </a:xfrm>
          <a:prstGeom prst="straightConnector1">
            <a:avLst/>
          </a:prstGeom>
          <a:ln w="28575">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323528" y="2211710"/>
            <a:ext cx="720080" cy="0"/>
          </a:xfrm>
          <a:prstGeom prst="straightConnector1">
            <a:avLst/>
          </a:prstGeom>
          <a:ln w="28575">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9" name="Grafik 28" descr="IguanaTex_tmp.png"/>
          <p:cNvPicPr>
            <a:picLocks noChangeAspect="1"/>
          </p:cNvPicPr>
          <p:nvPr>
            <p:custDataLst>
              <p:tags r:id="rId2"/>
            </p:custDataLst>
          </p:nvPr>
        </p:nvPicPr>
        <p:blipFill>
          <a:blip r:embed="rId8" cstate="print"/>
          <a:stretch>
            <a:fillRect/>
          </a:stretch>
        </p:blipFill>
        <p:spPr>
          <a:xfrm>
            <a:off x="467544" y="1275606"/>
            <a:ext cx="143238" cy="184381"/>
          </a:xfrm>
          <a:prstGeom prst="rect">
            <a:avLst/>
          </a:prstGeom>
          <a:noFill/>
          <a:ln/>
          <a:effectLst/>
        </p:spPr>
      </p:pic>
      <p:pic>
        <p:nvPicPr>
          <p:cNvPr id="28" name="Grafik 27" descr="IguanaTex_tmp.png"/>
          <p:cNvPicPr>
            <a:picLocks noChangeAspect="1"/>
          </p:cNvPicPr>
          <p:nvPr>
            <p:custDataLst>
              <p:tags r:id="rId3"/>
            </p:custDataLst>
          </p:nvPr>
        </p:nvPicPr>
        <p:blipFill>
          <a:blip r:embed="rId9" cstate="print"/>
          <a:stretch>
            <a:fillRect/>
          </a:stretch>
        </p:blipFill>
        <p:spPr>
          <a:xfrm>
            <a:off x="310576" y="2355725"/>
            <a:ext cx="149333" cy="184381"/>
          </a:xfrm>
          <a:prstGeom prst="rect">
            <a:avLst/>
          </a:prstGeom>
          <a:noFill/>
          <a:ln/>
          <a:effectLst/>
        </p:spPr>
      </p:pic>
      <p:pic>
        <p:nvPicPr>
          <p:cNvPr id="33" name="Grafik 32" descr="IguanaTex_tmp.png"/>
          <p:cNvPicPr>
            <a:picLocks noChangeAspect="1"/>
          </p:cNvPicPr>
          <p:nvPr>
            <p:custDataLst>
              <p:tags r:id="rId4"/>
            </p:custDataLst>
          </p:nvPr>
        </p:nvPicPr>
        <p:blipFill>
          <a:blip r:embed="rId10" cstate="print"/>
          <a:stretch>
            <a:fillRect/>
          </a:stretch>
        </p:blipFill>
        <p:spPr>
          <a:xfrm>
            <a:off x="1788101" y="3971545"/>
            <a:ext cx="306495" cy="185894"/>
          </a:xfrm>
          <a:prstGeom prst="rect">
            <a:avLst/>
          </a:prstGeom>
          <a:noFill/>
          <a:ln/>
          <a:effectLst/>
        </p:spPr>
      </p:pic>
      <p:cxnSp>
        <p:nvCxnSpPr>
          <p:cNvPr id="13" name="Gerade Verbindung mit Pfeil 12"/>
          <p:cNvCxnSpPr/>
          <p:nvPr/>
        </p:nvCxnSpPr>
        <p:spPr>
          <a:xfrm flipV="1">
            <a:off x="395536" y="3147814"/>
            <a:ext cx="720080" cy="720080"/>
          </a:xfrm>
          <a:prstGeom prst="straightConnector1">
            <a:avLst/>
          </a:prstGeom>
          <a:ln w="28575">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395536" y="3867894"/>
            <a:ext cx="720080" cy="0"/>
          </a:xfrm>
          <a:prstGeom prst="straightConnector1">
            <a:avLst/>
          </a:prstGeom>
          <a:ln w="28575">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1115616" y="3147814"/>
            <a:ext cx="720080" cy="0"/>
          </a:xfrm>
          <a:prstGeom prst="straightConnector1">
            <a:avLst/>
          </a:pr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1115616" y="3147814"/>
            <a:ext cx="720080" cy="720080"/>
          </a:xfrm>
          <a:prstGeom prst="straightConnector1">
            <a:avLst/>
          </a:prstGeom>
          <a:ln w="28575">
            <a:solidFill>
              <a:schemeClr val="bg1">
                <a:lumMod val="7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395536" y="3147814"/>
            <a:ext cx="1440160" cy="720080"/>
          </a:xfrm>
          <a:prstGeom prst="straightConnector1">
            <a:avLst/>
          </a:prstGeom>
          <a:ln w="28575">
            <a:solidFill>
              <a:srgbClr val="C0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1" name="Grafik 30" descr="IguanaTex_tmp.png"/>
          <p:cNvPicPr>
            <a:picLocks noChangeAspect="1"/>
          </p:cNvPicPr>
          <p:nvPr>
            <p:custDataLst>
              <p:tags r:id="rId5"/>
            </p:custDataLst>
          </p:nvPr>
        </p:nvPicPr>
        <p:blipFill>
          <a:blip r:embed="rId11" cstate="print"/>
          <a:stretch>
            <a:fillRect/>
          </a:stretch>
        </p:blipFill>
        <p:spPr>
          <a:xfrm>
            <a:off x="1547663" y="2787774"/>
            <a:ext cx="589627" cy="202862"/>
          </a:xfrm>
          <a:prstGeom prst="rect">
            <a:avLst/>
          </a:prstGeom>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Geometrically, in 2D and 3D, we are introducing a new function – the determinant – to measure areas and volumes</a:t>
            </a:r>
            <a:endParaRPr lang="en-US" dirty="0"/>
          </a:p>
        </p:txBody>
      </p:sp>
      <p:pic>
        <p:nvPicPr>
          <p:cNvPr id="3" name="Grafik 2" descr="TP_tmp"/>
          <p:cNvPicPr>
            <a:picLocks noChangeAspect="1"/>
          </p:cNvPicPr>
          <p:nvPr>
            <p:custDataLst>
              <p:tags r:id="rId1"/>
            </p:custDataLst>
          </p:nvPr>
        </p:nvPicPr>
        <p:blipFill>
          <a:blip r:embed="rId10" cstate="print"/>
          <a:stretch>
            <a:fillRect/>
          </a:stretch>
        </p:blipFill>
        <p:spPr bwMode="auto">
          <a:xfrm>
            <a:off x="251520" y="1131590"/>
            <a:ext cx="1322643" cy="636151"/>
          </a:xfrm>
          <a:prstGeom prst="rect">
            <a:avLst/>
          </a:prstGeom>
          <a:noFill/>
          <a:ln/>
          <a:effectLst/>
        </p:spPr>
      </p:pic>
      <p:sp>
        <p:nvSpPr>
          <p:cNvPr id="4" name="Parallelogramm 3"/>
          <p:cNvSpPr/>
          <p:nvPr>
            <p:custDataLst>
              <p:tags r:id="rId2"/>
            </p:custDataLst>
          </p:nvPr>
        </p:nvSpPr>
        <p:spPr>
          <a:xfrm>
            <a:off x="755576" y="1131590"/>
            <a:ext cx="5040560" cy="1440160"/>
          </a:xfrm>
          <a:prstGeom prst="parallelogram">
            <a:avLst>
              <a:gd name="adj" fmla="val 9907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Gerade Verbindung mit Pfeil 4"/>
          <p:cNvCxnSpPr/>
          <p:nvPr>
            <p:custDataLst>
              <p:tags r:id="rId3"/>
            </p:custDataLst>
          </p:nvPr>
        </p:nvCxnSpPr>
        <p:spPr>
          <a:xfrm flipV="1">
            <a:off x="755576" y="1131590"/>
            <a:ext cx="1440160" cy="144016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custDataLst>
              <p:tags r:id="rId4"/>
            </p:custDataLst>
          </p:nvPr>
        </p:nvCxnSpPr>
        <p:spPr>
          <a:xfrm>
            <a:off x="755576" y="2571750"/>
            <a:ext cx="3600400"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custDataLst>
              <p:tags r:id="rId5"/>
            </p:custDataLst>
          </p:nvPr>
        </p:nvCxnSpPr>
        <p:spPr>
          <a:xfrm>
            <a:off x="2195736" y="1131590"/>
            <a:ext cx="3600400" cy="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custDataLst>
              <p:tags r:id="rId6"/>
            </p:custDataLst>
          </p:nvPr>
        </p:nvCxnSpPr>
        <p:spPr>
          <a:xfrm flipV="1">
            <a:off x="4355976" y="1131590"/>
            <a:ext cx="1440160" cy="144016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9" name="Grafik 8" descr="TP_tmp"/>
          <p:cNvPicPr>
            <a:picLocks noChangeAspect="1"/>
          </p:cNvPicPr>
          <p:nvPr>
            <p:custDataLst>
              <p:tags r:id="rId7"/>
            </p:custDataLst>
          </p:nvPr>
        </p:nvPicPr>
        <p:blipFill>
          <a:blip r:embed="rId11" cstate="print"/>
          <a:stretch>
            <a:fillRect/>
          </a:stretch>
        </p:blipFill>
        <p:spPr bwMode="auto">
          <a:xfrm>
            <a:off x="2204920" y="2676670"/>
            <a:ext cx="1345059" cy="635210"/>
          </a:xfrm>
          <a:prstGeom prst="rect">
            <a:avLst/>
          </a:prstGeom>
          <a:noFill/>
          <a:ln/>
          <a:effectLst/>
        </p:spPr>
      </p:pic>
      <p:pic>
        <p:nvPicPr>
          <p:cNvPr id="10" name="Grafik 9" descr="TP_tmp"/>
          <p:cNvPicPr>
            <a:picLocks noChangeAspect="1"/>
          </p:cNvPicPr>
          <p:nvPr>
            <p:custDataLst>
              <p:tags r:id="rId8"/>
            </p:custDataLst>
          </p:nvPr>
        </p:nvPicPr>
        <p:blipFill>
          <a:blip r:embed="rId12" cstate="print"/>
          <a:stretch>
            <a:fillRect/>
          </a:stretch>
        </p:blipFill>
        <p:spPr bwMode="auto">
          <a:xfrm>
            <a:off x="5834937" y="2591343"/>
            <a:ext cx="3051012" cy="1475163"/>
          </a:xfrm>
          <a:prstGeom prst="rect">
            <a:avLst/>
          </a:prstGeom>
          <a:noFill/>
          <a:ln/>
          <a:effectLst/>
        </p:spPr>
      </p:pic>
      <p:cxnSp>
        <p:nvCxnSpPr>
          <p:cNvPr id="12" name="Gerade Verbindung 11"/>
          <p:cNvCxnSpPr/>
          <p:nvPr/>
        </p:nvCxnSpPr>
        <p:spPr>
          <a:xfrm>
            <a:off x="3923928" y="1851670"/>
            <a:ext cx="1800200" cy="864096"/>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Abgerundetes Rechteck 12"/>
          <p:cNvSpPr/>
          <p:nvPr/>
        </p:nvSpPr>
        <p:spPr>
          <a:xfrm>
            <a:off x="7092280" y="987574"/>
            <a:ext cx="1944216" cy="57606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http://www.abi-mathe.de/shared/images/devpages/determinante-2x2.png"/>
          <p:cNvPicPr>
            <a:picLocks noChangeAspect="1" noChangeArrowheads="1"/>
          </p:cNvPicPr>
          <p:nvPr/>
        </p:nvPicPr>
        <p:blipFill>
          <a:blip r:embed="rId13" cstate="print"/>
          <a:srcRect t="24332" b="23123"/>
          <a:stretch>
            <a:fillRect/>
          </a:stretch>
        </p:blipFill>
        <p:spPr bwMode="auto">
          <a:xfrm>
            <a:off x="7236296" y="1059582"/>
            <a:ext cx="1656185" cy="43760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a:t>
            </a:r>
            <a:br>
              <a:rPr lang="en-US" dirty="0" smtClean="0"/>
            </a:br>
            <a:r>
              <a:rPr lang="en-US" dirty="0" smtClean="0"/>
              <a:t>The determinant function in 2D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6063" y="1033463"/>
            <a:ext cx="4929985" cy="1754311"/>
          </a:xfrm>
          <a:prstGeom prst="rect">
            <a:avLst/>
          </a:prstGeom>
          <a:noFill/>
          <a:ln w="9525">
            <a:noFill/>
            <a:miter lim="800000"/>
            <a:headEnd/>
            <a:tailEnd/>
          </a:ln>
          <a:effectLst/>
        </p:spPr>
      </p:pic>
      <p:sp>
        <p:nvSpPr>
          <p:cNvPr id="13" name="Rechteck 12"/>
          <p:cNvSpPr/>
          <p:nvPr/>
        </p:nvSpPr>
        <p:spPr>
          <a:xfrm>
            <a:off x="1691680" y="3147814"/>
            <a:ext cx="7200800" cy="187220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1"/>
            </p:custDataLst>
          </p:nvPr>
        </p:nvPicPr>
        <p:blipFill>
          <a:blip r:embed="rId4" cstate="print"/>
          <a:stretch>
            <a:fillRect/>
          </a:stretch>
        </p:blipFill>
        <p:spPr>
          <a:xfrm>
            <a:off x="1763690" y="3219779"/>
            <a:ext cx="6358108" cy="1702616"/>
          </a:xfrm>
          <a:prstGeom prst="rect">
            <a:avLst/>
          </a:prstGeom>
          <a:noFill/>
          <a:ln/>
          <a:effectLst/>
        </p:spPr>
      </p:pic>
      <p:sp>
        <p:nvSpPr>
          <p:cNvPr id="6" name="Abgerundetes Rechteck 5"/>
          <p:cNvSpPr/>
          <p:nvPr/>
        </p:nvSpPr>
        <p:spPr>
          <a:xfrm>
            <a:off x="7092280" y="987574"/>
            <a:ext cx="1944216" cy="57606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abi-mathe.de/shared/images/devpages/determinante-2x2.png"/>
          <p:cNvPicPr>
            <a:picLocks noChangeAspect="1" noChangeArrowheads="1"/>
          </p:cNvPicPr>
          <p:nvPr/>
        </p:nvPicPr>
        <p:blipFill>
          <a:blip r:embed="rId5" cstate="print"/>
          <a:srcRect t="24332" b="23123"/>
          <a:stretch>
            <a:fillRect/>
          </a:stretch>
        </p:blipFill>
        <p:spPr bwMode="auto">
          <a:xfrm>
            <a:off x="7236296" y="1059582"/>
            <a:ext cx="1656185" cy="43760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Geometrically, we can straightforwardly connect the value of a determinant with the area of the parallelogram spanned by its input vectors (1/ 2)</a:t>
            </a:r>
            <a:endParaRPr lang="en-US" dirty="0"/>
          </a:p>
        </p:txBody>
      </p:sp>
      <p:pic>
        <p:nvPicPr>
          <p:cNvPr id="3" name="Picture 4" descr="http://www.mat.univie.ac.at/~kriegl/Skripten/Math4Ilak1/img3156.png"/>
          <p:cNvPicPr>
            <a:picLocks noChangeAspect="1" noChangeArrowheads="1"/>
          </p:cNvPicPr>
          <p:nvPr/>
        </p:nvPicPr>
        <p:blipFill>
          <a:blip r:embed="rId3" cstate="print"/>
          <a:srcRect/>
          <a:stretch>
            <a:fillRect/>
          </a:stretch>
        </p:blipFill>
        <p:spPr bwMode="auto">
          <a:xfrm>
            <a:off x="252289" y="1131590"/>
            <a:ext cx="2853148" cy="2880320"/>
          </a:xfrm>
          <a:prstGeom prst="rect">
            <a:avLst/>
          </a:prstGeom>
          <a:noFill/>
        </p:spPr>
      </p:pic>
      <p:sp>
        <p:nvSpPr>
          <p:cNvPr id="4" name="Rechteck 3"/>
          <p:cNvSpPr/>
          <p:nvPr/>
        </p:nvSpPr>
        <p:spPr>
          <a:xfrm>
            <a:off x="0" y="4928056"/>
            <a:ext cx="3383607" cy="215444"/>
          </a:xfrm>
          <a:prstGeom prst="rect">
            <a:avLst/>
          </a:prstGeom>
        </p:spPr>
        <p:txBody>
          <a:bodyPr wrap="square">
            <a:spAutoFit/>
          </a:bodyPr>
          <a:lstStyle/>
          <a:p>
            <a:r>
              <a:rPr lang="en-US" sz="800" dirty="0" smtClean="0"/>
              <a:t>http://www.mat.univie.ac.at/~kriegl/Skripten/Math4Ilak1/node13.html</a:t>
            </a:r>
            <a:endParaRPr lang="en-US" sz="800" dirty="0"/>
          </a:p>
        </p:txBody>
      </p:sp>
      <p:sp>
        <p:nvSpPr>
          <p:cNvPr id="5" name="Rechteck 4"/>
          <p:cNvSpPr/>
          <p:nvPr/>
        </p:nvSpPr>
        <p:spPr>
          <a:xfrm>
            <a:off x="3419872" y="1131590"/>
            <a:ext cx="5472608"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3491877" y="1203582"/>
            <a:ext cx="5309846" cy="2605868"/>
          </a:xfrm>
          <a:prstGeom prst="rect">
            <a:avLst/>
          </a:prstGeom>
          <a:noFill/>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Geometrically, we can straightforwardly connect the value of a determinant with the area of the parallelogram spanned by its input vectors (1/ 2)</a:t>
            </a:r>
            <a:endParaRPr lang="en-US" dirty="0"/>
          </a:p>
        </p:txBody>
      </p:sp>
      <p:pic>
        <p:nvPicPr>
          <p:cNvPr id="3" name="Picture 4" descr="http://www.mat.univie.ac.at/~kriegl/Skripten/Math4Ilak1/img3156.png"/>
          <p:cNvPicPr>
            <a:picLocks noChangeAspect="1" noChangeArrowheads="1"/>
          </p:cNvPicPr>
          <p:nvPr/>
        </p:nvPicPr>
        <p:blipFill>
          <a:blip r:embed="rId3" cstate="print"/>
          <a:srcRect/>
          <a:stretch>
            <a:fillRect/>
          </a:stretch>
        </p:blipFill>
        <p:spPr bwMode="auto">
          <a:xfrm>
            <a:off x="252288" y="1131589"/>
            <a:ext cx="1295375" cy="1307711"/>
          </a:xfrm>
          <a:prstGeom prst="rect">
            <a:avLst/>
          </a:prstGeom>
          <a:noFill/>
        </p:spPr>
      </p:pic>
      <p:sp>
        <p:nvSpPr>
          <p:cNvPr id="8" name="Rechteck 7"/>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4" cstate="print"/>
          <a:stretch>
            <a:fillRect/>
          </a:stretch>
        </p:blipFill>
        <p:spPr>
          <a:xfrm>
            <a:off x="1763691" y="1203555"/>
            <a:ext cx="7049723" cy="3404848"/>
          </a:xfrm>
          <a:prstGeom prst="rect">
            <a:avLst/>
          </a:prstGeom>
          <a:noFill/>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value of a determinant in 2D</a:t>
            </a:r>
            <a:endParaRPr lang="en-US" dirty="0"/>
          </a:p>
        </p:txBody>
      </p:sp>
      <p:sp>
        <p:nvSpPr>
          <p:cNvPr id="4" name="Rechteck 3"/>
          <p:cNvSpPr/>
          <p:nvPr/>
        </p:nvSpPr>
        <p:spPr>
          <a:xfrm>
            <a:off x="1691680" y="1131590"/>
            <a:ext cx="7200800" cy="28083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fik 20" descr="IguanaTex_tmp.png"/>
          <p:cNvPicPr>
            <a:picLocks noChangeAspect="1"/>
          </p:cNvPicPr>
          <p:nvPr>
            <p:custDataLst>
              <p:tags r:id="rId1"/>
            </p:custDataLst>
          </p:nvPr>
        </p:nvPicPr>
        <p:blipFill>
          <a:blip r:embed="rId4" cstate="print"/>
          <a:stretch>
            <a:fillRect/>
          </a:stretch>
        </p:blipFill>
        <p:spPr>
          <a:xfrm>
            <a:off x="1763690" y="1203555"/>
            <a:ext cx="6220928" cy="2588541"/>
          </a:xfrm>
          <a:prstGeom prst="rect">
            <a:avLst/>
          </a:prstGeom>
          <a:noFill/>
          <a:ln/>
          <a:effectLst/>
        </p:spPr>
      </p:pic>
      <p:sp>
        <p:nvSpPr>
          <p:cNvPr id="10" name="Abgerundetes Rechteck 9"/>
          <p:cNvSpPr/>
          <p:nvPr/>
        </p:nvSpPr>
        <p:spPr>
          <a:xfrm>
            <a:off x="7092280" y="987574"/>
            <a:ext cx="1944216" cy="5760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abi-mathe.de/shared/images/devpages/determinante-2x2.png"/>
          <p:cNvPicPr>
            <a:picLocks noChangeAspect="1" noChangeArrowheads="1"/>
          </p:cNvPicPr>
          <p:nvPr/>
        </p:nvPicPr>
        <p:blipFill>
          <a:blip r:embed="rId5" cstate="print"/>
          <a:srcRect t="24332" b="23123"/>
          <a:stretch>
            <a:fillRect/>
          </a:stretch>
        </p:blipFill>
        <p:spPr bwMode="auto">
          <a:xfrm>
            <a:off x="7236296" y="1059582"/>
            <a:ext cx="1656185" cy="437605"/>
          </a:xfrm>
          <a:prstGeom prst="rect">
            <a:avLst/>
          </a:prstGeom>
          <a:noFill/>
        </p:spPr>
      </p:pic>
      <p:sp>
        <p:nvSpPr>
          <p:cNvPr id="14" name="Rechteck 13"/>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1691680" y="4083918"/>
            <a:ext cx="7200800" cy="93610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descr="IguanaTex_tmp.png"/>
          <p:cNvPicPr>
            <a:picLocks noChangeAspect="1"/>
          </p:cNvPicPr>
          <p:nvPr>
            <p:custDataLst>
              <p:tags r:id="rId2"/>
            </p:custDataLst>
          </p:nvPr>
        </p:nvPicPr>
        <p:blipFill>
          <a:blip r:embed="rId6" cstate="print"/>
          <a:stretch>
            <a:fillRect/>
          </a:stretch>
        </p:blipFill>
        <p:spPr>
          <a:xfrm>
            <a:off x="1763690" y="4155883"/>
            <a:ext cx="7078987" cy="488141"/>
          </a:xfrm>
          <a:prstGeom prst="rect">
            <a:avLst/>
          </a:prstGeom>
          <a:noFill/>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value of a determinant in 2D</a:t>
            </a:r>
            <a:endParaRPr lang="en-US" dirty="0"/>
          </a:p>
        </p:txBody>
      </p:sp>
      <p:sp>
        <p:nvSpPr>
          <p:cNvPr id="4" name="Rechteck 3"/>
          <p:cNvSpPr/>
          <p:nvPr/>
        </p:nvSpPr>
        <p:spPr>
          <a:xfrm>
            <a:off x="1691680" y="1131590"/>
            <a:ext cx="7200800" cy="28083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fik 17" descr="IguanaTex_tmp.png"/>
          <p:cNvPicPr>
            <a:picLocks noChangeAspect="1"/>
          </p:cNvPicPr>
          <p:nvPr>
            <p:custDataLst>
              <p:tags r:id="rId1"/>
            </p:custDataLst>
          </p:nvPr>
        </p:nvPicPr>
        <p:blipFill>
          <a:blip r:embed="rId4" cstate="print"/>
          <a:stretch>
            <a:fillRect/>
          </a:stretch>
        </p:blipFill>
        <p:spPr>
          <a:xfrm>
            <a:off x="1763690" y="1203555"/>
            <a:ext cx="6144814" cy="2591056"/>
          </a:xfrm>
          <a:prstGeom prst="rect">
            <a:avLst/>
          </a:prstGeom>
          <a:noFill/>
          <a:ln/>
          <a:effectLst/>
        </p:spPr>
      </p:pic>
      <p:sp>
        <p:nvSpPr>
          <p:cNvPr id="10" name="Abgerundetes Rechteck 9"/>
          <p:cNvSpPr/>
          <p:nvPr/>
        </p:nvSpPr>
        <p:spPr>
          <a:xfrm>
            <a:off x="7092280" y="987574"/>
            <a:ext cx="1944216" cy="5760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www.abi-mathe.de/shared/images/devpages/determinante-2x2.png"/>
          <p:cNvPicPr>
            <a:picLocks noChangeAspect="1" noChangeArrowheads="1"/>
          </p:cNvPicPr>
          <p:nvPr/>
        </p:nvPicPr>
        <p:blipFill>
          <a:blip r:embed="rId5" cstate="print"/>
          <a:srcRect t="24332" b="23123"/>
          <a:stretch>
            <a:fillRect/>
          </a:stretch>
        </p:blipFill>
        <p:spPr bwMode="auto">
          <a:xfrm>
            <a:off x="7236296" y="1059582"/>
            <a:ext cx="1656185" cy="437605"/>
          </a:xfrm>
          <a:prstGeom prst="rect">
            <a:avLst/>
          </a:prstGeom>
          <a:noFill/>
        </p:spPr>
      </p:pic>
      <p:sp>
        <p:nvSpPr>
          <p:cNvPr id="8" name="Rechteck 7"/>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1691680" y="4083918"/>
            <a:ext cx="7200800" cy="93610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6" cstate="print"/>
          <a:stretch>
            <a:fillRect/>
          </a:stretch>
        </p:blipFill>
        <p:spPr>
          <a:xfrm>
            <a:off x="1763691" y="4155883"/>
            <a:ext cx="7089337" cy="812128"/>
          </a:xfrm>
          <a:prstGeom prst="rect">
            <a:avLst/>
          </a:prstGeom>
          <a:noFill/>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Recap:</a:t>
            </a:r>
            <a:br>
              <a:rPr lang="en-US" dirty="0" smtClean="0"/>
            </a:br>
            <a:r>
              <a:rPr lang="en-US" dirty="0" smtClean="0"/>
              <a:t>What do the upper echelon form and the pivot elements tell us?</a:t>
            </a:r>
            <a:endParaRPr lang="en-US" dirty="0"/>
          </a:p>
        </p:txBody>
      </p:sp>
      <p:pic>
        <p:nvPicPr>
          <p:cNvPr id="3" name="Grafik 2" descr="TP_tmp"/>
          <p:cNvPicPr>
            <a:picLocks noChangeAspect="1"/>
          </p:cNvPicPr>
          <p:nvPr>
            <p:custDataLst>
              <p:tags r:id="rId1"/>
            </p:custDataLst>
          </p:nvPr>
        </p:nvPicPr>
        <p:blipFill>
          <a:blip r:embed="rId6" cstate="print"/>
          <a:stretch>
            <a:fillRect/>
          </a:stretch>
        </p:blipFill>
        <p:spPr bwMode="auto">
          <a:xfrm>
            <a:off x="547764" y="1131590"/>
            <a:ext cx="8048470" cy="939979"/>
          </a:xfrm>
          <a:prstGeom prst="rect">
            <a:avLst/>
          </a:prstGeom>
          <a:noFill/>
          <a:ln/>
          <a:effectLst/>
        </p:spPr>
      </p:pic>
      <p:pic>
        <p:nvPicPr>
          <p:cNvPr id="4" name="Grafik 3" descr="TP_tmp"/>
          <p:cNvPicPr>
            <a:picLocks noChangeAspect="1"/>
          </p:cNvPicPr>
          <p:nvPr>
            <p:custDataLst>
              <p:tags r:id="rId2"/>
            </p:custDataLst>
          </p:nvPr>
        </p:nvPicPr>
        <p:blipFill>
          <a:blip r:embed="rId7" cstate="print"/>
          <a:stretch>
            <a:fillRect/>
          </a:stretch>
        </p:blipFill>
        <p:spPr bwMode="auto">
          <a:xfrm>
            <a:off x="107504" y="3139399"/>
            <a:ext cx="2768651" cy="1016340"/>
          </a:xfrm>
          <a:prstGeom prst="rect">
            <a:avLst/>
          </a:prstGeom>
          <a:noFill/>
          <a:ln/>
          <a:effectLst/>
        </p:spPr>
      </p:pic>
      <p:pic>
        <p:nvPicPr>
          <p:cNvPr id="5" name="Grafik 4" descr="TP_tmp"/>
          <p:cNvPicPr>
            <a:picLocks noChangeAspect="1"/>
          </p:cNvPicPr>
          <p:nvPr>
            <p:custDataLst>
              <p:tags r:id="rId3"/>
            </p:custDataLst>
          </p:nvPr>
        </p:nvPicPr>
        <p:blipFill>
          <a:blip r:embed="rId8" cstate="print"/>
          <a:stretch>
            <a:fillRect/>
          </a:stretch>
        </p:blipFill>
        <p:spPr bwMode="auto">
          <a:xfrm>
            <a:off x="6241834" y="3139399"/>
            <a:ext cx="2769164" cy="1016528"/>
          </a:xfrm>
          <a:prstGeom prst="rect">
            <a:avLst/>
          </a:prstGeom>
          <a:noFill/>
          <a:ln/>
          <a:effectLst/>
        </p:spPr>
      </p:pic>
      <p:pic>
        <p:nvPicPr>
          <p:cNvPr id="6" name="Grafik 5" descr="TP_tmp"/>
          <p:cNvPicPr>
            <a:picLocks noChangeAspect="1"/>
          </p:cNvPicPr>
          <p:nvPr>
            <p:custDataLst>
              <p:tags r:id="rId4"/>
            </p:custDataLst>
          </p:nvPr>
        </p:nvPicPr>
        <p:blipFill>
          <a:blip r:embed="rId9" cstate="print"/>
          <a:stretch>
            <a:fillRect/>
          </a:stretch>
        </p:blipFill>
        <p:spPr bwMode="auto">
          <a:xfrm>
            <a:off x="3172836" y="3139399"/>
            <a:ext cx="2769678" cy="990804"/>
          </a:xfrm>
          <a:prstGeom prst="rect">
            <a:avLst/>
          </a:prstGeom>
          <a:noFill/>
          <a:ln/>
          <a:effectLst/>
        </p:spPr>
      </p:pic>
      <p:cxnSp>
        <p:nvCxnSpPr>
          <p:cNvPr id="7" name="Gerade Verbindung 6"/>
          <p:cNvCxnSpPr/>
          <p:nvPr/>
        </p:nvCxnSpPr>
        <p:spPr>
          <a:xfrm>
            <a:off x="1331640" y="2715122"/>
            <a:ext cx="612068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7020272" y="2139703"/>
            <a:ext cx="0" cy="575419"/>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7452320" y="2715122"/>
            <a:ext cx="0" cy="360685"/>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283968" y="2715122"/>
            <a:ext cx="0" cy="360685"/>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1331640" y="2715122"/>
            <a:ext cx="0" cy="36000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440384" y="2272114"/>
            <a:ext cx="2492990" cy="369332"/>
          </a:xfrm>
          <a:prstGeom prst="rect">
            <a:avLst/>
          </a:prstGeom>
          <a:noFill/>
        </p:spPr>
        <p:txBody>
          <a:bodyPr wrap="none" rtlCol="0">
            <a:spAutoFit/>
          </a:bodyPr>
          <a:lstStyle/>
          <a:p>
            <a:r>
              <a:rPr lang="en-US" dirty="0" smtClean="0"/>
              <a:t>elementary operations</a:t>
            </a:r>
            <a:endParaRPr lang="en-US" dirty="0"/>
          </a:p>
        </p:txBody>
      </p:sp>
      <p:sp>
        <p:nvSpPr>
          <p:cNvPr id="13" name="Freihandform 12"/>
          <p:cNvSpPr/>
          <p:nvPr/>
        </p:nvSpPr>
        <p:spPr>
          <a:xfrm>
            <a:off x="320040" y="3177531"/>
            <a:ext cx="1851660" cy="94488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0" h="944880">
                <a:moveTo>
                  <a:pt x="0" y="0"/>
                </a:moveTo>
                <a:lnTo>
                  <a:pt x="0" y="335280"/>
                </a:lnTo>
                <a:lnTo>
                  <a:pt x="563880" y="335280"/>
                </a:lnTo>
                <a:lnTo>
                  <a:pt x="563880" y="632460"/>
                </a:lnTo>
                <a:lnTo>
                  <a:pt x="1234440" y="632460"/>
                </a:lnTo>
                <a:lnTo>
                  <a:pt x="1234440" y="944880"/>
                </a:lnTo>
                <a:lnTo>
                  <a:pt x="1851660" y="94488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ihandform 13"/>
          <p:cNvSpPr/>
          <p:nvPr/>
        </p:nvSpPr>
        <p:spPr>
          <a:xfrm>
            <a:off x="3404632" y="3185915"/>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ihandform 14"/>
          <p:cNvSpPr/>
          <p:nvPr/>
        </p:nvSpPr>
        <p:spPr>
          <a:xfrm>
            <a:off x="6468249" y="3178667"/>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hteck 15"/>
          <p:cNvSpPr/>
          <p:nvPr/>
        </p:nvSpPr>
        <p:spPr>
          <a:xfrm>
            <a:off x="3442732" y="3185915"/>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4075564" y="3499471"/>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6500976" y="3185915"/>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7141428" y="3499471"/>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61132" y="3185915"/>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993964" y="3499471"/>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1676440" y="3817993"/>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ewitterblitz 25"/>
          <p:cNvSpPr/>
          <p:nvPr/>
        </p:nvSpPr>
        <p:spPr>
          <a:xfrm flipH="1">
            <a:off x="8676456" y="3939531"/>
            <a:ext cx="360040" cy="432420"/>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As in 2D the determinant in 3D can be connected with the volume of a spat spanned by three vectors</a:t>
            </a:r>
            <a:endParaRPr lang="en-US" dirty="0"/>
          </a:p>
        </p:txBody>
      </p:sp>
      <p:sp>
        <p:nvSpPr>
          <p:cNvPr id="3" name="Würfel 2"/>
          <p:cNvSpPr/>
          <p:nvPr>
            <p:custDataLst>
              <p:tags r:id="rId1"/>
            </p:custDataLst>
          </p:nvPr>
        </p:nvSpPr>
        <p:spPr>
          <a:xfrm>
            <a:off x="1860561" y="1275383"/>
            <a:ext cx="2736304" cy="1440160"/>
          </a:xfrm>
          <a:prstGeom prst="cube">
            <a:avLst>
              <a:gd name="adj" fmla="val 25000"/>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 Verbindung mit Pfeil 3"/>
          <p:cNvCxnSpPr/>
          <p:nvPr>
            <p:custDataLst>
              <p:tags r:id="rId2"/>
            </p:custDataLst>
          </p:nvPr>
        </p:nvCxnSpPr>
        <p:spPr>
          <a:xfrm>
            <a:off x="1860561" y="2715543"/>
            <a:ext cx="2376264" cy="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5" name="Grafik 4" descr="TP_tmp"/>
          <p:cNvPicPr>
            <a:picLocks noChangeAspect="1"/>
          </p:cNvPicPr>
          <p:nvPr>
            <p:custDataLst>
              <p:tags r:id="rId3"/>
            </p:custDataLst>
          </p:nvPr>
        </p:nvPicPr>
        <p:blipFill>
          <a:blip r:embed="rId10" cstate="print"/>
          <a:stretch>
            <a:fillRect/>
          </a:stretch>
        </p:blipFill>
        <p:spPr bwMode="auto">
          <a:xfrm>
            <a:off x="277154" y="2355503"/>
            <a:ext cx="1347571" cy="941622"/>
          </a:xfrm>
          <a:prstGeom prst="rect">
            <a:avLst/>
          </a:prstGeom>
          <a:noFill/>
          <a:ln/>
          <a:effectLst/>
        </p:spPr>
      </p:pic>
      <p:pic>
        <p:nvPicPr>
          <p:cNvPr id="6" name="Grafik 5" descr="TP_tmp"/>
          <p:cNvPicPr>
            <a:picLocks noChangeAspect="1"/>
          </p:cNvPicPr>
          <p:nvPr>
            <p:custDataLst>
              <p:tags r:id="rId4"/>
            </p:custDataLst>
          </p:nvPr>
        </p:nvPicPr>
        <p:blipFill>
          <a:blip r:embed="rId11" cstate="print"/>
          <a:stretch>
            <a:fillRect/>
          </a:stretch>
        </p:blipFill>
        <p:spPr bwMode="auto">
          <a:xfrm>
            <a:off x="251520" y="1131590"/>
            <a:ext cx="1396325" cy="939513"/>
          </a:xfrm>
          <a:prstGeom prst="rect">
            <a:avLst/>
          </a:prstGeom>
          <a:noFill/>
          <a:ln/>
          <a:effectLst/>
        </p:spPr>
      </p:pic>
      <p:pic>
        <p:nvPicPr>
          <p:cNvPr id="16" name="Grafik 15" descr="IguanaTex_tmp.png"/>
          <p:cNvPicPr>
            <a:picLocks noChangeAspect="1"/>
          </p:cNvPicPr>
          <p:nvPr>
            <p:custDataLst>
              <p:tags r:id="rId5"/>
            </p:custDataLst>
          </p:nvPr>
        </p:nvPicPr>
        <p:blipFill>
          <a:blip r:embed="rId12" cstate="print"/>
          <a:stretch>
            <a:fillRect/>
          </a:stretch>
        </p:blipFill>
        <p:spPr>
          <a:xfrm>
            <a:off x="4932040" y="2571750"/>
            <a:ext cx="3967006" cy="2425005"/>
          </a:xfrm>
          <a:prstGeom prst="rect">
            <a:avLst/>
          </a:prstGeom>
          <a:noFill/>
          <a:ln/>
          <a:effectLst/>
        </p:spPr>
      </p:pic>
      <p:cxnSp>
        <p:nvCxnSpPr>
          <p:cNvPr id="8" name="Gerade Verbindung mit Pfeil 7"/>
          <p:cNvCxnSpPr/>
          <p:nvPr>
            <p:custDataLst>
              <p:tags r:id="rId6"/>
            </p:custDataLst>
          </p:nvPr>
        </p:nvCxnSpPr>
        <p:spPr>
          <a:xfrm flipV="1">
            <a:off x="1860561" y="2334915"/>
            <a:ext cx="385936" cy="38062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custDataLst>
              <p:tags r:id="rId7"/>
            </p:custDataLst>
          </p:nvPr>
        </p:nvCxnSpPr>
        <p:spPr>
          <a:xfrm flipV="1">
            <a:off x="1860561" y="1635423"/>
            <a:ext cx="0" cy="1080120"/>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2220601" y="2355503"/>
            <a:ext cx="2376264" cy="0"/>
          </a:xfrm>
          <a:prstGeom prst="line">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1" name="Gerade Verbindung 10"/>
          <p:cNvCxnSpPr/>
          <p:nvPr/>
        </p:nvCxnSpPr>
        <p:spPr>
          <a:xfrm flipV="1">
            <a:off x="2220601" y="1275383"/>
            <a:ext cx="0" cy="1080120"/>
          </a:xfrm>
          <a:prstGeom prst="line">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12" name="Grafik 11" descr="TP_tmp"/>
          <p:cNvPicPr>
            <a:picLocks noChangeAspect="1"/>
          </p:cNvPicPr>
          <p:nvPr>
            <p:custDataLst>
              <p:tags r:id="rId8"/>
            </p:custDataLst>
          </p:nvPr>
        </p:nvPicPr>
        <p:blipFill>
          <a:blip r:embed="rId13" cstate="print"/>
          <a:stretch>
            <a:fillRect/>
          </a:stretch>
        </p:blipFill>
        <p:spPr bwMode="auto">
          <a:xfrm>
            <a:off x="2033887" y="2966079"/>
            <a:ext cx="2009734" cy="331140"/>
          </a:xfrm>
          <a:prstGeom prst="rect">
            <a:avLst/>
          </a:prstGeom>
          <a:noFill/>
          <a:ln/>
          <a:effectLst/>
        </p:spPr>
      </p:pic>
      <p:cxnSp>
        <p:nvCxnSpPr>
          <p:cNvPr id="13" name="Gerade Verbindung 12"/>
          <p:cNvCxnSpPr/>
          <p:nvPr/>
        </p:nvCxnSpPr>
        <p:spPr>
          <a:xfrm>
            <a:off x="3732769" y="1786285"/>
            <a:ext cx="1559311" cy="713457"/>
          </a:xfrm>
          <a:prstGeom prst="line">
            <a:avLst/>
          </a:prstGeom>
          <a:ln w="1270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Definition:</a:t>
            </a:r>
            <a:br>
              <a:rPr lang="en-US" dirty="0" smtClean="0"/>
            </a:br>
            <a:r>
              <a:rPr lang="en-US" dirty="0" smtClean="0"/>
              <a:t>The determinant function in 3D</a:t>
            </a:r>
            <a:endParaRPr lang="en-US" dirty="0"/>
          </a:p>
        </p:txBody>
      </p:sp>
      <p:sp>
        <p:nvSpPr>
          <p:cNvPr id="5" name="Rechteck 4"/>
          <p:cNvSpPr/>
          <p:nvPr/>
        </p:nvSpPr>
        <p:spPr>
          <a:xfrm>
            <a:off x="1691680" y="2680722"/>
            <a:ext cx="7200800" cy="233929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0" y="2752688"/>
            <a:ext cx="7059612" cy="2195326"/>
          </a:xfrm>
          <a:prstGeom prst="rect">
            <a:avLst/>
          </a:prstGeom>
          <a:noFill/>
          <a:ln/>
          <a:effectLst/>
        </p:spPr>
      </p:pic>
      <p:pic>
        <p:nvPicPr>
          <p:cNvPr id="2052" name="Picture 4"/>
          <p:cNvPicPr>
            <a:picLocks noChangeAspect="1" noChangeArrowheads="1"/>
          </p:cNvPicPr>
          <p:nvPr/>
        </p:nvPicPr>
        <p:blipFill>
          <a:blip r:embed="rId4" cstate="print"/>
          <a:srcRect/>
          <a:stretch>
            <a:fillRect/>
          </a:stretch>
        </p:blipFill>
        <p:spPr bwMode="auto">
          <a:xfrm>
            <a:off x="251521" y="1131590"/>
            <a:ext cx="5616624" cy="13244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Only, in 2D and 3D can the determinate be computed by utilizing a diagonal crossing scheme</a:t>
            </a:r>
            <a:endParaRPr lang="en-US" dirty="0"/>
          </a:p>
        </p:txBody>
      </p:sp>
      <p:grpSp>
        <p:nvGrpSpPr>
          <p:cNvPr id="9" name="Gruppieren 8"/>
          <p:cNvGrpSpPr/>
          <p:nvPr/>
        </p:nvGrpSpPr>
        <p:grpSpPr>
          <a:xfrm>
            <a:off x="1835695" y="1563638"/>
            <a:ext cx="6744832" cy="2448272"/>
            <a:chOff x="645071" y="2046069"/>
            <a:chExt cx="8391425" cy="3045961"/>
          </a:xfrm>
        </p:grpSpPr>
        <p:pic>
          <p:nvPicPr>
            <p:cNvPr id="3" name="Picture 4" descr="http://www.abi-mathe.de/shared/images/devpages/determinante-3x3.png"/>
            <p:cNvPicPr>
              <a:picLocks noChangeAspect="1" noChangeArrowheads="1"/>
            </p:cNvPicPr>
            <p:nvPr/>
          </p:nvPicPr>
          <p:blipFill>
            <a:blip r:embed="rId4" cstate="print"/>
            <a:srcRect/>
            <a:stretch>
              <a:fillRect/>
            </a:stretch>
          </p:blipFill>
          <p:spPr bwMode="auto">
            <a:xfrm>
              <a:off x="645072" y="3292698"/>
              <a:ext cx="8391424" cy="1799332"/>
            </a:xfrm>
            <a:prstGeom prst="rect">
              <a:avLst/>
            </a:prstGeom>
            <a:noFill/>
          </p:spPr>
        </p:pic>
        <p:pic>
          <p:nvPicPr>
            <p:cNvPr id="4" name="Picture 6" descr="http://www.abi-mathe.de/shared/images/devpages/determinante-2x2.png"/>
            <p:cNvPicPr>
              <a:picLocks noChangeAspect="1" noChangeArrowheads="1"/>
            </p:cNvPicPr>
            <p:nvPr/>
          </p:nvPicPr>
          <p:blipFill>
            <a:blip r:embed="rId5" cstate="print"/>
            <a:srcRect/>
            <a:stretch>
              <a:fillRect/>
            </a:stretch>
          </p:blipFill>
          <p:spPr bwMode="auto">
            <a:xfrm>
              <a:off x="645071" y="2046069"/>
              <a:ext cx="2862569" cy="1439466"/>
            </a:xfrm>
            <a:prstGeom prst="rect">
              <a:avLst/>
            </a:prstGeom>
            <a:noFill/>
          </p:spPr>
        </p:pic>
      </p:grpSp>
      <p:sp>
        <p:nvSpPr>
          <p:cNvPr id="6" name="Rechteck 5"/>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6" cstate="print"/>
          <a:stretch>
            <a:fillRect/>
          </a:stretch>
        </p:blipFill>
        <p:spPr>
          <a:xfrm>
            <a:off x="1763690" y="1203556"/>
            <a:ext cx="7054705" cy="511871"/>
          </a:xfrm>
          <a:prstGeom prst="rect">
            <a:avLst/>
          </a:prstGeom>
          <a:noFill/>
          <a:ln/>
          <a:effectLst/>
        </p:spPr>
      </p:pic>
      <p:pic>
        <p:nvPicPr>
          <p:cNvPr id="14" name="Grafik 13" descr="IguanaTex_tmp.png"/>
          <p:cNvPicPr>
            <a:picLocks noChangeAspect="1"/>
          </p:cNvPicPr>
          <p:nvPr>
            <p:custDataLst>
              <p:tags r:id="rId2"/>
            </p:custDataLst>
          </p:nvPr>
        </p:nvPicPr>
        <p:blipFill>
          <a:blip r:embed="rId7" cstate="print"/>
          <a:stretch>
            <a:fillRect/>
          </a:stretch>
        </p:blipFill>
        <p:spPr>
          <a:xfrm>
            <a:off x="1763690" y="4090414"/>
            <a:ext cx="7064140" cy="857600"/>
          </a:xfrm>
          <a:prstGeom prst="rect">
            <a:avLst/>
          </a:prstGeom>
          <a:noFill/>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1" descr="http://www.abi-mathe.de/shared/images/devpages/determinante-3x3.png"/>
          <p:cNvPicPr>
            <a:picLocks noChangeAspect="1" noChangeArrowheads="1"/>
          </p:cNvPicPr>
          <p:nvPr/>
        </p:nvPicPr>
        <p:blipFill>
          <a:blip r:embed="rId3" cstate="print"/>
          <a:srcRect/>
          <a:stretch>
            <a:fillRect/>
          </a:stretch>
        </p:blipFill>
        <p:spPr bwMode="auto">
          <a:xfrm>
            <a:off x="1835697" y="3924667"/>
            <a:ext cx="5472608" cy="1173464"/>
          </a:xfrm>
          <a:prstGeom prst="rect">
            <a:avLst/>
          </a:prstGeom>
          <a:noFill/>
        </p:spPr>
      </p:pic>
      <p:sp>
        <p:nvSpPr>
          <p:cNvPr id="2" name="Titel 1"/>
          <p:cNvSpPr>
            <a:spLocks noGrp="1"/>
          </p:cNvSpPr>
          <p:nvPr>
            <p:ph type="title"/>
          </p:nvPr>
        </p:nvSpPr>
        <p:spPr/>
        <p:txBody>
          <a:bodyPr/>
          <a:lstStyle/>
          <a:p>
            <a:r>
              <a:rPr lang="en-US" dirty="0" smtClean="0"/>
              <a:t>In 3D this diagonal crossing scheme (</a:t>
            </a:r>
            <a:r>
              <a:rPr lang="en-US" dirty="0" err="1" smtClean="0"/>
              <a:t>Sarrus</a:t>
            </a:r>
            <a:r>
              <a:rPr lang="en-US" dirty="0" smtClean="0"/>
              <a:t>’ rule) requires that the first two columns are attached at the end of the determinant</a:t>
            </a:r>
            <a:endParaRPr lang="en-US" dirty="0"/>
          </a:p>
        </p:txBody>
      </p:sp>
      <p:pic>
        <p:nvPicPr>
          <p:cNvPr id="4" name="Grafik 3" descr="Determinant1.gif"/>
          <p:cNvPicPr>
            <a:picLocks noChangeAspect="1"/>
          </p:cNvPicPr>
          <p:nvPr/>
        </p:nvPicPr>
        <p:blipFill>
          <a:blip r:embed="rId4" cstate="print"/>
          <a:stretch>
            <a:fillRect/>
          </a:stretch>
        </p:blipFill>
        <p:spPr>
          <a:xfrm>
            <a:off x="1626203" y="922264"/>
            <a:ext cx="7830702" cy="2847528"/>
          </a:xfrm>
          <a:prstGeom prst="rect">
            <a:avLst/>
          </a:prstGeom>
        </p:spPr>
      </p:pic>
      <p:sp>
        <p:nvSpPr>
          <p:cNvPr id="5" name="Rechteck 4"/>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5" cstate="print"/>
          <a:stretch>
            <a:fillRect/>
          </a:stretch>
        </p:blipFill>
        <p:spPr>
          <a:xfrm>
            <a:off x="1763690" y="1203555"/>
            <a:ext cx="2476085" cy="170448"/>
          </a:xfrm>
          <a:prstGeom prst="rect">
            <a:avLst/>
          </a:prstGeom>
          <a:noFill/>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 Verbindung 30"/>
          <p:cNvCxnSpPr/>
          <p:nvPr/>
        </p:nvCxnSpPr>
        <p:spPr>
          <a:xfrm flipH="1">
            <a:off x="5436096" y="3029922"/>
            <a:ext cx="1080120" cy="72008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H="1">
            <a:off x="5900799" y="3029922"/>
            <a:ext cx="1080120" cy="72008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H="1">
            <a:off x="6293661" y="3029922"/>
            <a:ext cx="1080120" cy="72008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5842020" y="3029922"/>
            <a:ext cx="1080120" cy="720080"/>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6293661" y="3029922"/>
            <a:ext cx="1080120" cy="720080"/>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5416503" y="3029922"/>
            <a:ext cx="1080120" cy="720080"/>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4860032" y="4155926"/>
            <a:ext cx="2952328" cy="0"/>
          </a:xfrm>
          <a:prstGeom prst="line">
            <a:avLst/>
          </a:prstGeom>
          <a:ln w="762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4983108" y="4495026"/>
            <a:ext cx="2952328" cy="0"/>
          </a:xfrm>
          <a:prstGeom prst="line">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en-US" dirty="0" smtClean="0"/>
              <a:t>Example:</a:t>
            </a:r>
            <a:br>
              <a:rPr lang="en-US" dirty="0" smtClean="0"/>
            </a:br>
            <a:r>
              <a:rPr lang="en-US" dirty="0" smtClean="0"/>
              <a:t>The value of a determinant in 3D</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1691680"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2195736"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fik 21" descr="IguanaTex_tmp.png"/>
          <p:cNvPicPr>
            <a:picLocks noChangeAspect="1"/>
          </p:cNvPicPr>
          <p:nvPr>
            <p:custDataLst>
              <p:tags r:id="rId1"/>
            </p:custDataLst>
          </p:nvPr>
        </p:nvPicPr>
        <p:blipFill>
          <a:blip r:embed="rId3" cstate="print"/>
          <a:stretch>
            <a:fillRect/>
          </a:stretch>
        </p:blipFill>
        <p:spPr>
          <a:xfrm>
            <a:off x="1763690" y="1203555"/>
            <a:ext cx="6191908" cy="3721759"/>
          </a:xfrm>
          <a:prstGeom prst="rect">
            <a:avLst/>
          </a:prstGeom>
          <a:noFill/>
          <a:ln/>
          <a:effectLst/>
        </p:spPr>
      </p:pic>
      <p:sp>
        <p:nvSpPr>
          <p:cNvPr id="40" name="Ellipse 39"/>
          <p:cNvSpPr/>
          <p:nvPr/>
        </p:nvSpPr>
        <p:spPr>
          <a:xfrm>
            <a:off x="5508104" y="2643758"/>
            <a:ext cx="288032" cy="288032"/>
          </a:xfrm>
          <a:prstGeom prst="ellipse">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a:t>
            </a:r>
            <a:endParaRPr lang="en-US" dirty="0">
              <a:solidFill>
                <a:schemeClr val="accent2"/>
              </a:solidFill>
            </a:endParaRPr>
          </a:p>
        </p:txBody>
      </p:sp>
      <p:sp>
        <p:nvSpPr>
          <p:cNvPr id="41" name="Ellipse 40"/>
          <p:cNvSpPr/>
          <p:nvPr/>
        </p:nvSpPr>
        <p:spPr>
          <a:xfrm>
            <a:off x="7020272" y="2643758"/>
            <a:ext cx="288032" cy="288032"/>
          </a:xfrm>
          <a:prstGeom prst="ellipse">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The value of a determinant in 3D</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0" y="1203555"/>
            <a:ext cx="7068104" cy="3512438"/>
          </a:xfrm>
          <a:prstGeom prst="rect">
            <a:avLst/>
          </a:prstGeom>
          <a:noFill/>
          <a:ln/>
          <a:effectLst/>
        </p:spPr>
      </p:pic>
      <p:sp>
        <p:nvSpPr>
          <p:cNvPr id="6" name="Rechteck 5"/>
          <p:cNvSpPr/>
          <p:nvPr/>
        </p:nvSpPr>
        <p:spPr>
          <a:xfrm>
            <a:off x="1691680" y="915566"/>
            <a:ext cx="432048" cy="144016"/>
          </a:xfrm>
          <a:prstGeom prst="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2195736" y="915566"/>
            <a:ext cx="432048" cy="14401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For convenience, we group vectors in special entry schemas that we call matrices (like in the case of linear systems)</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fik 13" descr="IguanaTex_tmp.png"/>
          <p:cNvPicPr>
            <a:picLocks noChangeAspect="1"/>
          </p:cNvPicPr>
          <p:nvPr>
            <p:custDataLst>
              <p:tags r:id="rId1"/>
            </p:custDataLst>
          </p:nvPr>
        </p:nvPicPr>
        <p:blipFill>
          <a:blip r:embed="rId3" cstate="print"/>
          <a:stretch>
            <a:fillRect/>
          </a:stretch>
        </p:blipFill>
        <p:spPr>
          <a:xfrm>
            <a:off x="1763690" y="1203555"/>
            <a:ext cx="6903522" cy="3014761"/>
          </a:xfrm>
          <a:prstGeom prst="rect">
            <a:avLst/>
          </a:prstGeom>
          <a:noFill/>
          <a:ln/>
          <a:effectLst/>
        </p:spPr>
      </p:pic>
      <p:grpSp>
        <p:nvGrpSpPr>
          <p:cNvPr id="9" name="Gruppieren 11"/>
          <p:cNvGrpSpPr/>
          <p:nvPr/>
        </p:nvGrpSpPr>
        <p:grpSpPr>
          <a:xfrm>
            <a:off x="5076056" y="3560117"/>
            <a:ext cx="3337380" cy="1315889"/>
            <a:chOff x="4572000" y="4548683"/>
            <a:chExt cx="3337380" cy="1315889"/>
          </a:xfrm>
        </p:grpSpPr>
        <p:sp>
          <p:nvSpPr>
            <p:cNvPr id="10" name="Pfeil nach rechts 9"/>
            <p:cNvSpPr/>
            <p:nvPr/>
          </p:nvSpPr>
          <p:spPr>
            <a:xfrm rot="16200000">
              <a:off x="4499992" y="5504532"/>
              <a:ext cx="432048" cy="288032"/>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feld 10"/>
            <p:cNvSpPr txBox="1"/>
            <p:nvPr/>
          </p:nvSpPr>
          <p:spPr>
            <a:xfrm>
              <a:off x="4872613" y="5419824"/>
              <a:ext cx="851515" cy="307777"/>
            </a:xfrm>
            <a:prstGeom prst="rect">
              <a:avLst/>
            </a:prstGeom>
            <a:noFill/>
          </p:spPr>
          <p:txBody>
            <a:bodyPr wrap="none" rtlCol="0">
              <a:spAutoFit/>
            </a:bodyPr>
            <a:lstStyle/>
            <a:p>
              <a:r>
                <a:rPr lang="en-US" sz="1400" dirty="0" smtClean="0"/>
                <a:t>columns</a:t>
              </a:r>
              <a:endParaRPr lang="en-US" sz="1400" dirty="0"/>
            </a:p>
          </p:txBody>
        </p:sp>
        <p:sp>
          <p:nvSpPr>
            <p:cNvPr id="12" name="Pfeil nach rechts 11"/>
            <p:cNvSpPr/>
            <p:nvPr/>
          </p:nvSpPr>
          <p:spPr>
            <a:xfrm rot="10800000">
              <a:off x="6804249" y="4557191"/>
              <a:ext cx="432048" cy="288032"/>
            </a:xfrm>
            <a:prstGeom prst="rightArrow">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feld 12"/>
            <p:cNvSpPr txBox="1"/>
            <p:nvPr/>
          </p:nvSpPr>
          <p:spPr>
            <a:xfrm>
              <a:off x="7346405" y="4548683"/>
              <a:ext cx="562975" cy="307777"/>
            </a:xfrm>
            <a:prstGeom prst="rect">
              <a:avLst/>
            </a:prstGeom>
            <a:noFill/>
          </p:spPr>
          <p:txBody>
            <a:bodyPr wrap="none" rtlCol="0">
              <a:spAutoFit/>
            </a:bodyPr>
            <a:lstStyle/>
            <a:p>
              <a:r>
                <a:rPr lang="en-US" sz="1400" dirty="0" smtClean="0"/>
                <a:t>rows</a:t>
              </a:r>
              <a:endParaRPr lang="en-U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Some matrices</a:t>
            </a:r>
            <a:endParaRPr lang="en-US" dirty="0"/>
          </a:p>
        </p:txBody>
      </p:sp>
      <p:sp>
        <p:nvSpPr>
          <p:cNvPr id="3" name="Rechteck 2"/>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1" y="1203555"/>
            <a:ext cx="7072045" cy="2794072"/>
          </a:xfrm>
          <a:prstGeom prst="rect">
            <a:avLst/>
          </a:prstGeom>
          <a:noFill/>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Some first properties of matrices</a:t>
            </a:r>
            <a:endParaRPr lang="en-US" dirty="0"/>
          </a:p>
        </p:txBody>
      </p:sp>
      <p:sp>
        <p:nvSpPr>
          <p:cNvPr id="4" name="Rechteck 3"/>
          <p:cNvSpPr/>
          <p:nvPr/>
        </p:nvSpPr>
        <p:spPr>
          <a:xfrm>
            <a:off x="1691680" y="1131590"/>
            <a:ext cx="7200800" cy="64807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4" cstate="print"/>
          <a:stretch>
            <a:fillRect/>
          </a:stretch>
        </p:blipFill>
        <p:spPr>
          <a:xfrm>
            <a:off x="1763690" y="1203556"/>
            <a:ext cx="7057996" cy="441687"/>
          </a:xfrm>
          <a:prstGeom prst="rect">
            <a:avLst/>
          </a:prstGeom>
          <a:noFill/>
          <a:ln/>
          <a:effectLst/>
        </p:spPr>
      </p:pic>
      <p:sp>
        <p:nvSpPr>
          <p:cNvPr id="8" name="Rechteck 7"/>
          <p:cNvSpPr/>
          <p:nvPr/>
        </p:nvSpPr>
        <p:spPr>
          <a:xfrm>
            <a:off x="1691680" y="1923678"/>
            <a:ext cx="7200800" cy="15841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5" cstate="print"/>
          <a:stretch>
            <a:fillRect/>
          </a:stretch>
        </p:blipFill>
        <p:spPr>
          <a:xfrm>
            <a:off x="1763690" y="1995644"/>
            <a:ext cx="6128294" cy="1437567"/>
          </a:xfrm>
          <a:prstGeom prst="rect">
            <a:avLst/>
          </a:prstGeom>
          <a:noFill/>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Example:</a:t>
            </a:r>
            <a:br>
              <a:rPr lang="en-US" dirty="0" smtClean="0"/>
            </a:br>
            <a:r>
              <a:rPr lang="en-US" dirty="0" smtClean="0"/>
              <a:t>Addition and scalar multiplication of a square matrix</a:t>
            </a:r>
            <a:endParaRPr lang="en-US" dirty="0"/>
          </a:p>
        </p:txBody>
      </p:sp>
      <p:sp>
        <p:nvSpPr>
          <p:cNvPr id="4" name="Rechteck 3"/>
          <p:cNvSpPr/>
          <p:nvPr/>
        </p:nvSpPr>
        <p:spPr>
          <a:xfrm>
            <a:off x="1691680" y="1131590"/>
            <a:ext cx="7200800" cy="38884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fik 19" descr="IguanaTex_tmp.png"/>
          <p:cNvPicPr>
            <a:picLocks noChangeAspect="1"/>
          </p:cNvPicPr>
          <p:nvPr>
            <p:custDataLst>
              <p:tags r:id="rId1"/>
            </p:custDataLst>
          </p:nvPr>
        </p:nvPicPr>
        <p:blipFill>
          <a:blip r:embed="rId3" cstate="print"/>
          <a:stretch>
            <a:fillRect/>
          </a:stretch>
        </p:blipFill>
        <p:spPr>
          <a:xfrm>
            <a:off x="1763690" y="1203552"/>
            <a:ext cx="6931305" cy="3735415"/>
          </a:xfrm>
          <a:prstGeom prst="rect">
            <a:avLst/>
          </a:prstGeom>
          <a:noFill/>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0" y="843558"/>
            <a:ext cx="179512" cy="429994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p:txBody>
          <a:bodyPr/>
          <a:lstStyle/>
          <a:p>
            <a:r>
              <a:rPr lang="en-US" dirty="0" smtClean="0"/>
              <a:t>Recap:</a:t>
            </a:r>
            <a:br>
              <a:rPr lang="en-US" dirty="0" smtClean="0"/>
            </a:br>
            <a:r>
              <a:rPr lang="en-US" dirty="0" smtClean="0"/>
              <a:t>What do the upper echelon form and the pivot elements tell us?</a:t>
            </a:r>
            <a:endParaRPr lang="en-US" dirty="0"/>
          </a:p>
        </p:txBody>
      </p:sp>
      <p:pic>
        <p:nvPicPr>
          <p:cNvPr id="4" name="Grafik 3" descr="TP_tmp"/>
          <p:cNvPicPr>
            <a:picLocks noChangeAspect="1"/>
          </p:cNvPicPr>
          <p:nvPr>
            <p:custDataLst>
              <p:tags r:id="rId1"/>
            </p:custDataLst>
          </p:nvPr>
        </p:nvPicPr>
        <p:blipFill>
          <a:blip r:embed="rId5" cstate="print"/>
          <a:stretch>
            <a:fillRect/>
          </a:stretch>
        </p:blipFill>
        <p:spPr bwMode="auto">
          <a:xfrm>
            <a:off x="107504" y="1131590"/>
            <a:ext cx="2768651" cy="1016340"/>
          </a:xfrm>
          <a:prstGeom prst="rect">
            <a:avLst/>
          </a:prstGeom>
          <a:noFill/>
          <a:ln/>
          <a:effectLst/>
        </p:spPr>
      </p:pic>
      <p:pic>
        <p:nvPicPr>
          <p:cNvPr id="5" name="Grafik 4" descr="TP_tmp"/>
          <p:cNvPicPr>
            <a:picLocks noChangeAspect="1"/>
          </p:cNvPicPr>
          <p:nvPr>
            <p:custDataLst>
              <p:tags r:id="rId2"/>
            </p:custDataLst>
          </p:nvPr>
        </p:nvPicPr>
        <p:blipFill>
          <a:blip r:embed="rId6" cstate="print"/>
          <a:stretch>
            <a:fillRect/>
          </a:stretch>
        </p:blipFill>
        <p:spPr bwMode="auto">
          <a:xfrm>
            <a:off x="6241834" y="1131590"/>
            <a:ext cx="2769164" cy="1016528"/>
          </a:xfrm>
          <a:prstGeom prst="rect">
            <a:avLst/>
          </a:prstGeom>
          <a:noFill/>
          <a:ln/>
          <a:effectLst/>
        </p:spPr>
      </p:pic>
      <p:pic>
        <p:nvPicPr>
          <p:cNvPr id="6" name="Grafik 5" descr="TP_tmp"/>
          <p:cNvPicPr>
            <a:picLocks noChangeAspect="1"/>
          </p:cNvPicPr>
          <p:nvPr>
            <p:custDataLst>
              <p:tags r:id="rId3"/>
            </p:custDataLst>
          </p:nvPr>
        </p:nvPicPr>
        <p:blipFill>
          <a:blip r:embed="rId7" cstate="print"/>
          <a:stretch>
            <a:fillRect/>
          </a:stretch>
        </p:blipFill>
        <p:spPr bwMode="auto">
          <a:xfrm>
            <a:off x="3172836" y="1131590"/>
            <a:ext cx="2769678" cy="990804"/>
          </a:xfrm>
          <a:prstGeom prst="rect">
            <a:avLst/>
          </a:prstGeom>
          <a:noFill/>
          <a:ln/>
          <a:effectLst/>
        </p:spPr>
      </p:pic>
      <p:sp>
        <p:nvSpPr>
          <p:cNvPr id="13" name="Freihandform 12"/>
          <p:cNvSpPr/>
          <p:nvPr/>
        </p:nvSpPr>
        <p:spPr>
          <a:xfrm>
            <a:off x="320040" y="1169722"/>
            <a:ext cx="1851660" cy="94488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1660" h="944880">
                <a:moveTo>
                  <a:pt x="0" y="0"/>
                </a:moveTo>
                <a:lnTo>
                  <a:pt x="0" y="335280"/>
                </a:lnTo>
                <a:lnTo>
                  <a:pt x="563880" y="335280"/>
                </a:lnTo>
                <a:lnTo>
                  <a:pt x="563880" y="632460"/>
                </a:lnTo>
                <a:lnTo>
                  <a:pt x="1234440" y="632460"/>
                </a:lnTo>
                <a:lnTo>
                  <a:pt x="1234440" y="944880"/>
                </a:lnTo>
                <a:lnTo>
                  <a:pt x="1851660" y="94488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ihandform 13"/>
          <p:cNvSpPr/>
          <p:nvPr/>
        </p:nvSpPr>
        <p:spPr>
          <a:xfrm>
            <a:off x="3404632" y="1178106"/>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ihandform 14"/>
          <p:cNvSpPr/>
          <p:nvPr/>
        </p:nvSpPr>
        <p:spPr>
          <a:xfrm>
            <a:off x="6468249" y="1170858"/>
            <a:ext cx="1855787" cy="632460"/>
          </a:xfrm>
          <a:custGeom>
            <a:avLst/>
            <a:gdLst>
              <a:gd name="connsiteX0" fmla="*/ 0 w 1851660"/>
              <a:gd name="connsiteY0" fmla="*/ 0 h 944880"/>
              <a:gd name="connsiteX1" fmla="*/ 0 w 1851660"/>
              <a:gd name="connsiteY1" fmla="*/ 335280 h 944880"/>
              <a:gd name="connsiteX2" fmla="*/ 563880 w 1851660"/>
              <a:gd name="connsiteY2" fmla="*/ 335280 h 944880"/>
              <a:gd name="connsiteX3" fmla="*/ 563880 w 1851660"/>
              <a:gd name="connsiteY3" fmla="*/ 632460 h 944880"/>
              <a:gd name="connsiteX4" fmla="*/ 1234440 w 1851660"/>
              <a:gd name="connsiteY4" fmla="*/ 632460 h 944880"/>
              <a:gd name="connsiteX5" fmla="*/ 1234440 w 1851660"/>
              <a:gd name="connsiteY5" fmla="*/ 944880 h 944880"/>
              <a:gd name="connsiteX6" fmla="*/ 1851660 w 1851660"/>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234440 w 1871439"/>
              <a:gd name="connsiteY5" fmla="*/ 944880 h 944880"/>
              <a:gd name="connsiteX6" fmla="*/ 1851660 w 1871439"/>
              <a:gd name="connsiteY6" fmla="*/ 944880 h 944880"/>
              <a:gd name="connsiteX0" fmla="*/ 0 w 1871439"/>
              <a:gd name="connsiteY0" fmla="*/ 0 h 944880"/>
              <a:gd name="connsiteX1" fmla="*/ 0 w 1871439"/>
              <a:gd name="connsiteY1" fmla="*/ 335280 h 944880"/>
              <a:gd name="connsiteX2" fmla="*/ 563880 w 1871439"/>
              <a:gd name="connsiteY2" fmla="*/ 335280 h 944880"/>
              <a:gd name="connsiteX3" fmla="*/ 563880 w 1871439"/>
              <a:gd name="connsiteY3" fmla="*/ 632460 h 944880"/>
              <a:gd name="connsiteX4" fmla="*/ 1871439 w 1871439"/>
              <a:gd name="connsiteY4" fmla="*/ 648444 h 944880"/>
              <a:gd name="connsiteX5" fmla="*/ 1851660 w 1871439"/>
              <a:gd name="connsiteY5" fmla="*/ 944880 h 944880"/>
              <a:gd name="connsiteX0" fmla="*/ 0 w 1871439"/>
              <a:gd name="connsiteY0" fmla="*/ 0 h 648444"/>
              <a:gd name="connsiteX1" fmla="*/ 0 w 1871439"/>
              <a:gd name="connsiteY1" fmla="*/ 335280 h 648444"/>
              <a:gd name="connsiteX2" fmla="*/ 563880 w 1871439"/>
              <a:gd name="connsiteY2" fmla="*/ 335280 h 648444"/>
              <a:gd name="connsiteX3" fmla="*/ 563880 w 1871439"/>
              <a:gd name="connsiteY3" fmla="*/ 632460 h 648444"/>
              <a:gd name="connsiteX4" fmla="*/ 1871439 w 1871439"/>
              <a:gd name="connsiteY4" fmla="*/ 648444 h 648444"/>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71027"/>
              <a:gd name="connsiteY0" fmla="*/ 0 h 632460"/>
              <a:gd name="connsiteX1" fmla="*/ 0 w 1871027"/>
              <a:gd name="connsiteY1" fmla="*/ 335280 h 632460"/>
              <a:gd name="connsiteX2" fmla="*/ 563880 w 1871027"/>
              <a:gd name="connsiteY2" fmla="*/ 335280 h 632460"/>
              <a:gd name="connsiteX3" fmla="*/ 563880 w 1871027"/>
              <a:gd name="connsiteY3" fmla="*/ 632460 h 632460"/>
              <a:gd name="connsiteX4" fmla="*/ 1871027 w 1871027"/>
              <a:gd name="connsiteY4" fmla="*/ 624840 h 632460"/>
              <a:gd name="connsiteX0" fmla="*/ 0 w 1871027"/>
              <a:gd name="connsiteY0" fmla="*/ 0 h 647700"/>
              <a:gd name="connsiteX1" fmla="*/ 0 w 1871027"/>
              <a:gd name="connsiteY1" fmla="*/ 335280 h 647700"/>
              <a:gd name="connsiteX2" fmla="*/ 563880 w 1871027"/>
              <a:gd name="connsiteY2" fmla="*/ 335280 h 647700"/>
              <a:gd name="connsiteX3" fmla="*/ 563880 w 1871027"/>
              <a:gd name="connsiteY3" fmla="*/ 632460 h 647700"/>
              <a:gd name="connsiteX4" fmla="*/ 1871027 w 1871027"/>
              <a:gd name="connsiteY4" fmla="*/ 647700 h 647700"/>
              <a:gd name="connsiteX0" fmla="*/ 0 w 1855787"/>
              <a:gd name="connsiteY0" fmla="*/ 0 h 632460"/>
              <a:gd name="connsiteX1" fmla="*/ 0 w 1855787"/>
              <a:gd name="connsiteY1" fmla="*/ 335280 h 632460"/>
              <a:gd name="connsiteX2" fmla="*/ 563880 w 1855787"/>
              <a:gd name="connsiteY2" fmla="*/ 335280 h 632460"/>
              <a:gd name="connsiteX3" fmla="*/ 563880 w 1855787"/>
              <a:gd name="connsiteY3" fmla="*/ 632460 h 632460"/>
              <a:gd name="connsiteX4" fmla="*/ 1855787 w 1855787"/>
              <a:gd name="connsiteY4" fmla="*/ 632460 h 632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787" h="632460">
                <a:moveTo>
                  <a:pt x="0" y="0"/>
                </a:moveTo>
                <a:lnTo>
                  <a:pt x="0" y="335280"/>
                </a:lnTo>
                <a:lnTo>
                  <a:pt x="563880" y="335280"/>
                </a:lnTo>
                <a:lnTo>
                  <a:pt x="563880" y="632460"/>
                </a:lnTo>
                <a:lnTo>
                  <a:pt x="1855787" y="632460"/>
                </a:lnTo>
              </a:path>
            </a:pathLst>
          </a:cu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hteck 15"/>
          <p:cNvSpPr/>
          <p:nvPr/>
        </p:nvSpPr>
        <p:spPr>
          <a:xfrm>
            <a:off x="3442732" y="1178106"/>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4075564" y="1491662"/>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6500976" y="1178106"/>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7141428" y="1491662"/>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361132" y="1178106"/>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993964" y="1491662"/>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1676440" y="1810184"/>
            <a:ext cx="481196" cy="2887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123677" y="2427734"/>
            <a:ext cx="2736304" cy="2015952"/>
          </a:xfrm>
          <a:prstGeom prst="rect">
            <a:avLst/>
          </a:prstGeom>
          <a:solidFill>
            <a:srgbClr val="FFFF66"/>
          </a:solidFill>
        </p:spPr>
        <p:txBody>
          <a:bodyPr wrap="square" rtlCol="0">
            <a:noAutofit/>
          </a:bodyPr>
          <a:lstStyle/>
          <a:p>
            <a:r>
              <a:rPr lang="en-US" sz="1600" dirty="0" smtClean="0"/>
              <a:t>number of pivots</a:t>
            </a:r>
          </a:p>
          <a:p>
            <a:r>
              <a:rPr lang="en-US" sz="1600" dirty="0" smtClean="0"/>
              <a:t>= number of unknowns</a:t>
            </a:r>
          </a:p>
          <a:p>
            <a:endParaRPr lang="en-US" sz="800" dirty="0" smtClean="0"/>
          </a:p>
          <a:p>
            <a:r>
              <a:rPr lang="en-US" sz="1600" dirty="0" smtClean="0"/>
              <a:t>no additional </a:t>
            </a:r>
            <a:r>
              <a:rPr lang="en-US" sz="1600" b="1" dirty="0" smtClean="0"/>
              <a:t>non</a:t>
            </a:r>
            <a:r>
              <a:rPr lang="en-US" sz="1600" dirty="0" smtClean="0"/>
              <a:t> zeros on the right hand side</a:t>
            </a:r>
          </a:p>
          <a:p>
            <a:endParaRPr lang="en-US" sz="800" dirty="0" smtClean="0"/>
          </a:p>
          <a:p>
            <a:r>
              <a:rPr lang="en-US" sz="1600" dirty="0" smtClean="0">
                <a:sym typeface="Symbol"/>
              </a:rPr>
              <a:t> unique solution</a:t>
            </a:r>
            <a:endParaRPr lang="en-US" sz="1600" dirty="0"/>
          </a:p>
        </p:txBody>
      </p:sp>
      <p:sp>
        <p:nvSpPr>
          <p:cNvPr id="24" name="Textfeld 23"/>
          <p:cNvSpPr txBox="1"/>
          <p:nvPr/>
        </p:nvSpPr>
        <p:spPr>
          <a:xfrm>
            <a:off x="3189523" y="2427734"/>
            <a:ext cx="2736304" cy="2015952"/>
          </a:xfrm>
          <a:prstGeom prst="rect">
            <a:avLst/>
          </a:prstGeom>
          <a:solidFill>
            <a:srgbClr val="FFFF66"/>
          </a:solidFill>
        </p:spPr>
        <p:txBody>
          <a:bodyPr wrap="square" rtlCol="0">
            <a:noAutofit/>
          </a:bodyPr>
          <a:lstStyle/>
          <a:p>
            <a:r>
              <a:rPr lang="en-US" sz="1600" dirty="0" smtClean="0"/>
              <a:t>number of pivots</a:t>
            </a:r>
          </a:p>
          <a:p>
            <a:r>
              <a:rPr lang="en-US" sz="1600" dirty="0" smtClean="0"/>
              <a:t>&lt; number of unknowns</a:t>
            </a:r>
          </a:p>
          <a:p>
            <a:endParaRPr lang="en-US" sz="800" dirty="0" smtClean="0"/>
          </a:p>
          <a:p>
            <a:r>
              <a:rPr lang="en-US" sz="1600" dirty="0" smtClean="0"/>
              <a:t>no additional </a:t>
            </a:r>
            <a:r>
              <a:rPr lang="en-US" sz="1600" b="1" dirty="0" smtClean="0"/>
              <a:t>non</a:t>
            </a:r>
            <a:r>
              <a:rPr lang="en-US" sz="1600" dirty="0" smtClean="0"/>
              <a:t> zeros on the right hand side</a:t>
            </a:r>
          </a:p>
          <a:p>
            <a:endParaRPr lang="en-US" sz="800" dirty="0" smtClean="0"/>
          </a:p>
          <a:p>
            <a:r>
              <a:rPr lang="en-US" sz="1600" dirty="0" smtClean="0">
                <a:sym typeface="Symbol"/>
              </a:rPr>
              <a:t> free variable required</a:t>
            </a:r>
          </a:p>
          <a:p>
            <a:endParaRPr lang="en-US" sz="800" dirty="0" smtClean="0">
              <a:sym typeface="Symbol"/>
            </a:endParaRPr>
          </a:p>
          <a:p>
            <a:r>
              <a:rPr lang="en-US" sz="1600" dirty="0" smtClean="0">
                <a:sym typeface="Symbol"/>
              </a:rPr>
              <a:t> infinitely many solutions</a:t>
            </a:r>
            <a:endParaRPr lang="en-US" sz="1600" dirty="0"/>
          </a:p>
        </p:txBody>
      </p:sp>
      <p:sp>
        <p:nvSpPr>
          <p:cNvPr id="25" name="Textfeld 24"/>
          <p:cNvSpPr txBox="1"/>
          <p:nvPr/>
        </p:nvSpPr>
        <p:spPr>
          <a:xfrm>
            <a:off x="6258264" y="2427734"/>
            <a:ext cx="2736304" cy="2015952"/>
          </a:xfrm>
          <a:prstGeom prst="rect">
            <a:avLst/>
          </a:prstGeom>
          <a:solidFill>
            <a:srgbClr val="FFFF66"/>
          </a:solidFill>
        </p:spPr>
        <p:txBody>
          <a:bodyPr wrap="square" rtlCol="0">
            <a:noAutofit/>
          </a:bodyPr>
          <a:lstStyle/>
          <a:p>
            <a:r>
              <a:rPr lang="en-US" sz="1600" b="1" dirty="0" smtClean="0"/>
              <a:t>additional non zeros on the right hand side</a:t>
            </a:r>
          </a:p>
          <a:p>
            <a:endParaRPr lang="en-US" sz="800" dirty="0" smtClean="0"/>
          </a:p>
          <a:p>
            <a:r>
              <a:rPr lang="en-US" sz="1600" dirty="0" smtClean="0">
                <a:sym typeface="Symbol"/>
              </a:rPr>
              <a:t> no solution</a:t>
            </a:r>
            <a:endParaRPr lang="en-US" sz="1600" dirty="0"/>
          </a:p>
        </p:txBody>
      </p:sp>
      <p:sp>
        <p:nvSpPr>
          <p:cNvPr id="26" name="Gewitterblitz 25"/>
          <p:cNvSpPr/>
          <p:nvPr/>
        </p:nvSpPr>
        <p:spPr>
          <a:xfrm flipH="1">
            <a:off x="8676456" y="1931722"/>
            <a:ext cx="360040" cy="432420"/>
          </a:xfrm>
          <a:prstGeom prst="lightningBol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Netz, Netzwerk, Digitalisierung, Transformation"/>
          <p:cNvPicPr>
            <a:picLocks noChangeAspect="1" noChangeArrowheads="1"/>
          </p:cNvPicPr>
          <p:nvPr/>
        </p:nvPicPr>
        <p:blipFill>
          <a:blip r:embed="rId2" cstate="print"/>
          <a:srcRect/>
          <a:stretch>
            <a:fillRect/>
          </a:stretch>
        </p:blipFill>
        <p:spPr bwMode="auto">
          <a:xfrm>
            <a:off x="6012160" y="845100"/>
            <a:ext cx="3131840" cy="4298400"/>
          </a:xfrm>
          <a:prstGeom prst="rect">
            <a:avLst/>
          </a:prstGeom>
          <a:noFill/>
        </p:spPr>
      </p:pic>
      <p:sp>
        <p:nvSpPr>
          <p:cNvPr id="8" name="Titel 1"/>
          <p:cNvSpPr txBox="1">
            <a:spLocks/>
          </p:cNvSpPr>
          <p:nvPr/>
        </p:nvSpPr>
        <p:spPr>
          <a:xfrm>
            <a:off x="683568" y="1131590"/>
            <a:ext cx="4176464" cy="864095"/>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algn="ctr">
              <a:defRPr/>
            </a:lvl1pPr>
          </a:lstStyle>
          <a:p>
            <a:pPr lvl="0">
              <a:spcBef>
                <a:spcPct val="0"/>
              </a:spcBef>
              <a:defRPr/>
            </a:pPr>
            <a:r>
              <a:rPr lang="en-US" sz="2000" dirty="0" smtClean="0">
                <a:solidFill>
                  <a:schemeClr val="bg1"/>
                </a:solidFill>
              </a:rPr>
              <a:t>Further Worked-Out Exercises:</a:t>
            </a:r>
          </a:p>
          <a:p>
            <a:pPr lvl="0">
              <a:spcBef>
                <a:spcPct val="0"/>
              </a:spcBef>
              <a:defRPr/>
            </a:pPr>
            <a:endParaRPr lang="en-US" sz="500" dirty="0" smtClean="0">
              <a:solidFill>
                <a:schemeClr val="bg1"/>
              </a:solidFill>
            </a:endParaRPr>
          </a:p>
          <a:p>
            <a:pPr lvl="0">
              <a:spcBef>
                <a:spcPct val="0"/>
              </a:spcBef>
              <a:defRPr/>
            </a:pPr>
            <a:r>
              <a:rPr lang="en-US" sz="2000" smtClean="0">
                <a:solidFill>
                  <a:schemeClr val="bg1"/>
                </a:solidFill>
              </a:rPr>
              <a:t>Calculus II for Management</a:t>
            </a:r>
            <a:endParaRPr lang="en-US" sz="2000" dirty="0">
              <a:solidFill>
                <a:schemeClr val="bg1"/>
              </a:solidFill>
            </a:endParaRPr>
          </a:p>
        </p:txBody>
      </p:sp>
      <p:sp>
        <p:nvSpPr>
          <p:cNvPr id="11" name="Rechteck 10"/>
          <p:cNvSpPr/>
          <p:nvPr/>
        </p:nvSpPr>
        <p:spPr>
          <a:xfrm>
            <a:off x="251520"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sp>
        <p:nvSpPr>
          <p:cNvPr id="12" name="Rechteck 11"/>
          <p:cNvSpPr/>
          <p:nvPr/>
        </p:nvSpPr>
        <p:spPr>
          <a:xfrm>
            <a:off x="5004048" y="1131590"/>
            <a:ext cx="288032" cy="864096"/>
          </a:xfrm>
          <a:prstGeom prst="rect">
            <a:avLst/>
          </a:prstGeom>
          <a:solidFill>
            <a:srgbClr val="92D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spcBef>
                <a:spcPct val="0"/>
              </a:spcBef>
            </a:pPr>
            <a:endParaRPr lang="en-US" sz="2000" dirty="0" smtClean="0">
              <a:solidFill>
                <a:schemeClr val="bg1"/>
              </a:solidFill>
              <a:latin typeface="+mj-lt"/>
              <a:ea typeface="+mj-ea"/>
              <a:cs typeface="+mj-cs"/>
            </a:endParaRPr>
          </a:p>
        </p:txBody>
      </p:sp>
      <p:pic>
        <p:nvPicPr>
          <p:cNvPr id="7" name="Grafik 6" descr="index.png"/>
          <p:cNvPicPr>
            <a:picLocks noChangeAspect="1"/>
          </p:cNvPicPr>
          <p:nvPr/>
        </p:nvPicPr>
        <p:blipFill>
          <a:blip r:embed="rId3" cstate="print"/>
          <a:stretch>
            <a:fillRect/>
          </a:stretch>
        </p:blipFill>
        <p:spPr>
          <a:xfrm>
            <a:off x="179512" y="4425290"/>
            <a:ext cx="1872207" cy="582154"/>
          </a:xfrm>
          <a:prstGeom prst="rect">
            <a:avLst/>
          </a:prstGeom>
        </p:spPr>
      </p:pic>
      <p:sp>
        <p:nvSpPr>
          <p:cNvPr id="10" name="Rechteck 9"/>
          <p:cNvSpPr/>
          <p:nvPr/>
        </p:nvSpPr>
        <p:spPr>
          <a:xfrm>
            <a:off x="7092280" y="3291830"/>
            <a:ext cx="1800200" cy="171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2075" lvl="1" indent="-92075">
              <a:spcAft>
                <a:spcPts val="400"/>
              </a:spcAft>
              <a:buFont typeface="Arial" pitchFamily="34" charset="0"/>
              <a:buChar char="•"/>
            </a:pPr>
            <a:r>
              <a:rPr lang="en-US" sz="1200" dirty="0" smtClean="0">
                <a:solidFill>
                  <a:schemeClr val="tx1"/>
                </a:solidFill>
              </a:rPr>
              <a:t>Determinants in 2D and 3D</a:t>
            </a:r>
          </a:p>
        </p:txBody>
      </p:sp>
      <p:sp>
        <p:nvSpPr>
          <p:cNvPr id="13" name="Rechteck 12"/>
          <p:cNvSpPr/>
          <p:nvPr/>
        </p:nvSpPr>
        <p:spPr>
          <a:xfrm>
            <a:off x="7092280" y="2931790"/>
            <a:ext cx="1800200" cy="288032"/>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Topics</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5" name="Rechteck 4"/>
          <p:cNvSpPr/>
          <p:nvPr/>
        </p:nvSpPr>
        <p:spPr>
          <a:xfrm>
            <a:off x="3419872" y="1131590"/>
            <a:ext cx="5472608" cy="1440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fik 26" descr="IguanaTex_tmp.png"/>
          <p:cNvPicPr>
            <a:picLocks noChangeAspect="1"/>
          </p:cNvPicPr>
          <p:nvPr>
            <p:custDataLst>
              <p:tags r:id="rId1"/>
            </p:custDataLst>
          </p:nvPr>
        </p:nvPicPr>
        <p:blipFill>
          <a:blip r:embed="rId12" cstate="print"/>
          <a:stretch>
            <a:fillRect/>
          </a:stretch>
        </p:blipFill>
        <p:spPr>
          <a:xfrm>
            <a:off x="3491877" y="1203577"/>
            <a:ext cx="5346593" cy="1306205"/>
          </a:xfrm>
          <a:prstGeom prst="rect">
            <a:avLst/>
          </a:prstGeom>
          <a:noFill/>
          <a:ln/>
          <a:effectLst/>
        </p:spPr>
      </p:pic>
      <p:pic>
        <p:nvPicPr>
          <p:cNvPr id="8" name="Grafik 7" descr="TP_tmp"/>
          <p:cNvPicPr>
            <a:picLocks noChangeAspect="1"/>
          </p:cNvPicPr>
          <p:nvPr>
            <p:custDataLst>
              <p:tags r:id="rId2"/>
            </p:custDataLst>
          </p:nvPr>
        </p:nvPicPr>
        <p:blipFill>
          <a:blip r:embed="rId13" cstate="print"/>
          <a:stretch>
            <a:fillRect/>
          </a:stretch>
        </p:blipFill>
        <p:spPr bwMode="auto">
          <a:xfrm>
            <a:off x="251520" y="1203598"/>
            <a:ext cx="655240" cy="315150"/>
          </a:xfrm>
          <a:prstGeom prst="rect">
            <a:avLst/>
          </a:prstGeom>
          <a:noFill/>
          <a:ln/>
          <a:effectLst/>
        </p:spPr>
      </p:pic>
      <p:sp>
        <p:nvSpPr>
          <p:cNvPr id="9" name="Parallelogramm 8"/>
          <p:cNvSpPr/>
          <p:nvPr>
            <p:custDataLst>
              <p:tags r:id="rId3"/>
            </p:custDataLst>
          </p:nvPr>
        </p:nvSpPr>
        <p:spPr>
          <a:xfrm>
            <a:off x="501230" y="1203598"/>
            <a:ext cx="2497104" cy="713458"/>
          </a:xfrm>
          <a:prstGeom prst="parallelogram">
            <a:avLst>
              <a:gd name="adj" fmla="val 9907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Gerade Verbindung mit Pfeil 9"/>
          <p:cNvCxnSpPr/>
          <p:nvPr>
            <p:custDataLst>
              <p:tags r:id="rId4"/>
            </p:custDataLst>
          </p:nvPr>
        </p:nvCxnSpPr>
        <p:spPr>
          <a:xfrm flipV="1">
            <a:off x="501230" y="1203598"/>
            <a:ext cx="713458" cy="713458"/>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custDataLst>
              <p:tags r:id="rId5"/>
            </p:custDataLst>
          </p:nvPr>
        </p:nvCxnSpPr>
        <p:spPr>
          <a:xfrm>
            <a:off x="501230" y="1917056"/>
            <a:ext cx="1783645" cy="0"/>
          </a:xfrm>
          <a:prstGeom prst="straightConnector1">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custDataLst>
              <p:tags r:id="rId6"/>
            </p:custDataLst>
          </p:nvPr>
        </p:nvCxnSpPr>
        <p:spPr>
          <a:xfrm>
            <a:off x="1214689" y="1203598"/>
            <a:ext cx="1783645" cy="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custDataLst>
              <p:tags r:id="rId7"/>
            </p:custDataLst>
          </p:nvPr>
        </p:nvCxnSpPr>
        <p:spPr>
          <a:xfrm flipV="1">
            <a:off x="2284876" y="1203598"/>
            <a:ext cx="713458" cy="713458"/>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4" name="Grafik 13" descr="TP_tmp"/>
          <p:cNvPicPr>
            <a:picLocks noChangeAspect="1"/>
          </p:cNvPicPr>
          <p:nvPr>
            <p:custDataLst>
              <p:tags r:id="rId8"/>
            </p:custDataLst>
          </p:nvPr>
        </p:nvPicPr>
        <p:blipFill>
          <a:blip r:embed="rId14" cstate="print"/>
          <a:stretch>
            <a:fillRect/>
          </a:stretch>
        </p:blipFill>
        <p:spPr bwMode="auto">
          <a:xfrm>
            <a:off x="521279" y="1969034"/>
            <a:ext cx="666345" cy="314684"/>
          </a:xfrm>
          <a:prstGeom prst="rect">
            <a:avLst/>
          </a:prstGeom>
          <a:noFill/>
          <a:ln/>
          <a:effectLst/>
        </p:spPr>
      </p:pic>
      <p:pic>
        <p:nvPicPr>
          <p:cNvPr id="16" name="Grafik 15" descr="TP_tmp"/>
          <p:cNvPicPr>
            <a:picLocks noChangeAspect="1"/>
          </p:cNvPicPr>
          <p:nvPr>
            <p:custDataLst>
              <p:tags r:id="rId9"/>
            </p:custDataLst>
          </p:nvPr>
        </p:nvPicPr>
        <p:blipFill>
          <a:blip r:embed="rId15" cstate="print"/>
          <a:stretch>
            <a:fillRect/>
          </a:stretch>
        </p:blipFill>
        <p:spPr bwMode="auto">
          <a:xfrm>
            <a:off x="1148668" y="2747730"/>
            <a:ext cx="1787170" cy="864096"/>
          </a:xfrm>
          <a:prstGeom prst="rect">
            <a:avLst/>
          </a:prstGeom>
          <a:noFill/>
          <a:ln/>
          <a:effectLst/>
        </p:spPr>
      </p:pic>
      <p:cxnSp>
        <p:nvCxnSpPr>
          <p:cNvPr id="18" name="Gerade Verbindung 17"/>
          <p:cNvCxnSpPr/>
          <p:nvPr/>
        </p:nvCxnSpPr>
        <p:spPr>
          <a:xfrm>
            <a:off x="1619672" y="1563638"/>
            <a:ext cx="0"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3419872" y="2787774"/>
            <a:ext cx="5472608" cy="223224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fik 29" descr="IguanaTex_tmp.png"/>
          <p:cNvPicPr>
            <a:picLocks noChangeAspect="1"/>
          </p:cNvPicPr>
          <p:nvPr>
            <p:custDataLst>
              <p:tags r:id="rId10"/>
            </p:custDataLst>
          </p:nvPr>
        </p:nvPicPr>
        <p:blipFill>
          <a:blip r:embed="rId16" cstate="print"/>
          <a:stretch>
            <a:fillRect/>
          </a:stretch>
        </p:blipFill>
        <p:spPr>
          <a:xfrm>
            <a:off x="3491877" y="2859758"/>
            <a:ext cx="4951247" cy="1704033"/>
          </a:xfrm>
          <a:prstGeom prst="rect">
            <a:avLst/>
          </a:prstGeom>
          <a:noFill/>
          <a:ln/>
          <a:effectLst/>
        </p:spPr>
      </p:pic>
      <p:sp>
        <p:nvSpPr>
          <p:cNvPr id="24" name="Abgerundetes Rechteck 23"/>
          <p:cNvSpPr/>
          <p:nvPr/>
        </p:nvSpPr>
        <p:spPr>
          <a:xfrm>
            <a:off x="7092280" y="2643758"/>
            <a:ext cx="1944216" cy="576064"/>
          </a:xfrm>
          <a:prstGeom prst="roundRect">
            <a:avLst>
              <a:gd name="adj"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descr="http://www.abi-mathe.de/shared/images/devpages/determinante-2x2.png"/>
          <p:cNvPicPr>
            <a:picLocks noChangeAspect="1" noChangeArrowheads="1"/>
          </p:cNvPicPr>
          <p:nvPr/>
        </p:nvPicPr>
        <p:blipFill>
          <a:blip r:embed="rId17" cstate="print"/>
          <a:srcRect t="24332" b="23123"/>
          <a:stretch>
            <a:fillRect/>
          </a:stretch>
        </p:blipFill>
        <p:spPr bwMode="auto">
          <a:xfrm>
            <a:off x="7236296" y="2715766"/>
            <a:ext cx="1656185" cy="4376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5" name="Rechteck 4"/>
          <p:cNvSpPr/>
          <p:nvPr/>
        </p:nvSpPr>
        <p:spPr>
          <a:xfrm>
            <a:off x="3419872" y="1131590"/>
            <a:ext cx="5472608" cy="10081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fik 117" descr="IguanaTex_tmp.png"/>
          <p:cNvPicPr>
            <a:picLocks noChangeAspect="1"/>
          </p:cNvPicPr>
          <p:nvPr>
            <p:custDataLst>
              <p:tags r:id="rId1"/>
            </p:custDataLst>
          </p:nvPr>
        </p:nvPicPr>
        <p:blipFill>
          <a:blip r:embed="rId4" cstate="print"/>
          <a:stretch>
            <a:fillRect/>
          </a:stretch>
        </p:blipFill>
        <p:spPr>
          <a:xfrm>
            <a:off x="3491877" y="1203575"/>
            <a:ext cx="5344857" cy="849253"/>
          </a:xfrm>
          <a:prstGeom prst="rect">
            <a:avLst/>
          </a:prstGeom>
          <a:noFill/>
          <a:ln/>
          <a:effectLst/>
        </p:spPr>
      </p:pic>
      <p:sp>
        <p:nvSpPr>
          <p:cNvPr id="7" name="Rechteck 6"/>
          <p:cNvSpPr/>
          <p:nvPr/>
        </p:nvSpPr>
        <p:spPr>
          <a:xfrm>
            <a:off x="323528"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611560"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899592"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1187624"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1475656"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1763688"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051720"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2339752"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323528"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11560"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899592"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1187624"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1475656"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1763688"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2051720"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339752"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323528"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611560"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899592"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1187624"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26"/>
          <p:cNvSpPr/>
          <p:nvPr/>
        </p:nvSpPr>
        <p:spPr>
          <a:xfrm>
            <a:off x="1475656"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hteck 27"/>
          <p:cNvSpPr/>
          <p:nvPr/>
        </p:nvSpPr>
        <p:spPr>
          <a:xfrm>
            <a:off x="1763688"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2051720"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2339752"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p:cNvSpPr/>
          <p:nvPr/>
        </p:nvSpPr>
        <p:spPr>
          <a:xfrm>
            <a:off x="323528"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611560"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2"/>
          <p:cNvSpPr/>
          <p:nvPr/>
        </p:nvSpPr>
        <p:spPr>
          <a:xfrm>
            <a:off x="899592"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33"/>
          <p:cNvSpPr/>
          <p:nvPr/>
        </p:nvSpPr>
        <p:spPr>
          <a:xfrm>
            <a:off x="1187624"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34"/>
          <p:cNvSpPr/>
          <p:nvPr/>
        </p:nvSpPr>
        <p:spPr>
          <a:xfrm>
            <a:off x="1475656"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eck 35"/>
          <p:cNvSpPr/>
          <p:nvPr/>
        </p:nvSpPr>
        <p:spPr>
          <a:xfrm>
            <a:off x="1763688"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p:cNvSpPr/>
          <p:nvPr/>
        </p:nvSpPr>
        <p:spPr>
          <a:xfrm>
            <a:off x="2051720"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2339752"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p:cNvSpPr/>
          <p:nvPr/>
        </p:nvSpPr>
        <p:spPr>
          <a:xfrm>
            <a:off x="323528"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p:cNvSpPr/>
          <p:nvPr/>
        </p:nvSpPr>
        <p:spPr>
          <a:xfrm>
            <a:off x="611560"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eck 40"/>
          <p:cNvSpPr/>
          <p:nvPr/>
        </p:nvSpPr>
        <p:spPr>
          <a:xfrm>
            <a:off x="899592"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p:cNvSpPr/>
          <p:nvPr/>
        </p:nvSpPr>
        <p:spPr>
          <a:xfrm>
            <a:off x="1187624"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hteck 42"/>
          <p:cNvSpPr/>
          <p:nvPr/>
        </p:nvSpPr>
        <p:spPr>
          <a:xfrm>
            <a:off x="1475656"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1763688"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p:cNvSpPr/>
          <p:nvPr/>
        </p:nvSpPr>
        <p:spPr>
          <a:xfrm>
            <a:off x="2051720"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p:cNvSpPr/>
          <p:nvPr/>
        </p:nvSpPr>
        <p:spPr>
          <a:xfrm>
            <a:off x="2339752"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323528"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hteck 47"/>
          <p:cNvSpPr/>
          <p:nvPr/>
        </p:nvSpPr>
        <p:spPr>
          <a:xfrm>
            <a:off x="611560"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hteck 48"/>
          <p:cNvSpPr/>
          <p:nvPr/>
        </p:nvSpPr>
        <p:spPr>
          <a:xfrm>
            <a:off x="899592"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hteck 49"/>
          <p:cNvSpPr/>
          <p:nvPr/>
        </p:nvSpPr>
        <p:spPr>
          <a:xfrm>
            <a:off x="1187624"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hteck 50"/>
          <p:cNvSpPr/>
          <p:nvPr/>
        </p:nvSpPr>
        <p:spPr>
          <a:xfrm>
            <a:off x="1475656"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hteck 51"/>
          <p:cNvSpPr/>
          <p:nvPr/>
        </p:nvSpPr>
        <p:spPr>
          <a:xfrm>
            <a:off x="1763688"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hteck 52"/>
          <p:cNvSpPr/>
          <p:nvPr/>
        </p:nvSpPr>
        <p:spPr>
          <a:xfrm>
            <a:off x="2051720"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hteck 53"/>
          <p:cNvSpPr/>
          <p:nvPr/>
        </p:nvSpPr>
        <p:spPr>
          <a:xfrm>
            <a:off x="2339752"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Gerade Verbindung 70"/>
          <p:cNvCxnSpPr/>
          <p:nvPr/>
        </p:nvCxnSpPr>
        <p:spPr>
          <a:xfrm>
            <a:off x="611560" y="1131590"/>
            <a:ext cx="0" cy="2016224"/>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H="1">
            <a:off x="251520" y="2785314"/>
            <a:ext cx="2736304"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2663824" y="2785314"/>
            <a:ext cx="251992" cy="276999"/>
          </a:xfrm>
          <a:prstGeom prst="rect">
            <a:avLst/>
          </a:prstGeom>
          <a:noFill/>
        </p:spPr>
        <p:txBody>
          <a:bodyPr wrap="none" rtlCol="0">
            <a:spAutoFit/>
          </a:bodyPr>
          <a:lstStyle/>
          <a:p>
            <a:r>
              <a:rPr lang="en-US" sz="1200" dirty="0" smtClean="0"/>
              <a:t>x</a:t>
            </a:r>
            <a:endParaRPr lang="en-US" sz="1200" dirty="0"/>
          </a:p>
        </p:txBody>
      </p:sp>
      <p:sp>
        <p:nvSpPr>
          <p:cNvPr id="74" name="Textfeld 73"/>
          <p:cNvSpPr txBox="1"/>
          <p:nvPr/>
        </p:nvSpPr>
        <p:spPr>
          <a:xfrm>
            <a:off x="611560" y="1059582"/>
            <a:ext cx="251992" cy="276999"/>
          </a:xfrm>
          <a:prstGeom prst="rect">
            <a:avLst/>
          </a:prstGeom>
          <a:noFill/>
        </p:spPr>
        <p:txBody>
          <a:bodyPr wrap="none" rtlCol="0">
            <a:spAutoFit/>
          </a:bodyPr>
          <a:lstStyle/>
          <a:p>
            <a:r>
              <a:rPr lang="en-US" sz="1200" dirty="0" smtClean="0"/>
              <a:t>y</a:t>
            </a:r>
            <a:endParaRPr lang="en-US" sz="1200" dirty="0"/>
          </a:p>
        </p:txBody>
      </p:sp>
      <p:cxnSp>
        <p:nvCxnSpPr>
          <p:cNvPr id="75" name="Gerade Verbindung 74"/>
          <p:cNvCxnSpPr/>
          <p:nvPr/>
        </p:nvCxnSpPr>
        <p:spPr>
          <a:xfrm>
            <a:off x="899592" y="27814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feld 75"/>
          <p:cNvSpPr txBox="1"/>
          <p:nvPr/>
        </p:nvSpPr>
        <p:spPr>
          <a:xfrm>
            <a:off x="899592" y="2781424"/>
            <a:ext cx="235962" cy="215444"/>
          </a:xfrm>
          <a:prstGeom prst="rect">
            <a:avLst/>
          </a:prstGeom>
          <a:noFill/>
        </p:spPr>
        <p:txBody>
          <a:bodyPr wrap="none" rtlCol="0">
            <a:spAutoFit/>
          </a:bodyPr>
          <a:lstStyle/>
          <a:p>
            <a:r>
              <a:rPr lang="en-US" sz="800" dirty="0" smtClean="0"/>
              <a:t>1</a:t>
            </a:r>
            <a:endParaRPr lang="en-US" sz="800" dirty="0"/>
          </a:p>
        </p:txBody>
      </p:sp>
      <p:cxnSp>
        <p:nvCxnSpPr>
          <p:cNvPr id="79" name="Gerade Verbindung 78"/>
          <p:cNvCxnSpPr/>
          <p:nvPr/>
        </p:nvCxnSpPr>
        <p:spPr>
          <a:xfrm rot="5400000" flipV="1">
            <a:off x="683568" y="242773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611560" y="2499742"/>
            <a:ext cx="235962" cy="215444"/>
          </a:xfrm>
          <a:prstGeom prst="rect">
            <a:avLst/>
          </a:prstGeom>
          <a:noFill/>
        </p:spPr>
        <p:txBody>
          <a:bodyPr wrap="none" rtlCol="0">
            <a:spAutoFit/>
          </a:bodyPr>
          <a:lstStyle/>
          <a:p>
            <a:r>
              <a:rPr lang="en-US" sz="800" dirty="0" smtClean="0"/>
              <a:t>1</a:t>
            </a:r>
            <a:endParaRPr lang="en-US" sz="800" dirty="0"/>
          </a:p>
        </p:txBody>
      </p:sp>
      <p:cxnSp>
        <p:nvCxnSpPr>
          <p:cNvPr id="100" name="Gerade Verbindung 99"/>
          <p:cNvCxnSpPr/>
          <p:nvPr/>
        </p:nvCxnSpPr>
        <p:spPr>
          <a:xfrm flipH="1">
            <a:off x="615950" y="1920875"/>
            <a:ext cx="285751" cy="8699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flipV="1">
            <a:off x="889000" y="1635125"/>
            <a:ext cx="1168400" cy="2857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H="1">
            <a:off x="1762125" y="1628775"/>
            <a:ext cx="295276" cy="8731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flipH="1">
            <a:off x="603250" y="2498725"/>
            <a:ext cx="1165225" cy="2825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a:off x="575692" y="2750567"/>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Ellipse 95"/>
          <p:cNvSpPr/>
          <p:nvPr/>
        </p:nvSpPr>
        <p:spPr>
          <a:xfrm>
            <a:off x="2017216" y="1596777"/>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Ellipse 96"/>
          <p:cNvSpPr/>
          <p:nvPr/>
        </p:nvSpPr>
        <p:spPr>
          <a:xfrm>
            <a:off x="866055" y="1887215"/>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llipse 97"/>
          <p:cNvSpPr/>
          <p:nvPr/>
        </p:nvSpPr>
        <p:spPr>
          <a:xfrm>
            <a:off x="1729555" y="2461493"/>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feld 118"/>
          <p:cNvSpPr txBox="1"/>
          <p:nvPr/>
        </p:nvSpPr>
        <p:spPr>
          <a:xfrm>
            <a:off x="323528" y="2787774"/>
            <a:ext cx="287258" cy="276999"/>
          </a:xfrm>
          <a:prstGeom prst="rect">
            <a:avLst/>
          </a:prstGeom>
          <a:noFill/>
        </p:spPr>
        <p:txBody>
          <a:bodyPr wrap="none" rtlCol="0">
            <a:spAutoFit/>
          </a:bodyPr>
          <a:lstStyle/>
          <a:p>
            <a:r>
              <a:rPr lang="en-US" sz="1200" dirty="0" smtClean="0"/>
              <a:t>O</a:t>
            </a:r>
            <a:endParaRPr lang="en-US" sz="1200" dirty="0"/>
          </a:p>
        </p:txBody>
      </p:sp>
      <p:sp>
        <p:nvSpPr>
          <p:cNvPr id="120" name="Textfeld 119"/>
          <p:cNvSpPr txBox="1"/>
          <p:nvPr/>
        </p:nvSpPr>
        <p:spPr>
          <a:xfrm>
            <a:off x="1763688" y="2499742"/>
            <a:ext cx="274434" cy="276999"/>
          </a:xfrm>
          <a:prstGeom prst="rect">
            <a:avLst/>
          </a:prstGeom>
          <a:noFill/>
        </p:spPr>
        <p:txBody>
          <a:bodyPr wrap="none" rtlCol="0">
            <a:spAutoFit/>
          </a:bodyPr>
          <a:lstStyle/>
          <a:p>
            <a:r>
              <a:rPr lang="en-US" sz="1200" dirty="0" smtClean="0"/>
              <a:t>A</a:t>
            </a:r>
            <a:endParaRPr lang="en-US" sz="1200" dirty="0"/>
          </a:p>
        </p:txBody>
      </p:sp>
      <p:sp>
        <p:nvSpPr>
          <p:cNvPr id="121" name="Textfeld 120"/>
          <p:cNvSpPr txBox="1"/>
          <p:nvPr/>
        </p:nvSpPr>
        <p:spPr>
          <a:xfrm>
            <a:off x="611560" y="1635646"/>
            <a:ext cx="274434" cy="276999"/>
          </a:xfrm>
          <a:prstGeom prst="rect">
            <a:avLst/>
          </a:prstGeom>
          <a:noFill/>
        </p:spPr>
        <p:txBody>
          <a:bodyPr wrap="none" rtlCol="0">
            <a:spAutoFit/>
          </a:bodyPr>
          <a:lstStyle/>
          <a:p>
            <a:r>
              <a:rPr lang="en-US" sz="1200" dirty="0" smtClean="0"/>
              <a:t>B</a:t>
            </a:r>
            <a:endParaRPr lang="en-US" sz="1200" dirty="0"/>
          </a:p>
        </p:txBody>
      </p:sp>
      <p:sp>
        <p:nvSpPr>
          <p:cNvPr id="122" name="Textfeld 121"/>
          <p:cNvSpPr txBox="1"/>
          <p:nvPr/>
        </p:nvSpPr>
        <p:spPr>
          <a:xfrm>
            <a:off x="2051720" y="1347614"/>
            <a:ext cx="274434" cy="276999"/>
          </a:xfrm>
          <a:prstGeom prst="rect">
            <a:avLst/>
          </a:prstGeom>
          <a:noFill/>
        </p:spPr>
        <p:txBody>
          <a:bodyPr wrap="none" rtlCol="0">
            <a:spAutoFit/>
          </a:bodyPr>
          <a:lstStyle/>
          <a:p>
            <a:r>
              <a:rPr lang="en-US" sz="1200" dirty="0" smtClean="0"/>
              <a:t>C</a:t>
            </a:r>
            <a:endParaRPr lang="en-US" sz="1200" dirty="0"/>
          </a:p>
        </p:txBody>
      </p:sp>
      <p:sp>
        <p:nvSpPr>
          <p:cNvPr id="123" name="Rechteck 122"/>
          <p:cNvSpPr/>
          <p:nvPr/>
        </p:nvSpPr>
        <p:spPr>
          <a:xfrm>
            <a:off x="3419872" y="2283718"/>
            <a:ext cx="5472608" cy="27363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Grafik 127" descr="IguanaTex_tmp.png"/>
          <p:cNvPicPr>
            <a:picLocks noChangeAspect="1"/>
          </p:cNvPicPr>
          <p:nvPr>
            <p:custDataLst>
              <p:tags r:id="rId2"/>
            </p:custDataLst>
          </p:nvPr>
        </p:nvPicPr>
        <p:blipFill>
          <a:blip r:embed="rId5" cstate="print"/>
          <a:stretch>
            <a:fillRect/>
          </a:stretch>
        </p:blipFill>
        <p:spPr>
          <a:xfrm>
            <a:off x="3491877" y="2355699"/>
            <a:ext cx="5338244" cy="2538409"/>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7" name="Rechteck 6"/>
          <p:cNvSpPr/>
          <p:nvPr/>
        </p:nvSpPr>
        <p:spPr>
          <a:xfrm>
            <a:off x="323528"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611560"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8"/>
          <p:cNvSpPr/>
          <p:nvPr/>
        </p:nvSpPr>
        <p:spPr>
          <a:xfrm>
            <a:off x="899592"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1187624"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1475656"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1763688"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051720"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p:cNvSpPr/>
          <p:nvPr/>
        </p:nvSpPr>
        <p:spPr>
          <a:xfrm>
            <a:off x="2339752" y="134761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p:cNvSpPr/>
          <p:nvPr/>
        </p:nvSpPr>
        <p:spPr>
          <a:xfrm>
            <a:off x="323528"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11560"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p:cNvSpPr/>
          <p:nvPr/>
        </p:nvSpPr>
        <p:spPr>
          <a:xfrm>
            <a:off x="899592"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1187624"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1475656"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1763688"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2051720"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339752" y="1635646"/>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323528"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611560"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899592"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1187624"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26"/>
          <p:cNvSpPr/>
          <p:nvPr/>
        </p:nvSpPr>
        <p:spPr>
          <a:xfrm>
            <a:off x="1475656"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hteck 27"/>
          <p:cNvSpPr/>
          <p:nvPr/>
        </p:nvSpPr>
        <p:spPr>
          <a:xfrm>
            <a:off x="1763688"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2051720"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2339752" y="1923678"/>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p:cNvSpPr/>
          <p:nvPr/>
        </p:nvSpPr>
        <p:spPr>
          <a:xfrm>
            <a:off x="323528"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611560"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2"/>
          <p:cNvSpPr/>
          <p:nvPr/>
        </p:nvSpPr>
        <p:spPr>
          <a:xfrm>
            <a:off x="899592"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33"/>
          <p:cNvSpPr/>
          <p:nvPr/>
        </p:nvSpPr>
        <p:spPr>
          <a:xfrm>
            <a:off x="1187624"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34"/>
          <p:cNvSpPr/>
          <p:nvPr/>
        </p:nvSpPr>
        <p:spPr>
          <a:xfrm>
            <a:off x="1475656"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eck 35"/>
          <p:cNvSpPr/>
          <p:nvPr/>
        </p:nvSpPr>
        <p:spPr>
          <a:xfrm>
            <a:off x="1763688"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p:cNvSpPr/>
          <p:nvPr/>
        </p:nvSpPr>
        <p:spPr>
          <a:xfrm>
            <a:off x="2051720"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2339752" y="2211710"/>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p:cNvSpPr/>
          <p:nvPr/>
        </p:nvSpPr>
        <p:spPr>
          <a:xfrm>
            <a:off x="323528"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p:cNvSpPr/>
          <p:nvPr/>
        </p:nvSpPr>
        <p:spPr>
          <a:xfrm>
            <a:off x="611560"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hteck 40"/>
          <p:cNvSpPr/>
          <p:nvPr/>
        </p:nvSpPr>
        <p:spPr>
          <a:xfrm>
            <a:off x="899592"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hteck 41"/>
          <p:cNvSpPr/>
          <p:nvPr/>
        </p:nvSpPr>
        <p:spPr>
          <a:xfrm>
            <a:off x="1187624"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hteck 42"/>
          <p:cNvSpPr/>
          <p:nvPr/>
        </p:nvSpPr>
        <p:spPr>
          <a:xfrm>
            <a:off x="1475656"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1763688"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p:cNvSpPr/>
          <p:nvPr/>
        </p:nvSpPr>
        <p:spPr>
          <a:xfrm>
            <a:off x="2051720"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p:cNvSpPr/>
          <p:nvPr/>
        </p:nvSpPr>
        <p:spPr>
          <a:xfrm>
            <a:off x="2339752" y="2499742"/>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323528"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hteck 47"/>
          <p:cNvSpPr/>
          <p:nvPr/>
        </p:nvSpPr>
        <p:spPr>
          <a:xfrm>
            <a:off x="611560"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hteck 48"/>
          <p:cNvSpPr/>
          <p:nvPr/>
        </p:nvSpPr>
        <p:spPr>
          <a:xfrm>
            <a:off x="899592"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hteck 49"/>
          <p:cNvSpPr/>
          <p:nvPr/>
        </p:nvSpPr>
        <p:spPr>
          <a:xfrm>
            <a:off x="1187624"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hteck 50"/>
          <p:cNvSpPr/>
          <p:nvPr/>
        </p:nvSpPr>
        <p:spPr>
          <a:xfrm>
            <a:off x="1475656"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hteck 51"/>
          <p:cNvSpPr/>
          <p:nvPr/>
        </p:nvSpPr>
        <p:spPr>
          <a:xfrm>
            <a:off x="1763688"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hteck 52"/>
          <p:cNvSpPr/>
          <p:nvPr/>
        </p:nvSpPr>
        <p:spPr>
          <a:xfrm>
            <a:off x="2051720"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hteck 53"/>
          <p:cNvSpPr/>
          <p:nvPr/>
        </p:nvSpPr>
        <p:spPr>
          <a:xfrm>
            <a:off x="2339752" y="2787774"/>
            <a:ext cx="288032" cy="288032"/>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Gerade Verbindung 70"/>
          <p:cNvCxnSpPr/>
          <p:nvPr/>
        </p:nvCxnSpPr>
        <p:spPr>
          <a:xfrm>
            <a:off x="611560" y="1131590"/>
            <a:ext cx="0" cy="2016224"/>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p:nvCxnSpPr>
        <p:spPr>
          <a:xfrm flipH="1">
            <a:off x="251520" y="2785314"/>
            <a:ext cx="2736304"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2663824" y="2785314"/>
            <a:ext cx="251992" cy="276999"/>
          </a:xfrm>
          <a:prstGeom prst="rect">
            <a:avLst/>
          </a:prstGeom>
          <a:noFill/>
        </p:spPr>
        <p:txBody>
          <a:bodyPr wrap="none" rtlCol="0">
            <a:spAutoFit/>
          </a:bodyPr>
          <a:lstStyle/>
          <a:p>
            <a:r>
              <a:rPr lang="en-US" sz="1200" dirty="0" smtClean="0"/>
              <a:t>x</a:t>
            </a:r>
            <a:endParaRPr lang="en-US" sz="1200" dirty="0"/>
          </a:p>
        </p:txBody>
      </p:sp>
      <p:sp>
        <p:nvSpPr>
          <p:cNvPr id="74" name="Textfeld 73"/>
          <p:cNvSpPr txBox="1"/>
          <p:nvPr/>
        </p:nvSpPr>
        <p:spPr>
          <a:xfrm>
            <a:off x="611560" y="1059582"/>
            <a:ext cx="251992" cy="276999"/>
          </a:xfrm>
          <a:prstGeom prst="rect">
            <a:avLst/>
          </a:prstGeom>
          <a:noFill/>
        </p:spPr>
        <p:txBody>
          <a:bodyPr wrap="none" rtlCol="0">
            <a:spAutoFit/>
          </a:bodyPr>
          <a:lstStyle/>
          <a:p>
            <a:r>
              <a:rPr lang="en-US" sz="1200" dirty="0" smtClean="0"/>
              <a:t>y</a:t>
            </a:r>
            <a:endParaRPr lang="en-US" sz="1200" dirty="0"/>
          </a:p>
        </p:txBody>
      </p:sp>
      <p:cxnSp>
        <p:nvCxnSpPr>
          <p:cNvPr id="75" name="Gerade Verbindung 74"/>
          <p:cNvCxnSpPr/>
          <p:nvPr/>
        </p:nvCxnSpPr>
        <p:spPr>
          <a:xfrm>
            <a:off x="899592" y="278142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feld 75"/>
          <p:cNvSpPr txBox="1"/>
          <p:nvPr/>
        </p:nvSpPr>
        <p:spPr>
          <a:xfrm>
            <a:off x="899592" y="2781424"/>
            <a:ext cx="235962" cy="215444"/>
          </a:xfrm>
          <a:prstGeom prst="rect">
            <a:avLst/>
          </a:prstGeom>
          <a:noFill/>
        </p:spPr>
        <p:txBody>
          <a:bodyPr wrap="none" rtlCol="0">
            <a:spAutoFit/>
          </a:bodyPr>
          <a:lstStyle/>
          <a:p>
            <a:r>
              <a:rPr lang="en-US" sz="800" dirty="0" smtClean="0"/>
              <a:t>1</a:t>
            </a:r>
            <a:endParaRPr lang="en-US" sz="800" dirty="0"/>
          </a:p>
        </p:txBody>
      </p:sp>
      <p:cxnSp>
        <p:nvCxnSpPr>
          <p:cNvPr id="79" name="Gerade Verbindung 78"/>
          <p:cNvCxnSpPr/>
          <p:nvPr/>
        </p:nvCxnSpPr>
        <p:spPr>
          <a:xfrm rot="5400000" flipV="1">
            <a:off x="683568" y="2427734"/>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611560" y="2499742"/>
            <a:ext cx="235962" cy="215444"/>
          </a:xfrm>
          <a:prstGeom prst="rect">
            <a:avLst/>
          </a:prstGeom>
          <a:noFill/>
        </p:spPr>
        <p:txBody>
          <a:bodyPr wrap="none" rtlCol="0">
            <a:spAutoFit/>
          </a:bodyPr>
          <a:lstStyle/>
          <a:p>
            <a:r>
              <a:rPr lang="en-US" sz="800" dirty="0" smtClean="0"/>
              <a:t>1</a:t>
            </a:r>
            <a:endParaRPr lang="en-US" sz="800" dirty="0"/>
          </a:p>
        </p:txBody>
      </p:sp>
      <p:cxnSp>
        <p:nvCxnSpPr>
          <p:cNvPr id="100" name="Gerade Verbindung 99"/>
          <p:cNvCxnSpPr/>
          <p:nvPr/>
        </p:nvCxnSpPr>
        <p:spPr>
          <a:xfrm flipH="1">
            <a:off x="615950" y="1920875"/>
            <a:ext cx="285751" cy="8699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p:nvCxnSpPr>
        <p:spPr>
          <a:xfrm flipV="1">
            <a:off x="889000" y="1635125"/>
            <a:ext cx="1168400" cy="2857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flipH="1">
            <a:off x="1762125" y="1628775"/>
            <a:ext cx="295276" cy="87312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p:nvCxnSpPr>
        <p:spPr>
          <a:xfrm flipH="1">
            <a:off x="603250" y="2498725"/>
            <a:ext cx="1165225" cy="2825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Ellipse 95"/>
          <p:cNvSpPr/>
          <p:nvPr/>
        </p:nvSpPr>
        <p:spPr>
          <a:xfrm>
            <a:off x="2017216" y="1596777"/>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feld 118"/>
          <p:cNvSpPr txBox="1"/>
          <p:nvPr/>
        </p:nvSpPr>
        <p:spPr>
          <a:xfrm>
            <a:off x="323528" y="2787774"/>
            <a:ext cx="287258" cy="276999"/>
          </a:xfrm>
          <a:prstGeom prst="rect">
            <a:avLst/>
          </a:prstGeom>
          <a:noFill/>
        </p:spPr>
        <p:txBody>
          <a:bodyPr wrap="none" rtlCol="0">
            <a:spAutoFit/>
          </a:bodyPr>
          <a:lstStyle/>
          <a:p>
            <a:r>
              <a:rPr lang="en-US" sz="1200" dirty="0" smtClean="0"/>
              <a:t>O</a:t>
            </a:r>
            <a:endParaRPr lang="en-US" sz="1200" dirty="0"/>
          </a:p>
        </p:txBody>
      </p:sp>
      <p:sp>
        <p:nvSpPr>
          <p:cNvPr id="120" name="Textfeld 119"/>
          <p:cNvSpPr txBox="1"/>
          <p:nvPr/>
        </p:nvSpPr>
        <p:spPr>
          <a:xfrm>
            <a:off x="1763688" y="2499742"/>
            <a:ext cx="274434" cy="276999"/>
          </a:xfrm>
          <a:prstGeom prst="rect">
            <a:avLst/>
          </a:prstGeom>
          <a:noFill/>
        </p:spPr>
        <p:txBody>
          <a:bodyPr wrap="none" rtlCol="0">
            <a:spAutoFit/>
          </a:bodyPr>
          <a:lstStyle/>
          <a:p>
            <a:r>
              <a:rPr lang="en-US" sz="1200" dirty="0" smtClean="0"/>
              <a:t>A</a:t>
            </a:r>
            <a:endParaRPr lang="en-US" sz="1200" dirty="0"/>
          </a:p>
        </p:txBody>
      </p:sp>
      <p:sp>
        <p:nvSpPr>
          <p:cNvPr id="121" name="Textfeld 120"/>
          <p:cNvSpPr txBox="1"/>
          <p:nvPr/>
        </p:nvSpPr>
        <p:spPr>
          <a:xfrm>
            <a:off x="611560" y="1635646"/>
            <a:ext cx="274434" cy="276999"/>
          </a:xfrm>
          <a:prstGeom prst="rect">
            <a:avLst/>
          </a:prstGeom>
          <a:noFill/>
        </p:spPr>
        <p:txBody>
          <a:bodyPr wrap="none" rtlCol="0">
            <a:spAutoFit/>
          </a:bodyPr>
          <a:lstStyle/>
          <a:p>
            <a:r>
              <a:rPr lang="en-US" sz="1200" dirty="0" smtClean="0"/>
              <a:t>B</a:t>
            </a:r>
            <a:endParaRPr lang="en-US" sz="1200" dirty="0"/>
          </a:p>
        </p:txBody>
      </p:sp>
      <p:sp>
        <p:nvSpPr>
          <p:cNvPr id="122" name="Textfeld 121"/>
          <p:cNvSpPr txBox="1"/>
          <p:nvPr/>
        </p:nvSpPr>
        <p:spPr>
          <a:xfrm>
            <a:off x="2051720" y="1347614"/>
            <a:ext cx="274434" cy="276999"/>
          </a:xfrm>
          <a:prstGeom prst="rect">
            <a:avLst/>
          </a:prstGeom>
          <a:noFill/>
        </p:spPr>
        <p:txBody>
          <a:bodyPr wrap="none" rtlCol="0">
            <a:spAutoFit/>
          </a:bodyPr>
          <a:lstStyle/>
          <a:p>
            <a:r>
              <a:rPr lang="en-US" sz="1200" dirty="0" smtClean="0"/>
              <a:t>C</a:t>
            </a:r>
            <a:endParaRPr lang="en-US" sz="1200" dirty="0"/>
          </a:p>
        </p:txBody>
      </p:sp>
      <p:sp>
        <p:nvSpPr>
          <p:cNvPr id="123" name="Rechteck 122"/>
          <p:cNvSpPr/>
          <p:nvPr/>
        </p:nvSpPr>
        <p:spPr>
          <a:xfrm>
            <a:off x="3419872" y="1131590"/>
            <a:ext cx="5472608"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fik 93" descr="IguanaTex_tmp.png"/>
          <p:cNvPicPr>
            <a:picLocks noChangeAspect="1"/>
          </p:cNvPicPr>
          <p:nvPr>
            <p:custDataLst>
              <p:tags r:id="rId1"/>
            </p:custDataLst>
          </p:nvPr>
        </p:nvPicPr>
        <p:blipFill>
          <a:blip r:embed="rId5" cstate="print"/>
          <a:stretch>
            <a:fillRect/>
          </a:stretch>
        </p:blipFill>
        <p:spPr>
          <a:xfrm>
            <a:off x="3491878" y="1203571"/>
            <a:ext cx="4645431" cy="2697873"/>
          </a:xfrm>
          <a:prstGeom prst="rect">
            <a:avLst/>
          </a:prstGeom>
          <a:noFill/>
          <a:ln/>
          <a:effectLst/>
        </p:spPr>
      </p:pic>
      <p:cxnSp>
        <p:nvCxnSpPr>
          <p:cNvPr id="82" name="Gerade Verbindung mit Pfeil 81"/>
          <p:cNvCxnSpPr/>
          <p:nvPr/>
        </p:nvCxnSpPr>
        <p:spPr>
          <a:xfrm flipV="1">
            <a:off x="609600" y="2501900"/>
            <a:ext cx="1152525" cy="2825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1729555" y="2461493"/>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Gerade Verbindung mit Pfeil 82"/>
          <p:cNvCxnSpPr/>
          <p:nvPr/>
        </p:nvCxnSpPr>
        <p:spPr>
          <a:xfrm flipV="1">
            <a:off x="612775" y="1917700"/>
            <a:ext cx="288925" cy="8667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7" name="Ellipse 96"/>
          <p:cNvSpPr/>
          <p:nvPr/>
        </p:nvSpPr>
        <p:spPr>
          <a:xfrm>
            <a:off x="866055" y="1887215"/>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lipse 94"/>
          <p:cNvSpPr/>
          <p:nvPr/>
        </p:nvSpPr>
        <p:spPr>
          <a:xfrm>
            <a:off x="575692" y="2750567"/>
            <a:ext cx="72008" cy="72008"/>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fik 91" descr="IguanaTex_tmp.png"/>
          <p:cNvPicPr>
            <a:picLocks noChangeAspect="1"/>
          </p:cNvPicPr>
          <p:nvPr>
            <p:custDataLst>
              <p:tags r:id="rId2"/>
            </p:custDataLst>
          </p:nvPr>
        </p:nvPicPr>
        <p:blipFill>
          <a:blip r:embed="rId6" cstate="print"/>
          <a:stretch>
            <a:fillRect/>
          </a:stretch>
        </p:blipFill>
        <p:spPr>
          <a:xfrm>
            <a:off x="1331640" y="2650108"/>
            <a:ext cx="104319" cy="105401"/>
          </a:xfrm>
          <a:prstGeom prst="rect">
            <a:avLst/>
          </a:prstGeom>
          <a:noFill/>
          <a:ln/>
          <a:effectLst/>
        </p:spPr>
      </p:pic>
      <p:pic>
        <p:nvPicPr>
          <p:cNvPr id="91" name="Grafik 90" descr="IguanaTex_tmp.png"/>
          <p:cNvPicPr>
            <a:picLocks noChangeAspect="1"/>
          </p:cNvPicPr>
          <p:nvPr>
            <p:custDataLst>
              <p:tags r:id="rId3"/>
            </p:custDataLst>
          </p:nvPr>
        </p:nvPicPr>
        <p:blipFill>
          <a:blip r:embed="rId7" cstate="print"/>
          <a:stretch>
            <a:fillRect/>
          </a:stretch>
        </p:blipFill>
        <p:spPr>
          <a:xfrm>
            <a:off x="670868" y="2067694"/>
            <a:ext cx="108758" cy="105401"/>
          </a:xfrm>
          <a:prstGeom prst="rect">
            <a:avLst/>
          </a:prstGeom>
          <a:noFill/>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0801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5" cstate="print"/>
          <a:stretch>
            <a:fillRect/>
          </a:stretch>
        </p:blipFill>
        <p:spPr>
          <a:xfrm>
            <a:off x="1763691" y="1203583"/>
            <a:ext cx="6525315" cy="913632"/>
          </a:xfrm>
          <a:prstGeom prst="rect">
            <a:avLst/>
          </a:prstGeom>
          <a:noFill/>
          <a:ln/>
          <a:effectLst/>
        </p:spPr>
      </p:pic>
      <p:sp>
        <p:nvSpPr>
          <p:cNvPr id="5" name="Rechteck 4"/>
          <p:cNvSpPr/>
          <p:nvPr/>
        </p:nvSpPr>
        <p:spPr>
          <a:xfrm>
            <a:off x="1691680" y="2427734"/>
            <a:ext cx="7200800" cy="25922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IguanaTex_tmp.png"/>
          <p:cNvPicPr>
            <a:picLocks noChangeAspect="1"/>
          </p:cNvPicPr>
          <p:nvPr>
            <p:custDataLst>
              <p:tags r:id="rId2"/>
            </p:custDataLst>
          </p:nvPr>
        </p:nvPicPr>
        <p:blipFill>
          <a:blip r:embed="rId6" cstate="print"/>
          <a:stretch>
            <a:fillRect/>
          </a:stretch>
        </p:blipFill>
        <p:spPr>
          <a:xfrm>
            <a:off x="1763690" y="2499742"/>
            <a:ext cx="6788186" cy="875469"/>
          </a:xfrm>
          <a:prstGeom prst="rect">
            <a:avLst/>
          </a:prstGeom>
          <a:noFill/>
          <a:ln/>
          <a:effectLst/>
        </p:spPr>
      </p:pic>
      <p:pic>
        <p:nvPicPr>
          <p:cNvPr id="14" name="Grafik 13" descr="IguanaTex_tmp.png"/>
          <p:cNvPicPr>
            <a:picLocks noChangeAspect="1"/>
          </p:cNvPicPr>
          <p:nvPr>
            <p:custDataLst>
              <p:tags r:id="rId3"/>
            </p:custDataLst>
          </p:nvPr>
        </p:nvPicPr>
        <p:blipFill>
          <a:blip r:embed="rId7" cstate="print"/>
          <a:stretch>
            <a:fillRect/>
          </a:stretch>
        </p:blipFill>
        <p:spPr>
          <a:xfrm>
            <a:off x="1763690" y="3660144"/>
            <a:ext cx="6465654" cy="1287870"/>
          </a:xfrm>
          <a:prstGeom prst="rect">
            <a:avLst/>
          </a:prstGeom>
          <a:noFill/>
          <a:ln/>
          <a:effectLst/>
        </p:spPr>
      </p:pic>
      <p:sp>
        <p:nvSpPr>
          <p:cNvPr id="8" name="Abgerundetes Rechteck 7"/>
          <p:cNvSpPr/>
          <p:nvPr/>
        </p:nvSpPr>
        <p:spPr>
          <a:xfrm>
            <a:off x="7092280" y="2283718"/>
            <a:ext cx="1944216" cy="576064"/>
          </a:xfrm>
          <a:prstGeom prst="roundRect">
            <a:avLst>
              <a:gd name="adj"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http://www.abi-mathe.de/shared/images/devpages/determinante-2x2.png"/>
          <p:cNvPicPr>
            <a:picLocks noChangeAspect="1" noChangeArrowheads="1"/>
          </p:cNvPicPr>
          <p:nvPr/>
        </p:nvPicPr>
        <p:blipFill>
          <a:blip r:embed="rId8" cstate="print"/>
          <a:srcRect t="24332" b="23123"/>
          <a:stretch>
            <a:fillRect/>
          </a:stretch>
        </p:blipFill>
        <p:spPr bwMode="auto">
          <a:xfrm>
            <a:off x="7236296" y="2355726"/>
            <a:ext cx="1656185" cy="4376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08012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5" cstate="print"/>
          <a:stretch>
            <a:fillRect/>
          </a:stretch>
        </p:blipFill>
        <p:spPr>
          <a:xfrm>
            <a:off x="1763690" y="1203583"/>
            <a:ext cx="5702076" cy="917268"/>
          </a:xfrm>
          <a:prstGeom prst="rect">
            <a:avLst/>
          </a:prstGeom>
          <a:noFill/>
          <a:ln/>
          <a:effectLst/>
        </p:spPr>
      </p:pic>
      <p:sp>
        <p:nvSpPr>
          <p:cNvPr id="5" name="Rechteck 4"/>
          <p:cNvSpPr/>
          <p:nvPr/>
        </p:nvSpPr>
        <p:spPr>
          <a:xfrm>
            <a:off x="1691680" y="2355726"/>
            <a:ext cx="7200800" cy="266429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2"/>
            </p:custDataLst>
          </p:nvPr>
        </p:nvPicPr>
        <p:blipFill>
          <a:blip r:embed="rId6" cstate="print"/>
          <a:stretch>
            <a:fillRect/>
          </a:stretch>
        </p:blipFill>
        <p:spPr>
          <a:xfrm>
            <a:off x="1763690" y="2427734"/>
            <a:ext cx="6213266" cy="876636"/>
          </a:xfrm>
          <a:prstGeom prst="rect">
            <a:avLst/>
          </a:prstGeom>
          <a:noFill/>
          <a:ln/>
          <a:effectLst/>
        </p:spPr>
      </p:pic>
      <p:pic>
        <p:nvPicPr>
          <p:cNvPr id="12" name="Grafik 11" descr="IguanaTex_tmp.png"/>
          <p:cNvPicPr>
            <a:picLocks noChangeAspect="1"/>
          </p:cNvPicPr>
          <p:nvPr>
            <p:custDataLst>
              <p:tags r:id="rId3"/>
            </p:custDataLst>
          </p:nvPr>
        </p:nvPicPr>
        <p:blipFill>
          <a:blip r:embed="rId7" cstate="print"/>
          <a:stretch>
            <a:fillRect/>
          </a:stretch>
        </p:blipFill>
        <p:spPr>
          <a:xfrm>
            <a:off x="1763690" y="3392985"/>
            <a:ext cx="6690817" cy="1494440"/>
          </a:xfrm>
          <a:prstGeom prst="rect">
            <a:avLst/>
          </a:prstGeom>
          <a:noFill/>
          <a:ln/>
          <a:effectLst/>
        </p:spPr>
      </p:pic>
      <p:sp>
        <p:nvSpPr>
          <p:cNvPr id="8" name="Abgerundetes Rechteck 7"/>
          <p:cNvSpPr/>
          <p:nvPr/>
        </p:nvSpPr>
        <p:spPr>
          <a:xfrm>
            <a:off x="7092280" y="2283718"/>
            <a:ext cx="1944216" cy="576064"/>
          </a:xfrm>
          <a:prstGeom prst="roundRect">
            <a:avLst>
              <a:gd name="adj"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http://www.abi-mathe.de/shared/images/devpages/determinante-2x2.png"/>
          <p:cNvPicPr>
            <a:picLocks noChangeAspect="1" noChangeArrowheads="1"/>
          </p:cNvPicPr>
          <p:nvPr/>
        </p:nvPicPr>
        <p:blipFill>
          <a:blip r:embed="rId8" cstate="print"/>
          <a:srcRect t="24332" b="23123"/>
          <a:stretch>
            <a:fillRect/>
          </a:stretch>
        </p:blipFill>
        <p:spPr bwMode="auto">
          <a:xfrm>
            <a:off x="7236296" y="2355726"/>
            <a:ext cx="1656185" cy="4376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12961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4" cstate="print"/>
          <a:stretch>
            <a:fillRect/>
          </a:stretch>
        </p:blipFill>
        <p:spPr>
          <a:xfrm>
            <a:off x="1763691" y="1203584"/>
            <a:ext cx="6527627" cy="1163313"/>
          </a:xfrm>
          <a:prstGeom prst="rect">
            <a:avLst/>
          </a:prstGeom>
          <a:noFill/>
          <a:ln/>
          <a:effectLst/>
        </p:spPr>
      </p:pic>
      <p:sp>
        <p:nvSpPr>
          <p:cNvPr id="5" name="Rechteck 4"/>
          <p:cNvSpPr/>
          <p:nvPr/>
        </p:nvSpPr>
        <p:spPr>
          <a:xfrm>
            <a:off x="1691680" y="2571750"/>
            <a:ext cx="7200800" cy="24482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fik 15" descr="IguanaTex_tmp.png"/>
          <p:cNvPicPr>
            <a:picLocks noChangeAspect="1"/>
          </p:cNvPicPr>
          <p:nvPr>
            <p:custDataLst>
              <p:tags r:id="rId2"/>
            </p:custDataLst>
          </p:nvPr>
        </p:nvPicPr>
        <p:blipFill>
          <a:blip r:embed="rId5" cstate="print"/>
          <a:stretch>
            <a:fillRect/>
          </a:stretch>
        </p:blipFill>
        <p:spPr>
          <a:xfrm>
            <a:off x="1763691" y="2643737"/>
            <a:ext cx="5616581" cy="1839026"/>
          </a:xfrm>
          <a:prstGeom prst="rect">
            <a:avLst/>
          </a:prstGeom>
          <a:noFill/>
          <a:ln/>
          <a:effectLst/>
        </p:spPr>
      </p:pic>
      <p:sp>
        <p:nvSpPr>
          <p:cNvPr id="11" name="Rechteck 10"/>
          <p:cNvSpPr/>
          <p:nvPr/>
        </p:nvSpPr>
        <p:spPr>
          <a:xfrm>
            <a:off x="5724128" y="2499742"/>
            <a:ext cx="3312368" cy="57606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1" descr="http://www.abi-mathe.de/shared/images/devpages/determinante-3x3.png"/>
          <p:cNvPicPr>
            <a:picLocks noChangeAspect="1" noChangeArrowheads="1"/>
          </p:cNvPicPr>
          <p:nvPr/>
        </p:nvPicPr>
        <p:blipFill>
          <a:blip r:embed="rId6" cstate="print"/>
          <a:srcRect/>
          <a:stretch>
            <a:fillRect/>
          </a:stretch>
        </p:blipFill>
        <p:spPr bwMode="auto">
          <a:xfrm>
            <a:off x="5755488" y="2539580"/>
            <a:ext cx="3249649" cy="49638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3" name="Rechteck 2"/>
          <p:cNvSpPr/>
          <p:nvPr/>
        </p:nvSpPr>
        <p:spPr>
          <a:xfrm>
            <a:off x="1691680" y="1131590"/>
            <a:ext cx="7200800" cy="388843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descr="IguanaTex_tmp.png"/>
          <p:cNvPicPr>
            <a:picLocks noChangeAspect="1"/>
          </p:cNvPicPr>
          <p:nvPr>
            <p:custDataLst>
              <p:tags r:id="rId1"/>
            </p:custDataLst>
          </p:nvPr>
        </p:nvPicPr>
        <p:blipFill>
          <a:blip r:embed="rId3" cstate="print"/>
          <a:stretch>
            <a:fillRect/>
          </a:stretch>
        </p:blipFill>
        <p:spPr>
          <a:xfrm>
            <a:off x="1763691" y="1203577"/>
            <a:ext cx="5705751" cy="1745751"/>
          </a:xfrm>
          <a:prstGeom prst="rect">
            <a:avLst/>
          </a:prstGeom>
          <a:noFill/>
          <a:ln/>
          <a:effectLst/>
        </p:spPr>
      </p:pic>
      <p:sp>
        <p:nvSpPr>
          <p:cNvPr id="5" name="Rechteck 4"/>
          <p:cNvSpPr/>
          <p:nvPr/>
        </p:nvSpPr>
        <p:spPr>
          <a:xfrm>
            <a:off x="5724128" y="987574"/>
            <a:ext cx="3312368" cy="57606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1" descr="http://www.abi-mathe.de/shared/images/devpages/determinante-3x3.png"/>
          <p:cNvPicPr>
            <a:picLocks noChangeAspect="1" noChangeArrowheads="1"/>
          </p:cNvPicPr>
          <p:nvPr/>
        </p:nvPicPr>
        <p:blipFill>
          <a:blip r:embed="rId4" cstate="print"/>
          <a:srcRect/>
          <a:stretch>
            <a:fillRect/>
          </a:stretch>
        </p:blipFill>
        <p:spPr bwMode="auto">
          <a:xfrm>
            <a:off x="5755488" y="1027412"/>
            <a:ext cx="3249649" cy="49638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5" name="Rechteck 4"/>
          <p:cNvSpPr/>
          <p:nvPr/>
        </p:nvSpPr>
        <p:spPr>
          <a:xfrm>
            <a:off x="1691680" y="1131590"/>
            <a:ext cx="7200800" cy="12961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4" cstate="print"/>
          <a:stretch>
            <a:fillRect/>
          </a:stretch>
        </p:blipFill>
        <p:spPr>
          <a:xfrm>
            <a:off x="1763690" y="1203583"/>
            <a:ext cx="5225593" cy="1166489"/>
          </a:xfrm>
          <a:prstGeom prst="rect">
            <a:avLst/>
          </a:prstGeom>
          <a:noFill/>
          <a:ln/>
          <a:effectLst/>
        </p:spPr>
      </p:pic>
      <p:sp>
        <p:nvSpPr>
          <p:cNvPr id="8" name="Rechteck 7"/>
          <p:cNvSpPr/>
          <p:nvPr/>
        </p:nvSpPr>
        <p:spPr>
          <a:xfrm>
            <a:off x="1691680" y="2571750"/>
            <a:ext cx="7200800" cy="24482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fik 14" descr="IguanaTex_tmp.png"/>
          <p:cNvPicPr>
            <a:picLocks noChangeAspect="1"/>
          </p:cNvPicPr>
          <p:nvPr>
            <p:custDataLst>
              <p:tags r:id="rId2"/>
            </p:custDataLst>
          </p:nvPr>
        </p:nvPicPr>
        <p:blipFill>
          <a:blip r:embed="rId5" cstate="print"/>
          <a:stretch>
            <a:fillRect/>
          </a:stretch>
        </p:blipFill>
        <p:spPr>
          <a:xfrm>
            <a:off x="1763690" y="2643736"/>
            <a:ext cx="6320706" cy="2262836"/>
          </a:xfrm>
          <a:prstGeom prst="rect">
            <a:avLst/>
          </a:prstGeom>
          <a:noFill/>
          <a:ln/>
          <a:effectLst/>
        </p:spPr>
      </p:pic>
      <p:sp>
        <p:nvSpPr>
          <p:cNvPr id="10" name="Rechteck 9"/>
          <p:cNvSpPr/>
          <p:nvPr/>
        </p:nvSpPr>
        <p:spPr>
          <a:xfrm>
            <a:off x="5724128" y="2499742"/>
            <a:ext cx="3312368" cy="57606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1" descr="http://www.abi-mathe.de/shared/images/devpages/determinante-3x3.png"/>
          <p:cNvPicPr>
            <a:picLocks noChangeAspect="1" noChangeArrowheads="1"/>
          </p:cNvPicPr>
          <p:nvPr/>
        </p:nvPicPr>
        <p:blipFill>
          <a:blip r:embed="rId6" cstate="print"/>
          <a:srcRect/>
          <a:stretch>
            <a:fillRect/>
          </a:stretch>
        </p:blipFill>
        <p:spPr bwMode="auto">
          <a:xfrm>
            <a:off x="5755488" y="2539580"/>
            <a:ext cx="3249649" cy="49638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Exercise</a:t>
            </a:r>
            <a:endParaRPr lang="en-US" dirty="0"/>
          </a:p>
        </p:txBody>
      </p:sp>
      <p:sp>
        <p:nvSpPr>
          <p:cNvPr id="4" name="Rechteck 3"/>
          <p:cNvSpPr/>
          <p:nvPr/>
        </p:nvSpPr>
        <p:spPr>
          <a:xfrm>
            <a:off x="1691680" y="1131590"/>
            <a:ext cx="7200800" cy="24482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7" descr="IguanaTex_tmp.png"/>
          <p:cNvPicPr>
            <a:picLocks noChangeAspect="1"/>
          </p:cNvPicPr>
          <p:nvPr>
            <p:custDataLst>
              <p:tags r:id="rId1"/>
            </p:custDataLst>
          </p:nvPr>
        </p:nvPicPr>
        <p:blipFill>
          <a:blip r:embed="rId3" cstate="print"/>
          <a:stretch>
            <a:fillRect/>
          </a:stretch>
        </p:blipFill>
        <p:spPr>
          <a:xfrm>
            <a:off x="1763690" y="1203574"/>
            <a:ext cx="7048540" cy="1703304"/>
          </a:xfrm>
          <a:prstGeom prst="rect">
            <a:avLst/>
          </a:prstGeom>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1572521"/>
            <a:ext cx="7200800" cy="360040"/>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p:cNvSpPr txBox="1"/>
          <p:nvPr/>
        </p:nvSpPr>
        <p:spPr>
          <a:xfrm>
            <a:off x="971600" y="1131590"/>
            <a:ext cx="5992281" cy="1354217"/>
          </a:xfrm>
          <a:prstGeom prst="rect">
            <a:avLst/>
          </a:prstGeom>
          <a:noFill/>
        </p:spPr>
        <p:txBody>
          <a:bodyPr wrap="none" rtlCol="0">
            <a:spAutoFit/>
          </a:bodyPr>
          <a:lstStyle/>
          <a:p>
            <a:r>
              <a:rPr lang="en-US" b="1" dirty="0" smtClean="0"/>
              <a:t>Topics</a:t>
            </a:r>
          </a:p>
          <a:p>
            <a:endParaRPr lang="en-US" sz="1000" dirty="0" smtClean="0"/>
          </a:p>
          <a:p>
            <a:pPr lvl="1"/>
            <a:r>
              <a:rPr lang="en-US" b="1" dirty="0" smtClean="0"/>
              <a:t>N-Variable Systems of Equations &amp; Gaussian Elimination</a:t>
            </a:r>
          </a:p>
          <a:p>
            <a:pPr lvl="1"/>
            <a:endParaRPr lang="en-US" dirty="0" smtClean="0"/>
          </a:p>
          <a:p>
            <a:pPr lvl="1"/>
            <a:r>
              <a:rPr lang="en-US" dirty="0" smtClean="0"/>
              <a:t>Motivation: The Geometry of Determinants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Calculus II for Management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rank of a linear system/ an augmented coefficient matrix is the number of pivot elements</a:t>
            </a:r>
            <a:endParaRPr lang="en-US" dirty="0"/>
          </a:p>
        </p:txBody>
      </p:sp>
      <p:sp>
        <p:nvSpPr>
          <p:cNvPr id="3" name="Rechteck 2"/>
          <p:cNvSpPr/>
          <p:nvPr/>
        </p:nvSpPr>
        <p:spPr>
          <a:xfrm>
            <a:off x="1691680" y="1131590"/>
            <a:ext cx="7200800" cy="158417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descr="IguanaTex_tmp.png"/>
          <p:cNvPicPr>
            <a:picLocks noChangeAspect="1"/>
          </p:cNvPicPr>
          <p:nvPr>
            <p:custDataLst>
              <p:tags r:id="rId1"/>
            </p:custDataLst>
          </p:nvPr>
        </p:nvPicPr>
        <p:blipFill>
          <a:blip r:embed="rId5" cstate="print"/>
          <a:stretch>
            <a:fillRect/>
          </a:stretch>
        </p:blipFill>
        <p:spPr>
          <a:xfrm>
            <a:off x="1763690" y="1203548"/>
            <a:ext cx="7082590" cy="1423702"/>
          </a:xfrm>
          <a:prstGeom prst="rect">
            <a:avLst/>
          </a:prstGeom>
          <a:noFill/>
          <a:ln/>
          <a:effectLst/>
        </p:spPr>
      </p:pic>
      <p:sp>
        <p:nvSpPr>
          <p:cNvPr id="6" name="Rechteck 5"/>
          <p:cNvSpPr/>
          <p:nvPr/>
        </p:nvSpPr>
        <p:spPr>
          <a:xfrm>
            <a:off x="1691680" y="2859782"/>
            <a:ext cx="7200800" cy="21602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2"/>
            </p:custDataLst>
          </p:nvPr>
        </p:nvPicPr>
        <p:blipFill>
          <a:blip r:embed="rId6" cstate="print"/>
          <a:stretch>
            <a:fillRect/>
          </a:stretch>
        </p:blipFill>
        <p:spPr>
          <a:xfrm>
            <a:off x="1763690" y="2931738"/>
            <a:ext cx="7073559" cy="2005174"/>
          </a:xfrm>
          <a:prstGeom prst="rect">
            <a:avLst/>
          </a:prstGeom>
          <a:noFill/>
          <a:ln/>
          <a:effectLst/>
        </p:spPr>
      </p:pic>
      <p:grpSp>
        <p:nvGrpSpPr>
          <p:cNvPr id="4" name="Gruppieren 6"/>
          <p:cNvGrpSpPr/>
          <p:nvPr>
            <p:custDataLst>
              <p:tags r:id="rId3"/>
            </p:custDataLst>
          </p:nvPr>
        </p:nvGrpSpPr>
        <p:grpSpPr>
          <a:xfrm>
            <a:off x="3923928" y="3557002"/>
            <a:ext cx="2808312" cy="1102980"/>
            <a:chOff x="1619672" y="4698856"/>
            <a:chExt cx="3312368" cy="1152128"/>
          </a:xfrm>
        </p:grpSpPr>
        <p:cxnSp>
          <p:nvCxnSpPr>
            <p:cNvPr id="15" name="Gerade Verbindung 14"/>
            <p:cNvCxnSpPr/>
            <p:nvPr/>
          </p:nvCxnSpPr>
          <p:spPr>
            <a:xfrm>
              <a:off x="1619672" y="4698856"/>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1619672" y="4986888"/>
              <a:ext cx="360040"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1979712" y="4986888"/>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1979712" y="5274920"/>
              <a:ext cx="504056"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2483768" y="5274920"/>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2483768" y="5562952"/>
              <a:ext cx="576064"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059832" y="5562952"/>
              <a:ext cx="0" cy="288032"/>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059832" y="5850984"/>
              <a:ext cx="1872208" cy="0"/>
            </a:xfrm>
            <a:prstGeom prst="line">
              <a:avLst/>
            </a:prstGeom>
            <a:ln w="28575">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Often it is convenient to write a linear system in the form Ax = b that allows the immediate determination of the augmented matrix (A | b)</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descr="IguanaTex_tmp.png"/>
          <p:cNvPicPr>
            <a:picLocks noChangeAspect="1"/>
          </p:cNvPicPr>
          <p:nvPr>
            <p:custDataLst>
              <p:tags r:id="rId1"/>
            </p:custDataLst>
          </p:nvPr>
        </p:nvPicPr>
        <p:blipFill>
          <a:blip r:embed="rId3" cstate="print"/>
          <a:stretch>
            <a:fillRect/>
          </a:stretch>
        </p:blipFill>
        <p:spPr>
          <a:xfrm>
            <a:off x="1763690" y="1203548"/>
            <a:ext cx="7090590" cy="3793906"/>
          </a:xfrm>
          <a:prstGeom prst="rect">
            <a:avLst/>
          </a:prstGeom>
          <a:noFill/>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Often it is convenient to write a linear system in the form Ax = b that allows the immediate determination of the augmented matrix (A | b)</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IguanaTex_tmp.png"/>
          <p:cNvPicPr>
            <a:picLocks noChangeAspect="1"/>
          </p:cNvPicPr>
          <p:nvPr>
            <p:custDataLst>
              <p:tags r:id="rId1"/>
            </p:custDataLst>
          </p:nvPr>
        </p:nvPicPr>
        <p:blipFill>
          <a:blip r:embed="rId3" cstate="print"/>
          <a:stretch>
            <a:fillRect/>
          </a:stretch>
        </p:blipFill>
        <p:spPr>
          <a:xfrm>
            <a:off x="1763690" y="1203549"/>
            <a:ext cx="7083960" cy="2432771"/>
          </a:xfrm>
          <a:prstGeom prst="rect">
            <a:avLst/>
          </a:prstGeom>
          <a:noFill/>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This matrix-column interpretation of a linear system of equation is possible for arbitrary numbers of equations and unknowns, …</a:t>
            </a:r>
            <a:endParaRPr lang="en-US" dirty="0"/>
          </a:p>
        </p:txBody>
      </p:sp>
      <p:sp>
        <p:nvSpPr>
          <p:cNvPr id="3" name="Rechteck 2"/>
          <p:cNvSpPr/>
          <p:nvPr/>
        </p:nvSpPr>
        <p:spPr>
          <a:xfrm>
            <a:off x="1691680" y="1131590"/>
            <a:ext cx="7200800" cy="388843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IguanaTex_tmp.png"/>
          <p:cNvPicPr>
            <a:picLocks noChangeAspect="1"/>
          </p:cNvPicPr>
          <p:nvPr>
            <p:custDataLst>
              <p:tags r:id="rId1"/>
            </p:custDataLst>
          </p:nvPr>
        </p:nvPicPr>
        <p:blipFill>
          <a:blip r:embed="rId3" cstate="print"/>
          <a:stretch>
            <a:fillRect/>
          </a:stretch>
        </p:blipFill>
        <p:spPr>
          <a:xfrm>
            <a:off x="1763691" y="1203549"/>
            <a:ext cx="7077329" cy="3767926"/>
          </a:xfrm>
          <a:prstGeom prst="rect">
            <a:avLst/>
          </a:prstGeom>
          <a:noFill/>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462,6922"/>
  <p:tag name="ORIGINALWIDTH" val="4383,952"/>
  <p:tag name="LATEXADDIN" val="\documentclass{article}\pagestyle{empty}&#10;\usepackage{amsmath}&#10;\usepackage{amsfonts}&#10;\usepackage{amssymb}&#10;\begin{document}&#10;\begin{minipage}{12.4 cm}&#10;{\sffamily{&#10;The diagonal crossing scheme for determinants with entries from $\mathbb{R}^3$ is called {\bf{Sarrus rule}}&#10;in honor of the Frensh mathematician {\sc{Pierre Sarrus}} (1789 - 1861).\\[1mm]&#10;This crossing scheme {\bf{does only work}} in $\mathbb{R}^3$ and&#10;no more in any dimension higher.&#10;}}&#10;\end{minipage}&#10;\end{document}"/>
  <p:tag name="IGUANATEXSIZE" val="20"/>
  <p:tag name="IGUANATEXCURSOR" val="390"/>
  <p:tag name="TRANSPARENCY" val="Wahr"/>
  <p:tag name="FILENAME" val=""/>
  <p:tag name="LATEXENGINEID" val="0"/>
  <p:tag name="TEMPFOLDER" val="D:\iguana_temp\"/>
  <p:tag name="LATEXFORMHEIGHT" val="482,25"/>
  <p:tag name="LATEXFORMWIDTH" val="1030,5"/>
  <p:tag name="LATEXFORMWRAP" val="Wahr"/>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92,2385"/>
  <p:tag name="ORIGINALWIDTH" val="1537,308"/>
  <p:tag name="LATEXADDIN" val="\documentclass{article}\pagestyle{empty}&#10;\usepackage{amsmath}&#10;\usepackage{amsfonts}&#10;\usepackage{amssymb}&#10;\begin{document}&#10;\begin{minipage}{12.4 cm}&#10;{\sffamily{&#10;Animation of the Sarrus' rule:}}&#10;\end{minipage}&#10;\end{document}"/>
  <p:tag name="IGUANATEXSIZE" val="20"/>
  <p:tag name="IGUANATEXCURSOR" val="190"/>
  <p:tag name="TRANSPARENCY" val="Wahr"/>
  <p:tag name="FILENAME" val=""/>
  <p:tag name="LATEXENGINEID" val="0"/>
  <p:tag name="TEMPFOLDER" val="D:\iguana_temp\"/>
  <p:tag name="LATEXFORMHEIGHT" val="482,25"/>
  <p:tag name="LATEXFORMWIDTH" val="1030,5"/>
  <p:tag name="LATEXFORMWRAP" val="Wahr"/>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1997,001"/>
  <p:tag name="ORIGINALWIDTH" val="3826,772"/>
  <p:tag name="LATEXADDIN" val="\documentclass{article}\pagestyle{empty}&#10;\usepackage{amsmath}&#10;\usepackage{amsfonts}&#10;\usepackage{amssymb}&#10;\usepackage[usenames,dvipsnames]{color}&#10;\begin{document}&#10;\begin{minipage}{12.4 cm}&#10;{\sffamily{&#10;{\bf{Example:}} Compute the value of the following determinant&#10;$$&#10;\det\begin{pmatrix}&#10;2 &amp; -3 &amp; 1 \\ 2 &amp; 0 &amp; -1 \\ 1 &amp; 4 &amp; 5&#10;\end{pmatrix} \, . &#10;$$\\[-9mm]&#10;&#10;{\bf{Solution:}} We have&#10;\begin{eqnarray*}&#10;\det\begin{pmatrix}&#10;2 &amp; -3 &amp; 1 \\ 2 &amp; 0 &amp; -1 \\ 1 &amp; 4 &amp; 5&#10;\end{pmatrix}&#10;&amp; = &amp;&#10;\det\left( \begin{array}{c c c}&#10;2 &amp; -3 &amp; 1 \\&#10;2 &amp; 0 &amp; -1 \\&#10;1 &amp; 4 &amp; 5&#10;\end{array} \right) {\color{green}{ \begin{array}{c c}&#10; 2 &amp; -3 \\ 2 &amp; 0 \\ 1 &amp; 4&#10;\end{array} }} \\[2mm]&#10;&amp; = &amp;&#10;2 \cdot 0 \cdot 5 + (-3) \cdot (-1) \cdot 1 + 1 \cdot 2 \cdot 4 \\&#10;&amp; &amp;&#10;- \, 1 \cdot 0 \cdot 1 - 4 \cdot (-1) \cdot 2 - 5 \cdot 2 \cdot (-3) \\&#10;&amp; = &amp;&#10;0 + 3 + 8 - 0 + 8 + 30 \, \, = \, \, 49&#10;\, .&#10;\end{eqnarray*}&#10;}}&#10;\end{minipage}&#10;\end{document}"/>
  <p:tag name="IGUANATEXSIZE" val="20"/>
  <p:tag name="IGUANATEXCURSOR" val="351"/>
  <p:tag name="TRANSPARENCY" val="Wahr"/>
  <p:tag name="FILENAME" val=""/>
  <p:tag name="LATEXENGINEID" val="0"/>
  <p:tag name="TEMPFOLDER" val="D:\iguana_temp\"/>
  <p:tag name="LATEXFORMHEIGHT" val="482,25"/>
  <p:tag name="LATEXFORMWIDTH" val="1030,5"/>
  <p:tag name="LATEXFORMWRAP" val="Wahr"/>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1895,763"/>
  <p:tag name="ORIGINALWIDTH" val="4380,953"/>
  <p:tag name="LATEXADDIN" val="\documentclass{article}\pagestyle{empty}&#10;\usepackage{amsmath}&#10;\usepackage{amsfonts}&#10;\usepackage{amssymb}&#10;\usepackage[usenames,dvipsnames]{color}&#10;\begin{document}&#10;\begin{minipage}{12.4 cm}&#10;{\sffamily{&#10;{\bf{Example:}}&#10;Let us discuss the determinant of the three vectors&#10;$\vec{u} = (u_1, u_2, u_3)^T$, $\vec{v} = (v_1, v_2, v_3)^T$ and&#10;$\vec{w} = (\lambda u_1 + v_1, \lambda u_2 + v_2, \lambda u_3 + v_3)^T$ in $\mathbb{R}^3$, where $\vec{w}$ is a weighted sum of the other vectors:&#10;\begin{eqnarray*}&#10;\det\left( \begin{array}{c c c}&#10; u_1 &amp; v_1 &amp; \lambda u_1 + v_1 \\&#10; u_2 &amp; v_2 &amp; \lambda u_2 + v_2 \\&#10; u_3 &amp; v_3 &amp; \lambda u_3 + v_3&#10;\end{array} \right) &amp; = &amp; &#10;\det\left( \begin{array}{c c c}&#10; u_1 &amp; v_1 &amp; \lambda u_1 + v_1 \\&#10; u_2 &amp; v_2 &amp; \lambda u_2 + v_2 \\&#10; u_3 &amp; v_3 &amp; \lambda u_3 + v_3&#10;\end{array} \right) {\color{green}{ \begin{array}{c c}&#10; u_1 &amp; v_1 \\ u_2 &amp; v_2 \\ u_3 &amp; v_3&#10;\end{array} }} \\[2mm]&#10;&amp; = &amp;&#10; u_1 v_2 (\lambda u_3 +  v_3) + v_1 (\lambda u_2 + v_2) u_3 \\[1mm]&#10;&amp; &amp;&#10; + (\lambda u_1 + v_1) u_2 v_3 - u_3 v_2  (\lambda u_1 + v_1)\\[1mm]&#10;&amp; &amp;&#10; - v_3 (\lambda u_2 + v_2) u_1 - (\lambda u_3 + v_3) u_2 v_1 \\[1mm]&#10;&amp; = &amp;&#10; 0 \, .&#10;\end{eqnarray*}&#10;}}&#10;\end{minipage}&#10;\end{document}"/>
  <p:tag name="IGUANATEXSIZE" val="20"/>
  <p:tag name="IGUANATEXCURSOR" val="1101"/>
  <p:tag name="TRANSPARENCY" val="Wahr"/>
  <p:tag name="FILENAME" val=""/>
  <p:tag name="LATEXENGINEID" val="0"/>
  <p:tag name="TEMPFOLDER" val="D:\iguana_temp\"/>
  <p:tag name="LATEXFORMHEIGHT" val="482,25"/>
  <p:tag name="LATEXFORMWIDTH" val="1030,5"/>
  <p:tag name="LATEXFORMWRAP" val="Wahr"/>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1628,797"/>
  <p:tag name="ORIGINALWIDTH" val="4284,215"/>
  <p:tag name="LATEXADDIN" val="\documentclass{article}\pagestyle{empty}&#10;\usepackage{amsmath}&#10;\usepackage{amsfonts}&#10;\usepackage{amssymb}&#10;\begin{document}&#10;\begin{minipage}{12.4 cm}&#10;{\sffamily{&#10;Let $\vec{v}_1, \dots, \vec{v}_n \in \mathbb{R}^{n \times 1}$ be $n$ column vectors such that&#10;$$&#10; \vec{v}_i \, \, = \, \, \left( a_{1 i}, a_{2 i}, \dots, a_{n i} \right)^T \, .&#10;$$&#10;We concatenate them in order to form an entry scheme called a (square) {\bf{matrix}}:&#10;\begin{eqnarray*}&#10;A &amp; = &amp; \left( \vec{v}_1 \, \dots \, \vec{v}_n \right) \, \, = \, \, \left( a_{ij} \right)_{i,j = 1, \dots, n}  \\[2mm]&#10;&amp; = &amp;&#10;\left( \begin{array}{c c c} a_{11} &amp; \dots &amp; a_{1n} \\ \vdots &amp; \ddots &amp; \vdots \\ a_{n1} &amp; \dots &amp; a_{nn} \end{array} \right)&#10;\, \in \, \mathbb{R}^{n \times n} \, .&#10;\end{eqnarray*}&#10;}}&#10;\end{minipage}&#10;\end{document}"/>
  <p:tag name="IGUANATEXSIZE" val="20"/>
  <p:tag name="IGUANATEXCURSOR" val="410"/>
  <p:tag name="TRANSPARENCY" val="Wahr"/>
  <p:tag name="FILENAME" val=""/>
  <p:tag name="LATEXENGINEID" val="0"/>
  <p:tag name="TEMPFOLDER" val="D:\iguana_temp\"/>
  <p:tag name="LATEXFORMHEIGHT" val="482,25"/>
  <p:tag name="LATEXFORMWIDTH" val="1030,5"/>
  <p:tag name="LATEXFORMWRAP" val="Wahr"/>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1509,561"/>
  <p:tag name="ORIGINALWIDTH" val="4386,952"/>
  <p:tag name="LATEXADDIN" val="\documentclass{article}\pagestyle{empty}&#10;\usepackage{amsmath}&#10;\usepackage{amsfonts}&#10;\usepackage{amssymb}&#10;\begin{document}&#10;\begin{minipage}{12.4 cm}&#10;{\sffamily{&#10;{\bf{Example:}}\\[1mm]&#10;For instance, square marices (same number of rows and columns) read as&#10;$$&#10;\left( \begin{array}{c c c}&#10;1 &amp; 1 &amp; 2 \\ 2 &amp; 0 &amp; 3 \\ 4 &amp; 1 &amp; 5&#10;\end{array} \right) \, , \quad \text{or} \quad&#10;\mathbb{I} \, \, := \, \, \left( \begin{array}{c c c}&#10;1 &amp; 0 &amp; 0 \\ 0 &amp; 1 &amp; 0 \\ 0 &amp; 0 &amp; 1&#10;\end{array} \right) \, ,&#10;$$\\&#10;where $\mathbb{I}$ is called the $3 \times 3$-{\bf{unit matrix}}.\\[1mm]&#10;Sometimes we use $\mathbb{I}_3$, or ingeneral $\mathbb{I}_n$,&#10;with the subscribt $3$ or $n$, respectively, to indicate the dimension of the matrix. &#10;}}&#10;\end{minipage}&#10;\end{document}"/>
  <p:tag name="IGUANATEXSIZE" val="20"/>
  <p:tag name="IGUANATEXCURSOR" val="182"/>
  <p:tag name="TRANSPARENCY" val="Wahr"/>
  <p:tag name="FILENAME" val=""/>
  <p:tag name="LATEXENGINEID" val="0"/>
  <p:tag name="TEMPFOLDER" val="D:\iguana_temp\"/>
  <p:tag name="LATEXFORMHEIGHT" val="482,25"/>
  <p:tag name="LATEXFORMWIDTH" val="1030,5"/>
  <p:tag name="LATEXFORMWRAP" val="Wahr"/>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238,4702"/>
  <p:tag name="ORIGINALWIDTH" val="4377,953"/>
  <p:tag name="LATEXADDIN" val="\documentclass{article}\pagestyle{empty}&#10;\usepackage{amsmath}&#10;\usepackage{amsfonts}&#10;\usepackage{amssymb}&#10;\begin{document}&#10;\begin{minipage}{12.4 cm}&#10;{\sffamily{&#10;Addition of two matrices and multiplication by a scalar are performed element-wise, like in the case of vectors.&#10;}}&#10;\end{minipage}&#10;\end{document}"/>
  <p:tag name="IGUANATEXSIZE" val="20"/>
  <p:tag name="IGUANATEXCURSOR" val="273"/>
  <p:tag name="TRANSPARENCY" val="Wahr"/>
  <p:tag name="FILENAME" val=""/>
  <p:tag name="LATEXENGINEID" val="0"/>
  <p:tag name="TEMPFOLDER" val="D:\iguana_temp\"/>
  <p:tag name="LATEXFORMHEIGHT" val="482,25"/>
  <p:tag name="LATEXFORMWIDTH" val="1030,5"/>
  <p:tag name="LATEXFORMWRAP" val="Wahr"/>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776,1531"/>
  <p:tag name="ORIGINALWIDTH" val="3801,275"/>
  <p:tag name="LATEXADDIN" val="\documentclass{article}\pagestyle{empty}&#10;\usepackage{amsmath}&#10;\usepackage{amsfonts}&#10;\usepackage{amssymb}&#10;\begin{document}&#10;\begin{minipage}{12.4 cm}&#10;{\sffamily{&#10;{\bf{Definition (Matrix-Addition and Multiplication by a Scalar):}}\\[1mm]&#10;Let $A = (a_{i,j}), B = (b_{i,j}) \in \mathbb{R}^{n \times n}$ and $\lambda \in \mathbb{R}$. Then&#10;\begin{eqnarray*}&#10; A + B &amp; := &amp; \left( a_{i,j} + b_{i,j} \right) \, , \\&#10; \lambda \cdot A &amp; := &amp; \left( \lambda a_{i,j} \right) \, .&#10;\end{eqnarray*}&#10;}}&#10;\end{minipage}&#10;\end{document}"/>
  <p:tag name="IGUANATEXSIZE" val="20"/>
  <p:tag name="IGUANATEXCURSOR" val="324"/>
  <p:tag name="TRANSPARENCY" val="Wahr"/>
  <p:tag name="FILENAME" val=""/>
  <p:tag name="LATEXENGINEID" val="0"/>
  <p:tag name="TEMPFOLDER" val="D:\iguana_temp\"/>
  <p:tag name="LATEXFORMHEIGHT" val="482,25"/>
  <p:tag name="LATEXFORMWIDTH" val="1030,5"/>
  <p:tag name="LATEXFORMWRAP" val="Wahr"/>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2011,999"/>
  <p:tag name="ORIGINALWIDTH" val="4287,964"/>
  <p:tag name="LATEXADDIN" val="\documentclass{article}\pagestyle{empty}&#10;\usepackage{amsmath}&#10;\usepackage{amsfonts}&#10;\usepackage{amssymb}&#10;\begin{document}&#10;\begin{minipage}{12.4 cm}&#10;{\sffamily{&#10;{\bf{Example:}}&#10;Let\\[-4mm]&#10;$$&#10;\lambda \, \, = \, \, 3 \, , \qquad&#10;A \, \, = \, \,&#10;\begin{pmatrix}&#10;1 &amp; 1 &amp; 2 \\ 2 &amp; 0 &amp; 3 \\ 4 &amp; 1 &amp; 5&#10;\end{pmatrix} \, \qquad&#10;B \, \, = \, \,&#10;\begin{pmatrix}&#10;-4 &amp; 1 &amp; 5 \\ -2 &amp; 0 &amp; 3 \\ 1 &amp; 1 &amp; -2&#10;\end{pmatrix} \, .&#10;$$\\[-4mm]&#10;Then&#10;$$&#10;\underbrace{\begin{pmatrix}&#10;1 &amp; 1 &amp; 2 \\ 2 &amp; 0 &amp; 3 \\ 4 &amp; 1 &amp; 5&#10;\end{pmatrix}}_{= \, A} + \underbrace{\begin{pmatrix}&#10;-4 &amp; 1 &amp; 5 \\ -2 &amp; 0 &amp; 3 \\ 1 &amp; 1 &amp; -2&#10;\end{pmatrix}}_{= \, B} \, \, = \, \,&#10;\begin{pmatrix}&#10;1-4 &amp; 1+1 &amp; 2+5 \\ 2-2 &amp; 0+0 &amp; 3+3 \\ 4+1 &amp; 1+1 &amp; 5-2&#10;\end{pmatrix}\, \, = \, \,&#10;\underbrace{\begin{pmatrix}&#10;-3 &amp; 2 &amp; 7 \\ 0 &amp; 0 &amp; 6 \\ 5 &amp; 2 &amp; 3&#10;\end{pmatrix}}_{= \, A + B}&#10;$$&#10;%and\\[-4mm]&#10;$$&#10;\lambda \, A \, \, = \, \, \lambda \, \begin{pmatrix}&#10;1 &amp; 1 &amp; 2 \\ 2 &amp; 0 &amp; 3 \\ 4 &amp; 1 &amp; 5&#10;\end{pmatrix}&#10;\, \, = \, \, \begin{pmatrix}&#10;\lambda &amp; \lambda &amp; 2 \lambda \\ 2 \lambda &amp; 0 &amp; 3 \lambda \\ 4 \lambda &amp; \lambda &amp; 5 \lambda&#10;\end{pmatrix}&#10;$$&#10;}}&#10;\end{minipage}&#10;\end{document}"/>
  <p:tag name="IGUANATEXSIZE" val="20"/>
  <p:tag name="IGUANATEXCURSOR" val="416"/>
  <p:tag name="TRANSPARENCY" val="Wahr"/>
  <p:tag name="FILENAME" val=""/>
  <p:tag name="LATEXENGINEID" val="0"/>
  <p:tag name="TEMPFOLDER" val="D:\iguana_temp\"/>
  <p:tag name="LATEXFORMHEIGHT" val="482,25"/>
  <p:tag name="LATEXFORMWIDTH" val="1030,5"/>
  <p:tag name="LATEXFORMWRAP" val="Wahr"/>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698,9127"/>
  <p:tag name="ORIGINALWIDTH" val="3324,335"/>
  <p:tag name="LATEXADDIN" val="\documentclass{article}\pagestyle{empty}&#10;\usepackage{amsmath}&#10;\usepackage{amsfonts}&#10;\usepackage{amssymb}&#10;\begin{document}&#10;\begin{minipage}{9.4 cm}&#10;{\sffamily{&#10;{\bf{Exercise:}} Compute the area $A$ of the parallelogram that is spanned by the two vectors&#10;$$&#10;\vec{v} \, \, = \, \, \begin{pmatrix} 6 \\ 3 \end{pmatrix} \qquad \text{and} \qquad&#10;\vec{u} \, \, = \, \, \begin{pmatrix} 2 \\ -1 \end{pmatrix}\, .&#10;$$&#10;}}&#10;\end{minipage}&#10;\end{document}"/>
  <p:tag name="IGUANATEXSIZE" val="20"/>
  <p:tag name="IGUANATEXCURSOR" val="196"/>
  <p:tag name="TRANSPARENCY" val="Wahr"/>
  <p:tag name="FILENAME" val=""/>
  <p:tag name="LATEXENGINEID" val="0"/>
  <p:tag name="TEMPFOLDER" val="D:\iguana_temp\"/>
  <p:tag name="LATEXFORMHEIGHT" val="482,25"/>
  <p:tag name="LATEXFORMWIDTH" val="1030,5"/>
  <p:tag name="LATEXFORMWRAP" val="Wahr"/>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 = \left(\begin{array}{c} v_1 \\ v_2 \end{array} \right)$&#10;}}&#10;\end{document}"/>
  <p:tag name="FILENAME" val="TP_tmp"/>
  <p:tag name="FORMAT" val="pngmono"/>
  <p:tag name="RES" val="1200"/>
  <p:tag name="BLEND" val="0"/>
  <p:tag name="TRANSPARENT" val="0"/>
  <p:tag name="TBUG" val="0"/>
  <p:tag name="ALLOWFS" val="0"/>
  <p:tag name="ORIGWIDTH" val="52"/>
  <p:tag name="PICTUREFILESIZE" val="2946"/>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ZMYkQxidH0GokEfGmvf7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5OZa6mBnKkG1PNL5EmYGO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YoXicswgQ0SK_qdpfbJkt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58_xUoekI0OaYzTqGjRDa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FaBiUpMo0arAQ8LjVgtfg"/>
</p:tagLst>
</file>

<file path=ppt/tags/tag1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u} = \left( \begin{array}{c} u_1 \\ u_2 \end{array} \right)$&#10;}}&#10;\end{document}"/>
  <p:tag name="FILENAME" val="TP_tmp"/>
  <p:tag name="FORMAT" val="pngmono"/>
  <p:tag name="RES" val="1200"/>
  <p:tag name="BLEND" val="0"/>
  <p:tag name="TRANSPARENT" val="0"/>
  <p:tag name="TBUG" val="0"/>
  <p:tag name="ALLOWFS" val="0"/>
  <p:tag name="ORIGWIDTH" val="53"/>
  <p:tag name="PICTUREFILESIZE" val="2934"/>
</p:tagLst>
</file>

<file path=ppt/tags/tag1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begin{eqnarray*}&#10;\text{area} &amp; = &amp;&#10;\left|\det\left( {\color{blue}{\vec{v}}}, {\color{red}{\vec{u}}} \right) \right|\\[1mm]&#10;&amp; = &amp; \left| \det\left( \begin{array}{c c} {\color{blue}{v_1}} &amp; {\color{red}{u_1}} \\ {\color{blue}{v_2}} &amp; {\color{red}{u_2}} \end{array} \right) \right|\\[1mm]&#10;&amp; = &amp; \left| {\color{blue}{v_1}} {\color{red}{u_2}} - {\color{blue}{v_2}} {\color{red}{u_1}} \right|&#10;\end{eqnarray*}&#10;}}&#10;\end{document}"/>
  <p:tag name="FILENAME" val="TP_tmp"/>
  <p:tag name="FORMAT" val="png256"/>
  <p:tag name="RES" val="1200"/>
  <p:tag name="BLEND" val="0"/>
  <p:tag name="TRANSPARENT" val="0"/>
  <p:tag name="TBUG" val="0"/>
  <p:tag name="ALLOWFS" val="0"/>
  <p:tag name="ORIGWIDTH" val="120"/>
  <p:tag name="PICTUREFILESIZE" val="19228"/>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908,1365"/>
  <p:tag name="ORIGINALWIDTH" val="3076,865"/>
  <p:tag name="LATEXADDIN" val="\documentclass{article}\pagestyle{empty}&#10;\usepackage{amsmath}&#10;\usepackage{amsfonts}&#10;\usepackage{amssymb}&#10;\begin{document}&#10;\begin{minipage}{9.4 cm}&#10;{\sffamily{&#10;{\bf{Solution:}}\\[1mm] We have&#10;\begin{eqnarray*}&#10;A &amp; = &amp; \left| \det \begin{pmatrix} 6 &amp; 2 \\ 3 &amp; -1 \end{pmatrix} \right|&#10;\, \, = \, \, \left| 6 \cdot (-1) - 2 \cdot 3 \right| \, \, = \, \, \left| -12 \right|\\[2mm]&#10;&amp; = &amp; 12 \, .&#10;\end{eqnarray*}&#10;}}&#10;\end{minipage}&#10;\end{document}"/>
  <p:tag name="IGUANATEXSIZE" val="20"/>
  <p:tag name="IGUANATEXCURSOR" val="182"/>
  <p:tag name="TRANSPARENCY" val="Wahr"/>
  <p:tag name="FILENAME" val=""/>
  <p:tag name="LATEXENGINEID" val="0"/>
  <p:tag name="TEMPFOLDER" val="D:\iguana_temp\"/>
  <p:tag name="LATEXFORMHEIGHT" val="482,25"/>
  <p:tag name="LATEXFORMWIDTH" val="1030,5"/>
  <p:tag name="LATEXFORMWRAP" val="Wahr"/>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452,1935"/>
  <p:tag name="ORIGINALWIDTH" val="3322,835"/>
  <p:tag name="LATEXADDIN" val="\documentclass{article}\pagestyle{empty}&#10;\usepackage{amsmath}&#10;\usepackage{amsfonts}&#10;\usepackage{amssymb}&#10;\begin{document}&#10;\begin{minipage}{9.4 cm}&#10;{\sffamily{&#10;{\bf{Exercise:}}\\[1mm]&#10;Compute the area $A$ of the parallelogram that is given by the four points $O(0,0)$, $A(4,1)$, $B(1,3)$ and $C(5,4)$.&#10;}}&#10;\end{minipage}&#10;\end{document}"/>
  <p:tag name="IGUANATEXSIZE" val="20"/>
  <p:tag name="IGUANATEXCURSOR" val="183"/>
  <p:tag name="TRANSPARENCY" val="Wahr"/>
  <p:tag name="FILENAME" val=""/>
  <p:tag name="LATEXENGINEID" val="0"/>
  <p:tag name="TEMPFOLDER" val="D:\iguana_temp\"/>
  <p:tag name="LATEXFORMHEIGHT" val="482,25"/>
  <p:tag name="LATEXFORMWIDTH" val="1030,5"/>
  <p:tag name="LATEXFORMWRAP" val="Wahr"/>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1346,832"/>
  <p:tag name="ORIGINALWIDTH" val="3314,586"/>
  <p:tag name="LATEXADDIN" val="\documentclass{article}\pagestyle{empty}&#10;\usepackage{amsmath}&#10;\usepackage{amsfonts}&#10;\usepackage{amssymb}&#10;\begin{document}&#10;\begin{minipage}{9.4 cm}&#10;{\sffamily{&#10;{\bf{Solution:}}\\[1mm]&#10;First, we need the spanning vectors $\vec{u}$ and $\vec{v}$ of the paralellogram. Therefore, we use&#10;$$&#10;\vec{v} \, \, = \, \, \vec{OA} \, \, = \, \, \begin{pmatrix} 4 \\ 1 \end{pmatrix} - \begin{pmatrix} 0 \\ 0 \end{pmatrix}&#10;\, \, = \, \, \begin{pmatrix} 4 \\ 1 \end{pmatrix} \, ,&#10;$$\\[-4mm]&#10;and&#10;$$&#10;\vec{u} \, \, = \, \, \vec{OB} \, \, = \, \, \begin{pmatrix} 1 \\ 3 \end{pmatrix} - \begin{pmatrix} 0 \\ 0 \end{pmatrix}&#10;\, \, = \, \, \begin{pmatrix} 1 \\ 3 \end{pmatrix} \, ,&#10;$$&#10;}}&#10;\end{minipage}&#10;\end{document}"/>
  <p:tag name="IGUANATEXSIZE" val="20"/>
  <p:tag name="IGUANATEXCURSOR" val="292"/>
  <p:tag name="TRANSPARENCY" val="Wahr"/>
  <p:tag name="FILENAME" val=""/>
  <p:tag name="LATEXENGINEID" val="0"/>
  <p:tag name="TEMPFOLDER" val="D:\iguana_temp\"/>
  <p:tag name="LATEXFORMHEIGHT" val="482,25"/>
  <p:tag name="LATEXFORMWIDTH" val="1030,5"/>
  <p:tag name="LATEXFORMWRAP" val="Wahr"/>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1430,071"/>
  <p:tag name="ORIGINALWIDTH" val="2883,39"/>
  <p:tag name="LATEXADDIN" val="\documentclass{article}\pagestyle{empty}&#10;\usepackage{amsmath}&#10;\usepackage{amsfonts}&#10;\usepackage{amssymb}&#10;\begin{document}&#10;\begin{minipage}{9.4 cm}&#10;{\sffamily{&#10;With the spanning vectors&#10;$$&#10;\vec{v} \, \, = \, \, \begin{pmatrix} 4 \\ 1 \end{pmatrix} \qquad \text{and} \qquad&#10;\vec{u} \, \, = \, \, \begin{pmatrix} 1 \\ 3 \end{pmatrix}&#10;$$&#10;we finally obtain&#10;\begin{eqnarray*}&#10;A &amp; = &amp; \left| \det \begin{pmatrix} 4 &amp; 1 \\ 1 &amp; 3 \end{pmatrix} \right|&#10;\, \, = \, \, \left| 4 \cdot 3 - 1 \cdot 1 \right| \, \, = \, \, \left| 11 \right|\\[2mm]&#10;&amp; = &amp; 11 \, .&#10;\end{eqnarray*}&#10;}}&#10;\end{minipage}&#10;\end{document}"/>
  <p:tag name="IGUANATEXSIZE" val="20"/>
  <p:tag name="IGUANATEXCURSOR" val="563"/>
  <p:tag name="TRANSPARENCY" val="Wahr"/>
  <p:tag name="FILENAME" val=""/>
  <p:tag name="LATEXENGINEID" val="0"/>
  <p:tag name="TEMPFOLDER" val="D:\iguana_temp\"/>
  <p:tag name="LATEXFORMHEIGHT" val="482,25"/>
  <p:tag name="LATEXFORMWIDTH" val="1030,5"/>
  <p:tag name="LATEXFORMWRAP" val="Wahr"/>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0,49118"/>
  <p:tag name="LATEXADDIN" val="\documentclass{article}\pagestyle{empty}&#10;\usepackage{amsmath}&#10;\usepackage{amsfonts}&#10;\usepackage{amssymb}&#10;\begin{document}&#10;{\sffamily{&#10;$\vec{v}$&#10;}}&#10;\end{document}"/>
  <p:tag name="IGUANATEXSIZE" val="20"/>
  <p:tag name="IGUANATEXCURSOR" val="142"/>
  <p:tag name="TRANSPARENCY" val="Wahr"/>
  <p:tag name="FILENAME" val=""/>
  <p:tag name="LATEXENGINEID" val="0"/>
  <p:tag name="TEMPFOLDER" val="D:\iguana_temp\"/>
  <p:tag name="LATEXFORMHEIGHT" val="312"/>
  <p:tag name="LATEXFORMWIDTH" val="384"/>
  <p:tag name="LATEXFORMWRAP" val="Wahr"/>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3,49078"/>
  <p:tag name="LATEXADDIN" val="\documentclass{article}\pagestyle{empty}&#10;\usepackage{amsmath}&#10;\usepackage{amsfonts}&#10;\usepackage{amssymb}&#10;\begin{document}&#10;{\sffamily{&#10;$\vec{u}$&#10;}}&#10;\end{document}"/>
  <p:tag name="IGUANATEXSIZE" val="20"/>
  <p:tag name="IGUANATEXCURSOR" val="141"/>
  <p:tag name="TRANSPARENCY" val="Wahr"/>
  <p:tag name="FILENAME" val=""/>
  <p:tag name="LATEXENGINEID" val="0"/>
  <p:tag name="TEMPFOLDER" val="D:\iguana_temp\"/>
  <p:tag name="LATEXFORMHEIGHT" val="312"/>
  <p:tag name="LATEXFORMWIDTH" val="384"/>
  <p:tag name="LATEXFORMWRAP" val="Wahr"/>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548,1815"/>
  <p:tag name="ORIGINALWIDTH" val="4138,733"/>
  <p:tag name="LATEXADDIN" val="\documentclass{article}\pagestyle{empty}&#10;\usepackage{amsmath}&#10;\usepackage{amsfonts}&#10;\usepackage{amssymb}&#10;\usepackage{multicol}&#10;\begin{document}&#10;\begin{minipage}{12.7 cm}&#10;{\sffamily{&#10;{\bf{Exercise:}}&#10;Compute the values of the following determinants of $2 \times 2$-matrices&#10;$$&#10;\det\begin{pmatrix} \cos(x) &amp; -\sin(x) \\ \sin(x) &amp; \cos(x) \end{pmatrix} \quad \text{and} \quad&#10;\det\begin{pmatrix} \cos(x) &amp; \sin(y) \\ \sin(x) &amp; \cos(y) \end{pmatrix} \, .&#10;$$&#10;}}&#10;\end{minipage}&#10;\end{document}"/>
  <p:tag name="IGUANATEXSIZE" val="20"/>
  <p:tag name="IGUANATEXCURSOR" val="349"/>
  <p:tag name="TRANSPARENCY" val="Wahr"/>
  <p:tag name="FILENAME" val=""/>
  <p:tag name="LATEXENGINEID" val="0"/>
  <p:tag name="TEMPFOLDER" val="D:\iguana_temp\"/>
  <p:tag name="LATEXFORMHEIGHT" val="482,25"/>
  <p:tag name="LATEXFORMWIDTH" val="1030,5"/>
  <p:tag name="LATEXFORMWRAP" val="Wahr"/>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522,6848"/>
  <p:tag name="ORIGINALWIDTH" val="4299,963"/>
  <p:tag name="LATEXADDIN" val="\documentclass{article}\pagestyle{empty}&#10;\usepackage{amsmath}&#10;\usepackage{amsfonts}&#10;\usepackage{amssymb}&#10;\usepackage{multicol}&#10;\begin{document}&#10;\begin{minipage}{12.7 cm}&#10;{\sffamily{&#10;{\bf{Solution:}}&#10;We have&#10;$$&#10;\det\begin{pmatrix} \cos(x) &amp; -\sin(x) \\ \sin(x) &amp; \cos(x) \end{pmatrix} \, \, = \, \, \cos^2(x) - (-\sin^2(x)) \, \, = \, \, \cos^2(x) + \sin^2(x) \, \, = \, \, 1&#10;$$&#10;}}&#10;\end{minipage}&#10;\end{document}"/>
  <p:tag name="IGUANATEXSIZE" val="20"/>
  <p:tag name="IGUANATEXCURSOR" val="198"/>
  <p:tag name="TRANSPARENCY" val="Wahr"/>
  <p:tag name="FILENAME" val=""/>
  <p:tag name="LATEXENGINEID" val="0"/>
  <p:tag name="TEMPFOLDER" val="D:\iguana_temp\"/>
  <p:tag name="LATEXFORMHEIGHT" val="482,25"/>
  <p:tag name="LATEXFORMWIDTH" val="1030,5"/>
  <p:tag name="LATEXFORMWRAP" val="Wahr"/>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770,9037"/>
  <p:tag name="ORIGINALWIDTH" val="4097,488"/>
  <p:tag name="LATEXADDIN" val="\documentclass{article}\pagestyle{empty}&#10;\usepackage{amsmath}&#10;\usepackage{amsfonts}&#10;\usepackage{amssymb}&#10;\usepackage{multicol}&#10;\begin{document}&#10;\begin{minipage}{12.7 cm}&#10;{\sffamily{&#10;and&#10;$$&#10;\det\begin{pmatrix} \cos(x) &amp; \sin(y) \\ \sin(x) &amp; \cos(y) \end{pmatrix} \, \, = \, \, \cos(x) \cos(y) - \sin(x) \sin(y) \, \, = \, \ \cos(x+y)&#10;$$&#10;due to the angle addition theorems.&#10;}}&#10;\end{minipage}&#10;\end{document}"/>
  <p:tag name="IGUANATEXSIZE" val="20"/>
  <p:tag name="IGUANATEXCURSOR" val="182"/>
  <p:tag name="TRANSPARENCY" val="Wahr"/>
  <p:tag name="FILENAME" val=""/>
  <p:tag name="LATEXENGINEID" val="0"/>
  <p:tag name="TEMPFOLDER" val="D:\iguana_temp\"/>
  <p:tag name="LATEXFORMHEIGHT" val="482,25"/>
  <p:tag name="LATEXFORMWIDTH" val="1030,5"/>
  <p:tag name="LATEXFORMWRAP" val="Wahr"/>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549,6813"/>
  <p:tag name="ORIGINALWIDTH" val="3616,048"/>
  <p:tag name="LATEXADDIN" val="\documentclass{article}\pagestyle{empty}&#10;\usepackage{amsmath}&#10;\usepackage{amsfonts}&#10;\usepackage{amssymb}&#10;\usepackage{multicol}&#10;\begin{document}&#10;\begin{minipage}{12.7 cm}&#10;{\sffamily{&#10;{\bf{Exercise:}}&#10;Solve the following equations involving determinants.&#10;$$&#10;\det\begin{pmatrix} 6 &amp; 2 \\ 3 &amp; x \end{pmatrix} \, = \, 0 \quad \text{and} \quad&#10;\det\begin{pmatrix} 1 - \lambda &amp; -2 \\ 2 &amp; 3 - \lambda \end{pmatrix} \, = \, 0 \, .&#10;$$&#10;}}&#10;\end{minipage}&#10;\end{document}"/>
  <p:tag name="IGUANATEXSIZE" val="20"/>
  <p:tag name="IGUANATEXCURSOR" val="315"/>
  <p:tag name="TRANSPARENCY" val="Wahr"/>
  <p:tag name="FILENAME" val=""/>
  <p:tag name="LATEXENGINEID" val="0"/>
  <p:tag name="TEMPFOLDER" val="D:\iguana_temp\"/>
  <p:tag name="LATEXFORMHEIGHT" val="482,25"/>
  <p:tag name="LATEXFORMWIDTH" val="1030,5"/>
  <p:tag name="LATEXFORMWRAP" val="Wahr"/>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522,6848"/>
  <p:tag name="ORIGINALWIDTH" val="3934,759"/>
  <p:tag name="LATEXADDIN" val="\documentclass{article}\pagestyle{empty}&#10;\usepackage{amsmath}&#10;\usepackage{amsfonts}&#10;\usepackage{amssymb}&#10;\usepackage{multicol}&#10;\begin{document}&#10;\begin{minipage}{12.7 cm}&#10;{\sffamily{&#10;{\bf{Solution:}}&#10;We have&#10;$$&#10;0 \, \, = \, \, \det\begin{pmatrix} 6 &amp; 2 \\ 3 &amp; x \end{pmatrix} \, \, = \, \, 6 \, x - 2 \cdot 3 \, \, = \, \ 6 \, (x-1)&#10;\quad \Longrightarrow \quad&#10;x \, \, = \, \, 1 \, .&#10;$$&#10;&#10;}}&#10;\end{minipage}&#10;\end{document}"/>
  <p:tag name="IGUANATEXSIZE" val="20"/>
  <p:tag name="IGUANATEXCURSOR" val="382"/>
  <p:tag name="TRANSPARENCY" val="Wahr"/>
  <p:tag name="FILENAME" val=""/>
  <p:tag name="LATEXENGINEID" val="0"/>
  <p:tag name="TEMPFOLDER" val="D:\iguana_temp\"/>
  <p:tag name="LATEXFORMHEIGHT" val="482,25"/>
  <p:tag name="LATEXFORMWIDTH" val="1030,5"/>
  <p:tag name="LATEXFORMWRAP" val="Wahr"/>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886,3893"/>
  <p:tag name="ORIGINALWIDTH" val="4230,971"/>
  <p:tag name="LATEXADDIN" val="\documentclass{article}\pagestyle{empty}&#10;\usepackage{amsmath}&#10;\usepackage{amsfonts}&#10;\usepackage{amssymb}&#10;\usepackage{multicol}&#10;\begin{document}&#10;\begin{minipage}{12.7 cm}&#10;{\sffamily{&#10;and\\[-2mm]&#10;$$&#10;0 \, \, = \, \, \det\begin{pmatrix} 1 - \lambda &amp; -2 \\ 2 &amp; 3 - \lambda \end{pmatrix} \, \, = \, \, (1-\lambda)(3-\lambda) - 2 \cdot (-2)&#10;\, \, = \, \, \lambda^2 - 4 \lambda + 7&#10;$$&#10;such that\\[-3mm]&#10;$$&#10;\lambda_{1/2} \, \, = \, \, \tfrac{1}{2}\left( 4 \pm \sqrt{16 - 4 \cdot 7} \right)&#10;\, \, = \, \, \tfrac{1}{2}\left( 4 \pm \sqrt{-12} \right) \, , \, \, \text{i.e. there are no solutions}&#10;$$&#10;}}&#10;\end{minipage}&#10;\end{document}"/>
  <p:tag name="IGUANATEXSIZE" val="20"/>
  <p:tag name="IGUANATEXCURSOR" val="547"/>
  <p:tag name="TRANSPARENCY" val="Wahr"/>
  <p:tag name="FILENAME" val=""/>
  <p:tag name="LATEXENGINEID" val="0"/>
  <p:tag name="TEMPFOLDER" val="D:\iguana_temp\"/>
  <p:tag name="LATEXFORMHEIGHT" val="482,25"/>
  <p:tag name="LATEXFORMWIDTH" val="1030,5"/>
  <p:tag name="LATEXFORMWRAP" val="Wahr"/>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696,663"/>
  <p:tag name="ORIGINALWIDTH" val="4138,733"/>
  <p:tag name="LATEXADDIN" val="\documentclass{article}\pagestyle{empty}&#10;\usepackage{amsmath}&#10;\usepackage{amsfonts}&#10;\usepackage{amssymb}&#10;\usepackage{multicol}&#10;\begin{document}&#10;\begin{minipage}{12.7 cm}&#10;{\sffamily{&#10;{\bf{Exercise:}}&#10;Compute the values of the following determinants of $3 \times 3$-matrices&#10;$$&#10;\det\begin{pmatrix} 0 &amp; 1 &amp; 1 \\ 1 &amp; 0 &amp; 1 \\ 1 &amp; 1 &amp; 0 \end{pmatrix} \quad \text{and} \quad&#10;\det\begin{pmatrix} 0 &amp; 1 &amp; 1 \\ 1 &amp; 2 &amp; 3 \\ 1 &amp; 3 &amp; 6 \end{pmatrix} \, .&#10;$$&#10;}}&#10;\end{minipage}&#10;\end{document}"/>
  <p:tag name="IGUANATEXSIZE" val="20"/>
  <p:tag name="IGUANATEXCURSOR" val="346"/>
  <p:tag name="TRANSPARENCY" val="Wahr"/>
  <p:tag name="FILENAME" val=""/>
  <p:tag name="LATEXENGINEID" val="0"/>
  <p:tag name="TEMPFOLDER" val="D:\iguana_temp\"/>
  <p:tag name="LATEXFORMHEIGHT" val="482,25"/>
  <p:tag name="LATEXFORMWIDTH" val="1030,5"/>
  <p:tag name="LATEXFORMWRAP" val="Wahr"/>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1092,614"/>
  <p:tag name="ORIGINALWIDTH" val="3554,556"/>
  <p:tag name="LATEXADDIN" val="\documentclass{article}\pagestyle{empty}&#10;\usepackage{amsmath}&#10;\usepackage{amsfonts}&#10;\usepackage{amssymb}&#10;\usepackage{multicol}&#10;\usepackage[usenames,dvipsnames]{color}&#10;\begin{document}&#10;\begin{minipage}{12.7 cm}&#10;{\sffamily{&#10;{\bf{Solution:}}\\[1mm]&#10;By virtue of the rule of Sarrus, we have&#10;\begin{eqnarray*}&#10;\det\begin{pmatrix} 0 &amp; 1 &amp; 1 \\ 1 &amp; 0 &amp; 1 \\ 1 &amp; 1 &amp; 0 \end{pmatrix}&#10;&amp; = &amp;&#10;\det \left( \begin{array}{c c c} 0 &amp; 1 &amp; 1 \\ 1 &amp; 0 &amp; 1 \\ 1 &amp; 1 &amp; 0 \end{array} \right)&#10;{\color{blue} \begin{array}{c c c} 0 &amp; 1 \\ 1 &amp; 0 \\ 1 &amp; 1 \end{array} }\\[2mm]&#10;&amp; = &amp;&#10;0 + 1 + 1 -0 -0 - 0 \, \, = \, \, 2&#10;\end{eqnarray*}&#10;}}&#10;\end{minipage}&#10;\end{document}"/>
  <p:tag name="IGUANATEXSIZE" val="20"/>
  <p:tag name="IGUANATEXCURSOR" val="549"/>
  <p:tag name="TRANSPARENCY" val="Wahr"/>
  <p:tag name="FILENAME" val=""/>
  <p:tag name="LATEXENGINEID" val="0"/>
  <p:tag name="TEMPFOLDER" val="D:\iguana_temp\"/>
  <p:tag name="LATEXFORMHEIGHT" val="482,25"/>
  <p:tag name="LATEXFORMWIDTH" val="1030,5"/>
  <p:tag name="LATEXFORMWRAP" val="Wahr"/>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3609,299"/>
  <p:tag name="LATEXADDIN" val="\documentclass{article}\pagestyle{empty}&#10;\usepackage{amsmath}&#10;\usepackage{amsfonts}&#10;\usepackage{amssymb}&#10;\usepackage{multicol}&#10;\usepackage[usenames,dvipsnames]{color}&#10;\begin{document}&#10;\begin{minipage}{12.7 cm}&#10;{\sffamily{&#10;Next, again by virtue of the rule of Sarrus,\\ we have&#10;\begin{eqnarray*}&#10;\det\begin{pmatrix} 0 &amp; 1 &amp; 1 \\ 1 &amp; 2 &amp; 3 \\ 1 &amp; 3 &amp; 6 \end{pmatrix} &#10;&amp; = &amp;&#10;\det \left( \begin{array}{c c c} 0 &amp; 1 &amp; 1 \\ 1 &amp; 2 &amp; 3 \\ 1 &amp; 3 &amp; 6 \end{array} \right)&#10;{\color{blue} \begin{array}{c c c} 0 &amp; 1 \\ 1 &amp; 2 \\ 1 &amp; 3 \end{array} }\\[2mm]&#10;&amp; = &amp;&#10;0 + 3 + 3 - 2 - 0 - 6 \, \, = \, \, -2&#10;\end{eqnarray*}&#10;}}&#10;\end{minipage}&#10;\end{document}"/>
  <p:tag name="IGUANATEXSIZE" val="20"/>
  <p:tag name="IGUANATEXCURSOR" val="584"/>
  <p:tag name="TRANSPARENCY" val="Wahr"/>
  <p:tag name="FILENAME" val=""/>
  <p:tag name="LATEXENGINEID" val="0"/>
  <p:tag name="TEMPFOLDER" val="D:\iguana_temp\"/>
  <p:tag name="LATEXFORMHEIGHT" val="482,25"/>
  <p:tag name="LATEXFORMWIDTH" val="1030,5"/>
  <p:tag name="LATEXFORMWRAP" val="Wahr"/>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698,1628"/>
  <p:tag name="ORIGINALWIDTH" val="3313,836"/>
  <p:tag name="LATEXADDIN" val="\documentclass{article}\pagestyle{empty}&#10;\usepackage{amsmath}&#10;\usepackage{amsfonts}&#10;\usepackage{amssymb}&#10;\usepackage{multicol}&#10;\begin{document}&#10;\begin{minipage}{12.7 cm}&#10;{\sffamily{&#10;{\bf{Exercise:}}&#10;Solve the following equation involving determinants:&#10;$$&#10;\det\begin{pmatrix} x &amp; 1 &amp; x+1 \\ 2 &amp; x &amp; 3 \\ x+1 &amp; 4 &amp; x \end{pmatrix} \, = \, -2 x^3 + 11 \, .&#10;$$&#10;}}&#10;\end{minipage}&#10;\end{document}"/>
  <p:tag name="IGUANATEXSIZE" val="20"/>
  <p:tag name="IGUANATEXCURSOR" val="251"/>
  <p:tag name="TRANSPARENCY" val="Wahr"/>
  <p:tag name="FILENAME" val=""/>
  <p:tag name="LATEXENGINEID" val="0"/>
  <p:tag name="TEMPFOLDER" val="D:\iguana_temp\"/>
  <p:tag name="LATEXFORMHEIGHT" val="482,25"/>
  <p:tag name="LATEXFORMWIDTH" val="1030,5"/>
  <p:tag name="LATEXFORMWRAP" val="Wahr"/>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1341,582"/>
  <p:tag name="ORIGINALWIDTH" val="3998,5"/>
  <p:tag name="LATEXADDIN" val="\documentclass{article}\pagestyle{empty}&#10;\usepackage{amsmath}&#10;\usepackage{amsfonts}&#10;\usepackage{amssymb}&#10;\usepackage{multicol}&#10;\usepackage[usenames,dvipsnames]{color}&#10;\begin{document}&#10;\begin{minipage}{12.7 cm}&#10;{\sffamily{&#10;{\bf{Solution:}}\\[1mm]&#10;By virtue of the rule of Sarrus, we have&#10;\begin{eqnarray*}&#10;-2 x^3 + 11&#10;&amp; = &amp;&#10;\det \left( \begin{array}{c c c} x &amp; 1 &amp; x+1 \\ 2 &amp; x &amp; 3 \\ x+1 &amp; 4 &amp; x \end{array} \right)&#10;{\color{blue} \begin{array}{c c c} x &amp; 1 \\ 2 &amp; x \\ x+1 &amp; 4 \end{array} }\\[2mm]&#10;&amp; = &amp;&#10;x^3 + 3 (x+1) + 8 (x+1) - x (x+1)^2 - 12 x - 2 x \\[1mm]&#10;&amp; = &amp;&#10;-2x^2 - 4x + 11&#10;\end{eqnarray*}&#10;}}&#10;\end{minipage}&#10;\end{document}"/>
  <p:tag name="IGUANATEXSIZE" val="20"/>
  <p:tag name="IGUANATEXCURSOR" val="557"/>
  <p:tag name="TRANSPARENCY" val="Wahr"/>
  <p:tag name="FILENAME" val=""/>
  <p:tag name="LATEXENGINEID" val="0"/>
  <p:tag name="TEMPFOLDER" val="D:\iguana_temp\"/>
  <p:tag name="LATEXFORMHEIGHT" val="482,25"/>
  <p:tag name="LATEXFORMWIDTH" val="1030,5"/>
  <p:tag name="LATEXFORMWRAP" val="Wahr"/>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1007,874"/>
  <p:tag name="ORIGINALWIDTH" val="4456,693"/>
  <p:tag name="LATEXADDIN" val="\documentclass{article}\pagestyle{empty}&#10;\usepackage{amsmath}&#10;\usepackage{amsfonts}&#10;\usepackage{amssymb}&#10;\usepackage{multicol}&#10;\usepackage[usenames,dvipsnames]{color}&#10;\begin{document}&#10;\begin{minipage}{12.6 cm}&#10;{\sffamily{&#10;Hence&#10;$$&#10;-2 x^3 + 11 \, \, = \, \, -2x^2 - 4x + 11&#10;$$&#10;or equivalently&#10;$$&#10;0 \, \, = \, \, -2x^3 + 2x^2 + 4x \, \, = \, \, -2x ( x^2 - x + 2) \, . &#10;$$&#10;As the quardratic polynomial $x^2 - x +2$ is irreducible in $\mathbb{R}$, i.e. it has no real root, the only remaining solution is $x = 0$.&#10;}}&#10;\end{minipage}&#10;\end{document}"/>
  <p:tag name="IGUANATEXSIZE" val="20"/>
  <p:tag name="IGUANATEXCURSOR" val="205"/>
  <p:tag name="TRANSPARENCY" val="Wahr"/>
  <p:tag name="FILENAME" val=""/>
  <p:tag name="LATEXENGINEID" val="0"/>
  <p:tag name="TEMPFOLDER" val="D:\iguana_temp\"/>
  <p:tag name="LATEXFORMHEIGHT" val="482,25"/>
  <p:tag name="LATEXFORMWIDTH" val="1030,5"/>
  <p:tag name="LATEXFORMWRAP" val="Wahr"/>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v4sBCPrLdUOGmmGtjuAVn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5ULgxRsCUC2aETaaLLM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V12iISWwkOOVDsSNsZR1w"/>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begin{eqnarray*}&#10;\begin{array}{c c c c c c c}&#10;{\color{ForestGreen} a_{1, 1}} x_1 &amp; + &amp; {\color{ForestGreen} a_{1, 2}} x_2 &amp; + &amp; {\color{ForestGreen} a_{1, 3}} x_3&amp; = &amp; {\color{blue} b_{1}} \\&#10;{\color{ForestGreen} a_{2, 1}} x_1 &amp; + &amp; {\color{ForestGreen} a_{2, 2}} x_2 &amp; + &amp; {\color{ForestGreen} a_{2, 3}} x_3&amp; = &amp; {\color{blue} b_{2}} \\&#10;{\color{ForestGreen} a_{3, 1}} x_1 &amp; + &amp; {\color{ForestGreen} a_{3, 2}} x_2 &amp; + &amp; {\color{ForestGreen} a_{3, 3}} x_3&amp; = &amp; {\color{blue} b_{3}} \\&#10;\end{array}&#10;&amp; \Rightarrow &amp;&#10;\left( \begin{array}{c c c | c}&#10;{\color{ForestGreen} a_{1, 1}} &amp; {\color{ForestGreen} a_{1, 2}} &amp; {\color{ForestGreen} a_{1, 3}} &amp; {\color{blue} b_{1}} \\&#10;{\color{ForestGreen} a_{2, 1}} &amp; {\color{ForestGreen} a_{2, 2}} &amp; {\color{ForestGreen} a_{2, 3}} &amp; {\color{blue} b_{2}} \\&#10;{\color{ForestGreen} a_{3, 1}} &amp; {\color{ForestGreen} a_{3, 2}} &amp; {\color{ForestGreen} a_{3, 3}} &amp; {\color{blue} b_{3}}&#10;\end{array} \right)&#10;\end{eqnarray*}&#10;}}&#10;\end{document}"/>
  <p:tag name="FILENAME" val="TP_tmp"/>
  <p:tag name="FORMAT" val="png256"/>
  <p:tag name="RES" val="1200"/>
  <p:tag name="BLEND" val="0"/>
  <p:tag name="TRANSPARENT" val="0"/>
  <p:tag name="TBUG" val="0"/>
  <p:tag name="ALLOWFS" val="0"/>
  <p:tag name="ORIGWIDTH" val="317"/>
  <p:tag name="PICTUREFILESIZE" val="5011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wayLLHUoUaSByAvs2zA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jRJqdeJMEavFmsQ6Wyzkw"/>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begin{eqnarray*}&#10;\begin{array}{c c c c c c c}&#10;{\color{ForestGreen} a_{1, 1}} x_1 &amp; + &amp; {\color{ForestGreen} a_{1, 2}} x_2 &amp; + &amp; {\color{ForestGreen} a_{1, 3}} x_3&amp; = &amp; {\color{blue} b_{1}} \\&#10;{\color{ForestGreen} a_{2, 1}} x_1 &amp; + &amp; {\color{ForestGreen} a_{2, 2}} x_2 &amp; + &amp; {\color{ForestGreen} a_{2, 3}} x_3&amp; = &amp; {\color{blue} b_{2}} \\&#10;{\color{ForestGreen} a_{3, 1}} x_1 &amp; + &amp; {\color{ForestGreen} a_{3, 2}} x_2 &amp; + &amp; {\color{ForestGreen} a_{3, 3}} x_3&amp; = &amp; {\color{blue} b_{3}} \\&#10;\end{array}&#10;&amp; \Rightarrow &amp;&#10;\left( \begin{array}{c c c | c}&#10;{\color{ForestGreen} a_{1, 1}} &amp; {\color{ForestGreen} a_{1, 2}} &amp; {\color{ForestGreen} a_{1, 3}} &amp; {\color{blue} b_{1}} \\&#10;{\color{ForestGreen} a_{2, 1}} &amp; {\color{ForestGreen} a_{2, 2}} &amp; {\color{ForestGreen} a_{2, 3}} &amp; {\color{blue} b_{2}} \\&#10;{\color{ForestGreen} a_{3, 1}} &amp; {\color{ForestGreen} a_{3, 2}} &amp; {\color{ForestGreen} a_{3, 3}} &amp; {\color{blue} b_{3}}&#10;\end{array} \right)&#10;\end{eqnarray*}&#10;}}&#10;\end{document}"/>
  <p:tag name="FILENAME" val="TP_tmp"/>
  <p:tag name="FORMAT" val="png256"/>
  <p:tag name="RES" val="1200"/>
  <p:tag name="BLEND" val="0"/>
  <p:tag name="TRANSPARENT" val="0"/>
  <p:tag name="TBUG" val="0"/>
  <p:tag name="ALLOWFS" val="0"/>
  <p:tag name="ORIGWIDTH" val="317"/>
  <p:tag name="PICTUREFILESIZE" val="50111"/>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tilde{a}_{3, 3}} &amp; {\color{blue} \tilde{b}_{3}}&#10;\end{array} \right)&#10;$$&#10;}}&#10;\end{document}&#10;"/>
  <p:tag name="FILENAME" val="TP_tmp"/>
  <p:tag name="FORMAT" val="png256"/>
  <p:tag name="RES" val="1200"/>
  <p:tag name="BLEND" val="0"/>
  <p:tag name="TRANSPARENT" val="0"/>
  <p:tag name="TBUG" val="0"/>
  <p:tag name="ALLOWFS" val="0"/>
  <p:tag name="ORIGWIDTH" val="109"/>
  <p:tag name="PICTUREFILESIZE" val="21260"/>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tilde{b}_{3}}&#10;\end{array} \right)&#10;$$&#10;}}&#10;\end{document}&#10;"/>
  <p:tag name="FILENAME" val="TP_tmp"/>
  <p:tag name="FORMAT" val="png256"/>
  <p:tag name="RES" val="1200"/>
  <p:tag name="BLEND" val="0"/>
  <p:tag name="TRANSPARENT" val="0"/>
  <p:tag name="TBUG" val="0"/>
  <p:tag name="ALLOWFS" val="0"/>
  <p:tag name="ORIGWIDTH" val="109"/>
  <p:tag name="PICTUREFILESIZE" val="20271"/>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0}&#10;\end{array} \right)&#10;$$&#10;}}&#10;\end{document}&#10;"/>
  <p:tag name="FILENAME" val="TP_tmp"/>
  <p:tag name="FORMAT" val="png256"/>
  <p:tag name="RES" val="1200"/>
  <p:tag name="BLEND" val="0"/>
  <p:tag name="TRANSPARENT" val="0"/>
  <p:tag name="TBUG" val="0"/>
  <p:tag name="ALLOWFS" val="0"/>
  <p:tag name="ORIGWIDTH" val="109"/>
  <p:tag name="PICTUREFILESIZE" val="19754"/>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tilde{a}_{3, 3}} &amp; {\color{blue} \tilde{b}_{3}}&#10;\end{array} \right)&#10;$$&#10;}}&#10;\end{document}&#10;"/>
  <p:tag name="FILENAME" val="TP_tmp"/>
  <p:tag name="FORMAT" val="png256"/>
  <p:tag name="RES" val="1200"/>
  <p:tag name="BLEND" val="0"/>
  <p:tag name="TRANSPARENT" val="0"/>
  <p:tag name="TBUG" val="0"/>
  <p:tag name="ALLOWFS" val="0"/>
  <p:tag name="ORIGWIDTH" val="109"/>
  <p:tag name="PICTUREFILESIZE" val="21260"/>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tilde{b}_{3}}&#10;\end{array} \right)&#10;$$&#10;}}&#10;\end{document}&#10;"/>
  <p:tag name="FILENAME" val="TP_tmp"/>
  <p:tag name="FORMAT" val="png256"/>
  <p:tag name="RES" val="1200"/>
  <p:tag name="BLEND" val="0"/>
  <p:tag name="TRANSPARENT" val="0"/>
  <p:tag name="TBUG" val="0"/>
  <p:tag name="ALLOWFS" val="0"/>
  <p:tag name="ORIGWIDTH" val="109"/>
  <p:tag name="PICTUREFILESIZE" val="20271"/>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10;\left( \begin{array}{c c c | c}&#10;{\color{ForestGreen} \tilde{a}_{1, 1}} &amp; {\color{ForestGreen} \tilde{a}_{1, 2}} &amp; {\color{ForestGreen} \tilde{a}_{1, 3}} &amp; {\color{blue} \tilde{b}_{1}} \\&#10;{\color{ForestGreen} 0} &amp; {\color{ForestGreen} \tilde{a}_{2, 2}} &amp; {\color{ForestGreen} \tilde{a}_{2, 3}} &amp; {\color{blue} \tilde{b}_{2}} \\&#10;{\color{ForestGreen} 0} &amp; {\color{ForestGreen} 0} &amp; {\color{ForestGreen} 0} &amp; {\color{blue} 0}&#10;\end{array} \right)&#10;$$&#10;}}&#10;\end{document}&#10;"/>
  <p:tag name="FILENAME" val="TP_tmp"/>
  <p:tag name="FORMAT" val="png256"/>
  <p:tag name="RES" val="1200"/>
  <p:tag name="BLEND" val="0"/>
  <p:tag name="TRANSPARENT" val="0"/>
  <p:tag name="TBUG" val="0"/>
  <p:tag name="ALLOWFS" val="0"/>
  <p:tag name="ORIGWIDTH" val="109"/>
  <p:tag name="PICTUREFILESIZE" val="19754"/>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763,4047"/>
  <p:tag name="ORIGINALWIDTH" val="4386,202"/>
  <p:tag name="LATEXADDIN" val="\documentclass{article}\pagestyle{empty}&#10;\usepackage{amsmath}&#10;\usepackage{amsfonts}&#10;\usepackage{amssymb}&#10;\usepackage[usenames,dvipsnames]{color}&#10;\begin{document}&#10;\begin{minipage}{12.4 cm}&#10;{\sffamily{&#10;{\bf{Definition: (Rank)}} \\[1mm]&#10;The {\bf{rank}} of a linear system of equations or an augmented matrix or a coefficient matrix is the&#10;number of pivot elements.\\[1mm]&#10;{\bf{Hence, the rank plus the number of free variables is equal to the number of unknowns.}}&#10;}}&#10;\end{minipage}&#10;\end{document}"/>
  <p:tag name="IGUANATEXSIZE" val="20"/>
  <p:tag name="IGUANATEXCURSOR" val="461"/>
  <p:tag name="TRANSPARENCY" val="Wahr"/>
  <p:tag name="FILENAME" val=""/>
  <p:tag name="LATEXENGINEID" val="0"/>
  <p:tag name="TEMPFOLDER" val="D:\iguana_temp\"/>
  <p:tag name="LATEXFORMHEIGHT" val="482,25"/>
  <p:tag name="LATEXFORMWIDTH" val="1030,5"/>
  <p:tag name="LATEXFORMWRAP" val="Wahr"/>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075,366"/>
  <p:tag name="ORIGINALWIDTH" val="4379,453"/>
  <p:tag name="LATEXADDIN" val="\documentclass{article}\pagestyle{empty}&#10;\usepackage{amsmath}&#10;\usepackage{amsfonts}&#10;\usepackage{amssymb}&#10;\usepackage[usenames,dvipsnames]{color}&#10;\begin{document}&#10;\begin{minipage}{12.4 cm}&#10;{\sffamily{&#10;For intstance, the rank is $4$ and there is $1$ free variable in the following example of a&#10;system in $5$ unknowns:\\[-2mm]&#10;$$&#10;\left( \begin{array}{c c c c c | c}&#10;1 &amp; -1 &amp; 0 &amp; 0 &amp; 0 &amp; 300 \\&#10;0 &amp; 1 &amp; 0 &amp; 0 &amp; -1 &amp; -200 \\&#10;0 &amp; 0 &amp; -1 &amp; 0 &amp; 1 &amp; -300 \\&#10;0 &amp; 0 &amp; 0 &amp; -1 &amp; 1 &amp; -400 \\&#10;0 &amp; 0 &amp; 0 &amp; 1 &amp; -1 &amp; 400&#10;\end{array} \right)&#10;$$&#10;}}&#10;\end{minipage}&#10;\end{document}"/>
  <p:tag name="IGUANATEXSIZE" val="20"/>
  <p:tag name="IGUANATEXCURSOR" val="320"/>
  <p:tag name="TRANSPARENCY" val="Wahr"/>
  <p:tag name="FILENAME" val=""/>
  <p:tag name="LATEXENGINEID" val="0"/>
  <p:tag name="TEMPFOLDER" val="D:\iguana_temp\"/>
  <p:tag name="LATEXFORMHEIGHT" val="482,25"/>
  <p:tag name="LATEXFORMWIDTH" val="1030,5"/>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wS88IkDwk2u2UXfeYk5s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495Maqkr5kSBJueAWB1oDA"/>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2038,245"/>
  <p:tag name="ORIGINALWIDTH" val="4387,702"/>
  <p:tag name="LATEXADDIN" val="\documentclass{article}\pagestyle{empty}&#10;\usepackage{amsmath}&#10;\usepackage{amsfonts}&#10;\usepackage{amssymb}&#10;\usepackage[usenames,dvipsnames]{color}&#10;\begin{document}&#10;\begin{minipage}{12.4 cm}&#10;{\sffamily{&#10;When we have a linear system like\\[-3mm]&#10;{\small{&#10;$$&#10;\begin{array}{c c c c c c c c c c c}&#10;{\color{red} 1} x_1 &amp; {\color{red} -} &amp; {\color{red} 1} x_2 &amp; &amp; &amp; &amp; &amp;   &amp;       &amp; = &amp; {\color{blue} 300} \\&#10;{\color{red} 1} x_1 &amp;   &amp;       &amp; &amp; &amp; &amp; &amp; {\color{red} -} &amp; {\color{red} 1} x_5 &amp; = &amp; {\color{blue} 100} \\&#10;      &amp;   &amp;       &amp; &amp; &amp; &amp;{\color{red} 1} x_4 &amp; {\color{red} -} &amp;{\color{red} 1} x_5 &amp; = &amp; {\color{blue} 400} \\&#10;      &amp;   &amp;{\color{red} 1} x_2 &amp; {\color{red} -} &amp;{\color{red} 1} x_3 &amp; &amp; &amp; &amp; &amp; = &amp; {\color{blue} -500} \\&#10;      &amp;   &amp;       &amp; &amp; {\color{red} 1} x_3 &amp; {\color{red} - } &amp; {\color{red} 1} x_4 &amp; &amp; &amp; = &amp; {\color{blue} -100}&#10;\end{array}&#10;$$}}\\[-1mm]&#10;it helps to write it in a way such that the coefficients of the unknowns, the unknowns&#10;and the right hand side are grouped in a clearly arranged way, like\\[-2mm]&#10;{\small{&#10;$$&#10;{\color{red} \underbrace{\left( \begin{array}{c c c c c}&#10;1 &amp; -1 &amp; 0 &amp; 0 &amp; 0 \\&#10;1 &amp; 0 &amp; 0 &amp; 0 &amp; -1 \\&#10;0 &amp; 0 &amp; 0 &amp; 1 &amp; -1 \\&#10;0 &amp; 1 &amp; -1 &amp; 0 &amp; 0 \\&#10;0 &amp; 0 &amp; 1 &amp; -1 &amp; 0 &#10;\end{array} \right)}_{=: \, A}}&#10;\underbrace{\left( \begin{array}{c}&#10;x_1 \\&#10;x_2 \\&#10;x_3 \\&#10;x_4 \\&#10;x_5&#10;\end{array} \right)}_{=: \, x}&#10;\, \, = \, \, &#10;{\color{blue}\underbrace{\left( \begin{array}{c}&#10;300 \\&#10;100 \\&#10;400 \\&#10;-500 \\&#10;-100 &#10;\end{array} \right)}_{=: \, b}} \, .&#10;$$&#10;}}&#10;}}&#10;\end{minipage}&#10;\end{document}"/>
  <p:tag name="IGUANATEXSIZE" val="20"/>
  <p:tag name="IGUANATEXCURSOR" val="238"/>
  <p:tag name="TRANSPARENCY" val="Wahr"/>
  <p:tag name="FILENAME" val=""/>
  <p:tag name="LATEXENGINEID" val="0"/>
  <p:tag name="TEMPFOLDER" val="D:\iguana_temp\"/>
  <p:tag name="LATEXFORMHEIGHT" val="482,25"/>
  <p:tag name="LATEXFORMWIDTH" val="1030,5"/>
  <p:tag name="LATEXFORMWRAP" val="Wahr"/>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307,087"/>
  <p:tag name="ORIGINALWIDTH" val="4385,452"/>
  <p:tag name="LATEXADDIN" val="\documentclass{article}\pagestyle{empty}&#10;\usepackage{amsmath}&#10;\usepackage{amsfonts}&#10;\usepackage{amssymb}&#10;\usepackage[usenames,dvipsnames]{color}&#10;\begin{document}&#10;\begin{minipage}{12.4 cm}&#10;{\sffamily{&#10;{\small{&#10;$$&#10;{\color{red} \underbrace{\left( \begin{array}{c c c c c}&#10;1 &amp; -1 &amp; 0 &amp; 0 &amp; 0 \\&#10;1 &amp; 0 &amp; 0 &amp; 0 &amp; -1 \\&#10;0 &amp; 0 &amp; 0 &amp; 1 &amp; -1 \\&#10;0 &amp; 1 &amp; -1 &amp; 0 &amp; 0 \\&#10;0 &amp; 0 &amp; 1 &amp; -1 &amp; 0 &#10;\end{array} \right)}_{=: \, A}}&#10;\underbrace{\left( \begin{array}{c}&#10;x_1 \\&#10;x_2 \\&#10;x_3 \\&#10;x_4 \\&#10;x_5&#10;\end{array} \right)}_{=: \, x}&#10;\, \, = \, \, &#10;{\color{blue}\underbrace{\left( \begin{array}{c}&#10;300 \\&#10;100 \\&#10;400 \\&#10;-500 \\&#10;-100 &#10;\end{array} \right)}_{=: \, b}} \, .&#10;$$&#10;}}\\[2mm]&#10;The collection of coefficients, denoted by $A$, is called a {\bf{matrix}}, and the unknowns and the right hand side are both stored&#10;in {\bf{columns}} denoted by $x$ and $b$ respectively.&#10;}}&#10;\end{minipage}&#10;\end{document}"/>
  <p:tag name="IGUANATEXSIZE" val="20"/>
  <p:tag name="IGUANATEXCURSOR" val="656"/>
  <p:tag name="TRANSPARENCY" val="Wahr"/>
  <p:tag name="FILENAME" val=""/>
  <p:tag name="LATEXENGINEID" val="0"/>
  <p:tag name="TEMPFOLDER" val="D:\iguana_temp\"/>
  <p:tag name="LATEXFORMHEIGHT" val="482,25"/>
  <p:tag name="LATEXFORMWIDTH" val="1030,5"/>
  <p:tag name="LATEXFORMWRAP" val="Wahr"/>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2026,247"/>
  <p:tag name="ORIGINALWIDTH" val="4383,952"/>
  <p:tag name="LATEXADDIN" val="\documentclass{article}\pagestyle{empty}&#10;\usepackage{amsmath}&#10;\usepackage{amsfonts}&#10;\usepackage{amssymb}&#10;\usepackage[usenames,dvipsnames]{color}&#10;\begin{document}&#10;\begin{minipage}{12.4 cm}&#10;{\sffamily{&#10;More generally, when we have a linear system of $m$ equations in $n$ unknowns like\\[-2mm]&#10;{\small{&#10;$$&#10;\begin{array}{c c c c c c c c c}&#10;{\color{red} a_{11}} x_1 &amp; + &amp; {\color{red} a_{12}} x_2 &amp; + &amp; \dots &amp; + &amp; {\color{red} a_{1n}} x_n &amp; = &amp; {\color{blue} b_1} \\&#10;{\color{red} a_{21}} x_1 &amp; + &amp; {\color{red} a_{22}} x_2 &amp; + &amp; \dots &amp; + &amp; {\color{red} a_{2n}} x_n &amp; = &amp; {\color{blue} b_2} \\&#10;\vdots &amp; &amp; \vdots &amp; &amp; \ddots &amp; &amp; \vdots &amp; &amp; \vdots \\&#10;{\color{red} a_{m1}} x_1 &amp; + &amp; {\color{red} a_{m2}} x_2 &amp; + &amp; \dots &amp; + &amp; {\color{red} a_{mn}} x_n &amp; = &amp; {\color{blue} b_m}&#10;\end{array}&#10;$$}}&#10;it helps to write it in a way such that the coefficients of the unknowns, the unknowns&#10;and the right hand side are grouped in a clearly arranged way, like&#10;{\small{&#10;$$&#10;{\color{red} \underbrace{\left( \begin{array}{c c c c}&#10;a_{11} &amp; a_{12} &amp; \dots &amp; a_{1n} \\&#10;a_{21} &amp; a_{22} &amp; \dots &amp; a_{2n} \\&#10;\vdots &amp; \vdots  &amp; \ddots &amp; \vdots \\&#10;a_{m1} &amp; a_{m2} &amp; \dots &amp; a_{mn}&#10;\end{array} \right)}_{=: \, A}}&#10;\underbrace{\left( \begin{array}{c}&#10;x_1 \\&#10;x_2 \\&#10;\vdots \\&#10;x_n&#10;\end{array} \right)}_{=: \, x}&#10;\, \, = \, \, &#10;{\color{blue}\underbrace{\left( \begin{array}{c}&#10;b_1 \\&#10;b_2 \\&#10;\vdots \\&#10;b_m&#10;\end{array} \right)}_{=: \, b}} \, .&#10;$$&#10;}}&#10;}}&#10;\end{minipage}&#10;\end{document}"/>
  <p:tag name="IGUANATEXSIZE" val="20"/>
  <p:tag name="IGUANATEXCURSOR" val="287"/>
  <p:tag name="TRANSPARENCY" val="Wahr"/>
  <p:tag name="FILENAME" val=""/>
  <p:tag name="LATEXENGINEID" val="0"/>
  <p:tag name="TEMPFOLDER" val="D:\iguana_temp\"/>
  <p:tag name="LATEXFORMHEIGHT" val="482,25"/>
  <p:tag name="LATEXFORMWIDTH" val="1030,5"/>
  <p:tag name="LATEXFORMWRAP" val="Wahr"/>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363,33"/>
  <p:tag name="ORIGINALWIDTH" val="4380,953"/>
  <p:tag name="LATEXADDIN" val="\documentclass{article}\pagestyle{empty}&#10;\usepackage{amsmath}&#10;\usepackage{amsfonts}&#10;\usepackage{amssymb}&#10;\usepackage[usenames,dvipsnames]{color}&#10;\begin{document}&#10;\begin{minipage}{12.4 cm}&#10;{\sffamily{&#10;{\small{&#10;$$&#10;{\color{red} \underbrace{\left( \begin{array}{c c c c}&#10;a_{11} &amp; a_{12} &amp; \dots &amp; a_{1n} \\&#10;a_{21} &amp; a_{22} &amp; \dots &amp; a_{2n} \\&#10;\vdots &amp; \vdots  &amp; \ddots &amp; \vdots \\&#10;a_{m1} &amp; a_{m2} &amp; \dots &amp; a_{mn}&#10;\end{array} \right)}_{=: \, A}}&#10;\underbrace{\left( \begin{array}{c}&#10;x_1 \\&#10;x_2 \\&#10;\vdots \\&#10;x_n&#10;\end{array} \right)}_{=: \, x}&#10;\, \, = \, \, &#10;{\color{blue}\underbrace{\left( \begin{array}{c}&#10;b_1 \\&#10;b_2 \\&#10;\vdots \\&#10;b_m&#10;\end{array} \right)}_{=: \, b}} \, .&#10;$$&#10;}}\\&#10;\noindent We say that $A$ is a $m \times n$-matrix $A$ (with $m$ rows and $n$ columns) and with real coefficients,&#10;or in symbols $A \in \mathbb{R}^{m \times n}$.\\[1mm] Analogously, if $x$ and $b$ have only real entries we have&#10;$x \in \mathbb{R}^{n \times 1}$ and $b \in \mathbb{R}^{m \times 1}$.&#10;&#10;}}&#10;\end{minipage}&#10;\end{document}"/>
  <p:tag name="IGUANATEXSIZE" val="20"/>
  <p:tag name="IGUANATEXCURSOR" val="842"/>
  <p:tag name="TRANSPARENCY" val="Wahr"/>
  <p:tag name="FILENAME" val=""/>
  <p:tag name="LATEXENGINEID" val="0"/>
  <p:tag name="TEMPFOLDER" val="D:\iguana_temp\"/>
  <p:tag name="LATEXFORMHEIGHT" val="482,25"/>
  <p:tag name="LATEXFORMWIDTH" val="1030,5"/>
  <p:tag name="LATEXFORMWRAP" val="Wahr"/>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958,755"/>
  <p:tag name="ORIGINALWIDTH" val="4379,453"/>
  <p:tag name="LATEXADDIN" val="\documentclass{article}\pagestyle{empty}&#10;\usepackage{amsmath}&#10;\usepackage{amsfonts}&#10;\usepackage{amssymb}&#10;\usepackage[usenames,dvipsnames]{color}&#10;\begin{document}&#10;\begin{minipage}{12.4 cm}&#10;{\sffamily{&#10;In particular, if we have $A \in \mathbb{R}^{m \times n}$, $x \in \mathbb{R}^{n \times 1}$ and&#10;$b \in \mathbb{R}^{m \times 1}$ such that $Ax = b$ in a form like&#10;{\small{&#10;$$&#10;{\color{red} \underbrace{\left( \begin{array}{c c c c}&#10;a_{11} &amp; a_{12} &amp; \dots &amp; a_{1n} \\&#10;a_{21} &amp; a_{22} &amp; \dots &amp; a_{2n} \\&#10;\vdots &amp; \vdots  &amp; \ddots &amp; \vdots \\&#10;a_{m1} &amp; a_{m2} &amp; \dots &amp; a_{mn}&#10;\end{array} \right)}_{=: \, A}}&#10;\underbrace{\left( \begin{array}{c}&#10;x_1 \\&#10;x_2 \\&#10;\vdots \\&#10;x_n&#10;\end{array} \right)}_{=: \, x}&#10;\, \, = \, \, &#10;{\color{blue}\underbrace{\left( \begin{array}{c}&#10;b_1 \\&#10;b_2 \\&#10;\vdots \\&#10;b_m&#10;\end{array} \right)}_{=: \, b}} \, .&#10;$$&#10;}}&#10;we interpret this, as a system of linear equations&#10;{\small{&#10;$$&#10;\begin{array}{c c c c c c c c c}&#10;{\color{red} a_{11}} x_1 &amp; + &amp; {\color{red} a_{12}} x_2 &amp; + &amp; \dots &amp; + &amp; {\color{red} a_{1n}} x_n &amp; = &amp; {\color{blue} b_1} \\&#10;{\color{red} a_{21}} x_1 &amp; + &amp; {\color{red} a_{22}} x_2 &amp; + &amp; \dots &amp; + &amp; {\color{red} a_{2n}} x_n &amp; = &amp; {\color{blue} b_2} \\&#10;\vdots &amp; &amp; \vdots &amp; &amp; \ddots &amp; &amp; \vdots &amp; &amp; \vdots \\&#10;{\color{red} a_{m1}} x_1 &amp; + &amp; {\color{red} a_{m2}} x_2 &amp; + &amp; \dots &amp; + &amp; {\color{red} a_{mn}} x_n &amp; = &amp; {\color{blue} b_m}&#10;\end{array} \ .&#10;$$&#10;}}&#10;}}&#10;\end{minipage}&#10;\end{document}"/>
  <p:tag name="IGUANATEXSIZE" val="20"/>
  <p:tag name="IGUANATEXCURSOR" val="199"/>
  <p:tag name="TRANSPARENCY" val="Wahr"/>
  <p:tag name="FILENAME" val=""/>
  <p:tag name="LATEXENGINEID" val="0"/>
  <p:tag name="TEMPFOLDER" val="D:\iguana_temp\"/>
  <p:tag name="LATEXFORMHEIGHT" val="482,25"/>
  <p:tag name="LATEXFORMWIDTH" val="1030,5"/>
  <p:tag name="LATEXFORMWRAP" val="Wahr"/>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067,867"/>
  <p:tag name="ORIGINALWIDTH" val="4385,452"/>
  <p:tag name="LATEXADDIN" val="\documentclass{article}\pagestyle{empty}&#10;\usepackage{amsmath}&#10;\usepackage{amsfonts}&#10;\usepackage{amssymb}&#10;\usepackage[usenames,dvipsnames]{color}&#10;\begin{document}&#10;\begin{minipage}{12.4 cm}&#10;{\sffamily{&#10;This actually defines the {\bf{multiplication of a matrix with a column}}: Let&#10;$A \in \mathbb{R}^{m \times n}$ be a matrix, and $x \in \mathbb{R}^{n \times 1}$ be a column, the&#10;the result of $Ax$ is a column $b \in \mathbb{R}^{m \times 1}$.\\[-4mm]&#10;{\small{&#10;$$&#10;\left( \begin{array}{c c c c}&#10;a_{11} &amp; \dots &amp; \dots &amp; a_{1n} \\&#10;\vdots &amp; &amp; &amp; \vdots \\&#10;a_{m1} &amp; \dots &amp; \dots &amp; a_{mn}&#10;\end{array} \right) \left( \begin{array}{c} x_1 \\ \vdots \\ \vdots \\ x_n \end{array} \right)&#10;\, \, = \, \,&#10;\left( \begin{array}{c}&#10;a_{11} \cdot x_1 + \dots + a_{1n} \cdot x_n\\&#10;\vdots \\&#10;a_{m1} \cdot x_1 + \dots + a_{mn} \cdot x_n&#10;\end{array} \right)&#10;$$&#10;}}&#10;}}&#10;\end{minipage}&#10;\end{document}"/>
  <p:tag name="IGUANATEXSIZE" val="20"/>
  <p:tag name="IGUANATEXCURSOR" val="753"/>
  <p:tag name="TRANSPARENCY" val="Wahr"/>
  <p:tag name="FILENAME" val=""/>
  <p:tag name="LATEXENGINEID" val="0"/>
  <p:tag name="TEMPFOLDER" val="D:\iguana_temp\"/>
  <p:tag name="LATEXFORMHEIGHT" val="482,25"/>
  <p:tag name="LATEXFORMWIDTH" val="1030,5"/>
  <p:tag name="LATEXFORMWRAP" val="Wahr"/>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2015,748"/>
  <p:tag name="ORIGINALWIDTH" val="4393,701"/>
  <p:tag name="LATEXADDIN" val="\documentclass{article}\pagestyle{empty}&#10;\usepackage{amsmath}&#10;\usepackage{amsfonts}&#10;\usepackage{amssymb}&#10;\usepackage[usenames,dvipsnames]{color}&#10;\begin{document}&#10;\begin{minipage}{12.4 cm}&#10;{\sffamily{&#10;The multiplication of a matrix and a column is defined if and only if the number of rows $n$ of the coumn is exactly the same as the number of&#10;columns of the matrix:&#10;{\small{&#10;$$&#10;{\color{red} \underbrace{\left( \begin{array}{c c c c}&#10;a_{11} &amp; a_{12} &amp; \dots &amp; a_{1n} \\&#10;a_{21} &amp; a_{22} &amp; \dots &amp; a_{2n} \\&#10;\vdots &amp; \vdots  &amp; \ddots &amp; \vdots \\&#10;a_{m1} &amp; a_{m2} &amp; \dots &amp; a_{mn}&#10;\end{array} \right)}_{=: \, A}}&#10;\underbrace{\left( \begin{array}{c}&#10;x_1 \\&#10;x_2 \\&#10;\vdots \\&#10;x_n&#10;\end{array} \right)}_{=: \, x}&#10;\, \, = \, \, &#10;{\color{blue}\underbrace{\left( \begin{array}{c}&#10;b_1 \\&#10;b_2 \\&#10;\vdots \\&#10;b_m&#10;\end{array} \right)}_{=: \, b}} \, .&#10;$$&#10;}}&#10;We can not have more unknowns than we have coefficients for them. For instance\\[-6mm]&#10;\begin{itemize}&#10;\item Let $A \in \mathbb{R}^{7 \times 5}$ and $x \in \mathbb{R}^{5 \times 1}$. The multiplication $Ax$ is&#10; {\bf{well-defined}} and the result is $Ax = b \in \mathbb{R}^{7 \times 1}$.\\[-7mm]&#10;\item Let $A \in \mathbb{R}^{7 \times 5}$ and $x \in \mathbb{R}^{9 \times 1}$. The multiplication $Ax$ is&#10; {\bf{not}} well-defined and there is no result.&#10;\end{itemize}&#10;}}&#10;\end{minipage}&#10;\end{document}"/>
  <p:tag name="IGUANATEXSIZE" val="20"/>
  <p:tag name="IGUANATEXCURSOR" val="1128"/>
  <p:tag name="TRANSPARENCY" val="Wahr"/>
  <p:tag name="FILENAME" val=""/>
  <p:tag name="LATEXENGINEID" val="0"/>
  <p:tag name="TEMPFOLDER" val="D:\iguana_temp\"/>
  <p:tag name="LATEXFORMHEIGHT" val="482,25"/>
  <p:tag name="LATEXFORMWIDTH" val="1030,5"/>
  <p:tag name="LATEXFORMWRAP" val="Wahr"/>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451,819"/>
  <p:tag name="ORIGINALWIDTH" val="4380,953"/>
  <p:tag name="LATEXADDIN" val="\documentclass{article}\pagestyle{empty}&#10;\usepackage{amsmath}&#10;\usepackage{amsfonts}&#10;\usepackage{amssymb}&#10;\usepackage[usenames,dvipsnames]{color}&#10;\begin{document}&#10;\begin{minipage}{12.4 cm}&#10;{\sffamily{&#10;{\bf{Example:}}\\[1mm]&#10;We gained the upper echelon form for a system of equations given in augmented matrix form:&#10;\begin{eqnarray*}&#10;\left( \begin{array}{c c c | c}&#10;1 &amp; -1 &amp; -3 &amp; 0 \\&#10;-2 &amp; 1 &amp; 5 &amp; 3 \\&#10;0 &amp; 2 &amp; 1 &amp; -8&#10;\end{array} \right)&#10;&amp; \Rightarrow \, \, \dots \, \, \Rightarrow &amp;&#10;\left( \begin{array}{c c c | c}&#10;1 &amp; -1 &amp; -3 &amp; 0 \\&#10;0 &amp; 1 &amp; 1 &amp; -3 \\&#10;0 &amp; 0 &amp; 1 &amp; 2&#10;\end{array} \right)&#10;\end{eqnarray*}&#10;such that the solution set is $\mathbb{L} = \left\{ (1 , -5, 2 ) \right\}$.\\[1mm]&#10;Use matrix-colmn multiplication to verify that $(1 , -5, 2 )$ is indeed a solution.&#10;}}&#10;\end{minipage}&#10;\end{document}"/>
  <p:tag name="IGUANATEXSIZE" val="20"/>
  <p:tag name="IGUANATEXCURSOR" val="742"/>
  <p:tag name="TRANSPARENCY" val="Wahr"/>
  <p:tag name="FILENAME" val=""/>
  <p:tag name="LATEXENGINEID" val="0"/>
  <p:tag name="TEMPFOLDER" val="D:\iguana_temp\"/>
  <p:tag name="LATEXFORMHEIGHT" val="482,25"/>
  <p:tag name="LATEXFORMWIDTH" val="1030,5"/>
  <p:tag name="LATEXFORMWRAP" val="Wahr"/>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674,541"/>
  <p:tag name="ORIGINALWIDTH" val="4051,744"/>
  <p:tag name="LATEXADDIN" val="\documentclass{article}\pagestyle{empty}&#10;\usepackage{amsmath}&#10;\usepackage{amsfonts}&#10;\usepackage{amssymb}&#10;\usepackage[usenames,dvipsnames]{color}&#10;\begin{document}&#10;\begin{minipage}{12.4 cm}&#10;{\sffamily{&#10;{\bf{Solution:}}\\[1mm]&#10;We have&#10;\begin{eqnarray*}&#10;\left( \begin{array}{c c c}&#10;1 &amp; -1 &amp; -3 \\&#10;-2 &amp; 1 &amp; 5 \\&#10;0 &amp; 2 &amp; 1 &#10;\end{array} \right)&#10;\left( \begin{array}{c}&#10;1 \\ -5 \\ 2&#10;\end{array} \right) &amp; = &amp;&#10;\left( \begin{array}{c}&#10;1 \cdot 1 + (-1) \cdot (-5)  + (-3) \cdot 2 \\&#10;-2 \cdot 1 + 1 \cdot (-5)  + 5 \cdot 2 \\&#10;0 \cdot 1 + 2 \cdot (-5)  + 1 \cdot 2&#10;\end{array} \right)\\[2mm]&#10;&amp; = &amp;&#10;\left( \begin{array}{c}&#10;0 \\ 3 \\ -8&#10;\end{array} \right)&#10;\end{eqnarray*}&#10;which is the right hand side and such verifies the solution.&#10;&#10;}}&#10;\end{minipage}&#10;\end{document}"/>
  <p:tag name="IGUANATEXSIZE" val="20"/>
  <p:tag name="IGUANATEXCURSOR" val="224"/>
  <p:tag name="TRANSPARENCY" val="Wahr"/>
  <p:tag name="FILENAME" val=""/>
  <p:tag name="LATEXENGINEID" val="0"/>
  <p:tag name="TEMPFOLDER" val="D:\iguana_temp\"/>
  <p:tag name="LATEXFORMHEIGHT" val="381"/>
  <p:tag name="LATEXFORMWIDTH" val="1030,5"/>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dQrG_PT1jUaZ5G6vt.PRtg"/>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2077,99"/>
  <p:tag name="ORIGINALWIDTH" val="3179,603"/>
  <p:tag name="LATEXADDIN" val="\documentclass{article}\pagestyle{empty}&#10;\usepackage{amsmath}&#10;\usepackage{amsfonts}&#10;\usepackage{amssymb}&#10;\begin{document}&#10;\begin{minipage}{9.4 cm}&#10;{\sffamily{&#10;\begin{enumerate}&#10;\item Perform elementary row operation until you reach an upper echelon form\\[-6mm]                                                          &#10;\begin{itemize}&#10;\item maybe you have to swap rows in order to start&#10;\item determine the rank of the system (i.e. the number of pivots) as well as the free variables&#10;\end{itemize}&#10;\item Decide about the solvability of the linear system\\[-6mm]&#10;\begin{itemize}&#10;\item if there is no solution, then the solution set is empty&#10;\item if the system is solvable, then proceed to determine the elements of the solution set&#10;\end{itemize}&#10;\item Perform backward substitution to determine the solution&#10;\item Check your solution by matrix-column multiplication&#10;\end{enumerate}&#10;}}&#10;\end{minipage}&#10;\end{document}"/>
  <p:tag name="IGUANATEXSIZE" val="20"/>
  <p:tag name="IGUANATEXCURSOR" val="559"/>
  <p:tag name="TRANSPARENCY" val="Wahr"/>
  <p:tag name="FILENAME" val=""/>
  <p:tag name="LATEXENGINEID" val="0"/>
  <p:tag name="TEMPFOLDER" val="D:\iguana_temp\"/>
  <p:tag name="LATEXFORMHEIGHT" val="482,25"/>
  <p:tag name="LATEXFORMWIDTH" val="1030,5"/>
  <p:tag name="LATEXFORMWRAP" val="Wahr"/>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526,059"/>
  <p:tag name="ORIGINALWIDTH" val="4383,202"/>
  <p:tag name="LATEXADDIN" val="\documentclass{article}\pagestyle{empty}&#10;\usepackage{amsmath}&#10;\usepackage{amsfonts}&#10;\usepackage{amssymb}&#10;\begin{document}&#10;\begin{minipage}{12.4 cm}&#10;{\sffamily{&#10;Let an augmented matrix $(A| b)$ be given. Recall, that there are three types of elementary row operations&#10;\begin{description}&#10;\item{{\bf{Type 1:}}} Swap the positions of two rows in the augmented matrix.&#10;\item{{\bf{Type 2:}}} Multiply a row by a nonzero number/ scalar. &#10;\item{{\bf{Type 3:}}} Add to one row a scalar multiple of another row.&#10;\end{description}&#10;\vspace{0.3cm}&#10;\noindent Let $\mathbb{L}(A, b)$ denote the solution set of a system of linear equations that is accosocaited to the&#10;augmented matrix $(A| b)$. &#10;}}&#10;\end{minipage}&#10;\end{document}"/>
  <p:tag name="IGUANATEXSIZE" val="20"/>
  <p:tag name="IGUANATEXCURSOR" val="681"/>
  <p:tag name="TRANSPARENCY" val="Wahr"/>
  <p:tag name="FILENAME" val=""/>
  <p:tag name="LATEXENGINEID" val="0"/>
  <p:tag name="TEMPFOLDER" val="D:\iguana_temp\"/>
  <p:tag name="LATEXFORMHEIGHT" val="482,25"/>
  <p:tag name="LATEXFORMWIDTH" val="1030,5"/>
  <p:tag name="LATEXFORMWRAP" val="Wahr"/>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2050,244"/>
  <p:tag name="ORIGINALWIDTH" val="3638,545"/>
  <p:tag name="LATEXADDIN" val="\documentclass{article}\pagestyle{empty}&#10;\usepackage{amsmath}&#10;\usepackage{amsfonts}&#10;\usepackage{amssymb}&#10;\begin{document}&#10;\begin{minipage}{12.4 cm}&#10;{\sffamily{&#10;If we transform this augmented matrix\\&#10;{\small{&#10;$$&#10;\left( \begin{array}{c c c c | c}&#10;a_{11} &amp; a_{12} &amp; \dots &amp; a_{1n} &amp; b_1 \\&#10;a_{21} &amp; a_{22} &amp; \dots &amp; a_{2n} &amp; b_2 \\&#10;\vdots &amp; \vdots  &amp; \ddots &amp; \vdots &amp; \vdots \\&#10;a_{m1} &amp; a_{m2} &amp; \dots &amp; a_{mn} &amp; b_m&#10;\end{array} \right)&#10;$$&#10;}}&#10;by elementary row operations to another augmented matrix\\&#10;{\small{&#10;$$&#10;\left( \begin{array}{c c c c | c}&#10;a_{11}' &amp; a_{12}' &amp; \dots &amp; a_{1n}' &amp; b_1' \\&#10;a_{21}' &amp; a_{22}' &amp; \dots &amp; a_{2n}' &amp; b_2' \\&#10;\vdots &amp; \vdots  &amp; \ddots &amp; \vdots &amp; \vdots \\&#10;a_{m1}' &amp; a_{m2}' &amp; \dots &amp; a_{mn}' &amp; b_m'&#10;\end{array} \right)&#10;$$\\&#10;}}&#10;then it holds that the solution sets $\mathbb{L}(A, b)$ and $\mathbb{L}(A', b')$ are identical.&#10;}}&#10;\end{minipage}&#10;\end{document}"/>
  <p:tag name="IGUANATEXSIZE" val="20"/>
  <p:tag name="IGUANATEXCURSOR" val="200"/>
  <p:tag name="TRANSPARENCY" val="Wahr"/>
  <p:tag name="FILENAME" val=""/>
  <p:tag name="LATEXENGINEID" val="0"/>
  <p:tag name="TEMPFOLDER" val="D:\iguana_temp\"/>
  <p:tag name="LATEXFORMHEIGHT" val="482,25"/>
  <p:tag name="LATEXFORMWIDTH" val="1030,5"/>
  <p:tag name="LATEXFORMWRAP" val="Wahr"/>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624,297"/>
  <p:tag name="ORIGINALWIDTH" val="4377,953"/>
  <p:tag name="LATEXADDIN" val="\documentclass{article}\pagestyle{empty}&#10;\usepackage{amsmath}&#10;\usepackage{amsfonts}&#10;\usepackage{amssymb}&#10;\begin{document}&#10;\begin{minipage}{12.4 cm}&#10;{\sffamily{&#10;{\small{&#10;$$&#10;\underbrace{\left( \begin{array}{c c c c | c}&#10;a_{11} &amp; a_{12} &amp; \dots &amp; a_{1n} &amp; b_1 \\&#10;a_{21} &amp; a_{22} &amp; \dots &amp; a_{2n} &amp; b_2 \\&#10;\vdots &amp; \vdots  &amp; \ddots &amp; \vdots &amp; \vdots \\&#10;a_{m1} &amp; a_{m2} &amp; \dots &amp; a_{mn} &amp; b_m&#10;\end{array} \right)}_{\text{with $\mathbb{L}(A, b)$}}&#10;\, \, \leadsto \, \,&#10;\underbrace{\left( \begin{array}{c c c c | c}&#10;a_{11}' &amp; a_{12}' &amp; \dots &amp; a_{1n}' &amp; b_1' \\&#10;a_{21}' &amp; a_{22}' &amp; \dots &amp; a_{2n}' &amp; b_2' \\&#10;\vdots &amp; \vdots  &amp; \ddots &amp; \vdots &amp; \vdots \\&#10;a_{m1}' &amp; a_{m2}' &amp; \dots &amp; a_{mn}' &amp; b_m'&#10;\end{array} \right)}_{\text{with $\mathbb{L}(A', b') = \mathbb{L}(A, b)$}}&#10;$$&#10;}}&#10;&#10;\vspace{0.5cm}&#10;The application of elementary row manipulations leaves the solution set invariant, i.e. these operations &#10;do not change the solution set.\\[2mm]&#10;{\bf{Note:}} Coulmn manipulations change the solution set. Why?&#10;}}&#10;\end{minipage}&#10;\end{document}"/>
  <p:tag name="IGUANATEXSIZE" val="20"/>
  <p:tag name="IGUANATEXCURSOR" val="762"/>
  <p:tag name="TRANSPARENCY" val="Wahr"/>
  <p:tag name="FILENAME" val=""/>
  <p:tag name="LATEXENGINEID" val="0"/>
  <p:tag name="TEMPFOLDER" val="D:\iguana_temp\"/>
  <p:tag name="LATEXFORMHEIGHT" val="482,25"/>
  <p:tag name="LATEXFORMWIDTH" val="1030,5"/>
  <p:tag name="LATEXFORMWRAP" val="Wahr"/>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5OZa6mBnKkG1PNL5EmYG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YoXicswgQ0SK_qdpfbJktA"/>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581,1774"/>
  <p:tag name="LATEXADDIN" val="\documentclass{article}\pagestyle{empty}&#10;\usepackage{amsmath}&#10;\usepackage{amsfonts}&#10;\usepackage{amssymb}&#10;\begin{document}&#10;{\sffamily{&#10;$\vec{v} = \left(\begin{array}{c} x \\ y \end{array} \right)$&#10;}}&#10;\end{document}"/>
  <p:tag name="IGUANATEXSIZE" val="20"/>
  <p:tag name="IGUANATEXCURSOR" val="174"/>
  <p:tag name="TRANSPARENCY" val="Falsch"/>
  <p:tag name="FILENAME" val=""/>
  <p:tag name="LATEXENGINEID" val="0"/>
  <p:tag name="TEMPFOLDER" val="D:\iguana_temp\"/>
  <p:tag name="LATEXFORMHEIGHT" val="312"/>
  <p:tag name="LATEXFORMWIDTH" val="384"/>
  <p:tag name="LATEXFORMWRAP" val="Wahr"/>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5OZa6mBnKkG1PNL5EmYG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oXicswgQ0SK_qdpfbJktA"/>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605,1744"/>
  <p:tag name="LATEXADDIN" val="\documentclass{article}\pagestyle{empty}&#10;\usepackage{amsmath}&#10;\usepackage{amsfonts}&#10;\usepackage{amssymb}&#10;\begin{document}&#10;{\sffamily{&#10;$\vec{v} = \left(\begin{array}{c} x \\ y \\ z \end{array} \right)$&#10;}}&#10;\end{document}"/>
  <p:tag name="IGUANATEXSIZE" val="20"/>
  <p:tag name="IGUANATEXCURSOR" val="179"/>
  <p:tag name="TRANSPARENCY" val="Falsch"/>
  <p:tag name="FILENAME" val=""/>
  <p:tag name="LATEXENGINEID" val="0"/>
  <p:tag name="TEMPFOLDER" val="D:\iguana_temp\"/>
  <p:tag name="LATEXFORMHEIGHT" val="312"/>
  <p:tag name="LATEXFORMWIDTH" val="384"/>
  <p:tag name="LATEXFORMWRAP" val="Wahr"/>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IYaHeW61US7GVC_CvTlVA"/>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2022,497"/>
  <p:tag name="ORIGINALWIDTH" val="3323,585"/>
  <p:tag name="LATEXADDIN" val="\documentclass{article}\pagestyle{empty}&#10;\usepackage{amsmath}&#10;\usepackage{amsfonts}&#10;\usepackage{amssymb}&#10;\begin{document}&#10;\begin{minipage}{9.4 cm}&#10;{\sffamily{&#10;As you know from school, a point $P$ in a coordinate $x$-$y$-system is uniquely determined by means of its $x$- and $y$-coordinate, like $P(x,y)$, where $x, y \in \mathbb{R}$.&#10;This gives rise to the notion of a {\bf{position vector}}:\\[-2mm]&#10;$$&#10;P(x,y) \, \, = \, \, \left( \begin{array}{c} x \\ y \end{array} \right) \, \, \in \, \, \mathbb{R} \times \mathbb{R} \, \, = \, \, \mathbb{R}^2 \, .&#10;$$&#10;A {\bf{direction vector}} is, as the position vector, a column, that connetcs two points. For instance, the directed vector from the orgin $O(0,0)$ to any point $P(x,y)$ reads\\[-1mm]&#10;$$&#10;\vec{OP} \, \, = \, \, \vec{v} \, \, = \, \, \left(\begin{array}{c} x \\ y \end{array} \right)  \in \, \, \mathbb{R}^2 \, .&#10;$$&#10;Analogous notions hold in higher dimensions.&#10;}}&#10;\end{minipage}&#10;\end{document}"/>
  <p:tag name="IGUANATEXSIZE" val="20"/>
  <p:tag name="IGUANATEXCURSOR" val="788"/>
  <p:tag name="TRANSPARENCY" val="Wahr"/>
  <p:tag name="FILENAME" val=""/>
  <p:tag name="LATEXENGINEID" val="0"/>
  <p:tag name="TEMPFOLDER" val="D:\iguana_temp\"/>
  <p:tag name="LATEXFORMHEIGHT" val="482,25"/>
  <p:tag name="LATEXFORMWIDTH" val="1030,5"/>
  <p:tag name="LATEXFORMWRAP" val="Wahr"/>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5OZa6mBnKkG1PNL5EmYG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oXicswgQ0SK_qdpfbJktA"/>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135,7331"/>
  <p:tag name="ORIGINALWIDTH" val="585,6769"/>
  <p:tag name="LATEXADDIN" val="\documentclass{article}\pagestyle{empty}&#10;\usepackage{amsmath}&#10;\usepackage{amsfonts}&#10;\usepackage{amssymb}&#10;\begin{document}&#10;{\sffamily{&#10;$\vec{v} = (x, y)^T$&#10;}}&#10;\end{document}"/>
  <p:tag name="IGUANATEXSIZE" val="20"/>
  <p:tag name="IGUANATEXCURSOR" val="153"/>
  <p:tag name="TRANSPARENCY" val="Falsch"/>
  <p:tag name="FILENAME" val=""/>
  <p:tag name="LATEXENGINEID" val="0"/>
  <p:tag name="TEMPFOLDER" val="D:\iguana_temp\"/>
  <p:tag name="LATEXFORMHEIGHT" val="312"/>
  <p:tag name="LATEXFORMWIDTH" val="384"/>
  <p:tag name="LATEXFORMWRAP" val="Wahr"/>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5OZa6mBnKkG1PNL5EmYG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oXicswgQ0SK_qdpfbJktA"/>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35,7331"/>
  <p:tag name="ORIGINALWIDTH" val="704,912"/>
  <p:tag name="LATEXADDIN" val="\documentclass{article}\pagestyle{empty}&#10;\usepackage{amsmath}&#10;\usepackage{amsfonts}&#10;\usepackage{amssymb}&#10;\begin{document}&#10;{\sffamily{&#10;$\vec{v} = (x, y, z)^T$&#10;}}&#10;\end{document}"/>
  <p:tag name="IGUANATEXSIZE" val="20"/>
  <p:tag name="IGUANATEXCURSOR" val="156"/>
  <p:tag name="TRANSPARENCY" val="Falsch"/>
  <p:tag name="FILENAME" val=""/>
  <p:tag name="LATEXENGINEID" val="0"/>
  <p:tag name="TEMPFOLDER" val="D:\iguana_temp\"/>
  <p:tag name="LATEXFORMHEIGHT" val="312"/>
  <p:tag name="LATEXFORMWIDTH" val="384"/>
  <p:tag name="LATEXFORMWRAP" val="Wahr"/>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581,1774"/>
  <p:tag name="LATEXADDIN" val="\documentclass{article}\pagestyle{empty}&#10;\usepackage{amsmath}&#10;\usepackage{amsfonts}&#10;\usepackage{amssymb}&#10;\begin{document}&#10;{\sffamily{&#10;$\vec{v} = \left(\begin{array}{c} x \\ y \end{array} \right)$&#10;}}&#10;\end{document}"/>
  <p:tag name="IGUANATEXSIZE" val="20"/>
  <p:tag name="IGUANATEXCURSOR" val="174"/>
  <p:tag name="TRANSPARENCY" val="Falsch"/>
  <p:tag name="FILENAME" val=""/>
  <p:tag name="LATEXENGINEID" val="0"/>
  <p:tag name="TEMPFOLDER" val="D:\iguana_temp\"/>
  <p:tag name="LATEXFORMHEIGHT" val="312"/>
  <p:tag name="LATEXFORMWIDTH" val="384"/>
  <p:tag name="LATEXFORMWRAP" val="Wahr"/>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448,4439"/>
  <p:tag name="ORIGINALWIDTH" val="605,1744"/>
  <p:tag name="LATEXADDIN" val="\documentclass{article}\pagestyle{empty}&#10;\usepackage{amsmath}&#10;\usepackage{amsfonts}&#10;\usepackage{amssymb}&#10;\begin{document}&#10;{\sffamily{&#10;$\vec{v} = \left(\begin{array}{c} x \\ y \\ z \end{array} \right)$&#10;}}&#10;\end{document}"/>
  <p:tag name="IGUANATEXSIZE" val="20"/>
  <p:tag name="IGUANATEXCURSOR" val="179"/>
  <p:tag name="TRANSPARENCY" val="Falsch"/>
  <p:tag name="FILENAME" val=""/>
  <p:tag name="LATEXENGINEID" val="0"/>
  <p:tag name="TEMPFOLDER" val="D:\iguana_temp\"/>
  <p:tag name="LATEXFORMHEIGHT" val="312"/>
  <p:tag name="LATEXFORMWIDTH" val="384"/>
  <p:tag name="LATEXFORMWRAP" val="Wahr"/>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955,756"/>
  <p:tag name="ORIGINALWIDTH" val="3324,335"/>
  <p:tag name="LATEXADDIN" val="\documentclass{article}\pagestyle{empty}&#10;\usepackage{amsmath}&#10;\usepackage{amsfonts}&#10;\usepackage{amssymb}&#10;\begin{document}&#10;\begin{minipage}{9.4 cm}&#10;{\sffamily{&#10;To save some space column vectors are {\bf{transposed}} to row vectors, where the row vector is equipped with a superscript '$T$' to indicate thatwe are actually considering a column vector, e.g.&#10;$$&#10;\vec{v} \, \, = \, \, \left(\begin{array}{c} x \\ y \end{array} \right) \, \, = \, \, (x, y)^T&#10;$$\\[2mm]&#10;It makes indeed sense to distinguish between row and column vectors, as you already know from the matrix-column product. For instance&#10;$$&#10;(1, 2) \left(\begin{array}{c} 3 \\ 4 \end{array} \right) \, \, = \, \, 1 \cdot 3 \, + \, 2 \cdot 4 \, \, = \, \, 11 \, .&#10;$$&#10;}}&#10;\end{minipage}&#10;\end{document}"/>
  <p:tag name="IGUANATEXSIZE" val="20"/>
  <p:tag name="IGUANATEXCURSOR" val="214"/>
  <p:tag name="TRANSPARENCY" val="Wahr"/>
  <p:tag name="FILENAME" val=""/>
  <p:tag name="LATEXENGINEID" val="0"/>
  <p:tag name="TEMPFOLDER" val="D:\iguana_temp\"/>
  <p:tag name="LATEXFORMHEIGHT" val="482,25"/>
  <p:tag name="LATEXFORMWIDTH" val="1030,5"/>
  <p:tag name="LATEXFORMWRAP" val="Wahr"/>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Y06EWmBMUKiWbxTgKZHjQ"/>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2029,996"/>
  <p:tag name="ORIGINALWIDTH" val="3325,084"/>
  <p:tag name="LATEXADDIN" val="\documentclass{article}\pagestyle{empty}&#10;\usepackage{amsmath}&#10;\usepackage{amsfonts}&#10;\usepackage{amssymb}&#10;\begin{document}&#10;\begin{minipage}{9.4 cm}&#10;{\sffamily{&#10;{\bf{Example:}} As you know from school, when we add/ subtract two column (or row) vectors in two ($n=2$) or three ($n=3)$ dimensions, we do this by adding/ subtracting their respective elements, e.g.\\[-3mm]&#10;$$&#10;\vec{u} + \vec{v} \, \, = \, \, \begin{pmatrix} x_1 \\ \vdots \\ x_n \end{pmatrix} + \begin{pmatrix} y_1 \\ \vdots \\ y_n \end{pmatrix}&#10;\, \, = \, \, \begin{pmatrix} x_1 + y_1 \\ \vdots \\ x_n + y_n \end{pmatrix} \, .&#10;$$&#10;Analogously, multiplication by a scalar $\lambda \in \mathbb{R}$ is performed element-wise as well, e.g.\\[-3mm]&#10;$$&#10;\lambda \, \vec{u} \, \, = \lambda \begin{pmatrix} x_1 \\ \vdots \\ x_n \end{pmatrix} \, \, = \, \, \begin{pmatrix} \lambda \, x_1 \\ \vdots \\ \lambda \, x_n \end{pmatrix} \, .&#10;$$&#10;}}&#10;\end{minipage}&#10;\end{document}"/>
  <p:tag name="IGUANATEXSIZE" val="20"/>
  <p:tag name="IGUANATEXCURSOR" val="701"/>
  <p:tag name="TRANSPARENCY" val="Wahr"/>
  <p:tag name="FILENAME" val=""/>
  <p:tag name="LATEXENGINEID" val="0"/>
  <p:tag name="TEMPFOLDER" val="D:\iguana_temp\"/>
  <p:tag name="LATEXFORMHEIGHT" val="482,25"/>
  <p:tag name="LATEXFORMWIDTH" val="1030,5"/>
  <p:tag name="LATEXFORMWRAP" val="Wahr"/>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0,49118"/>
  <p:tag name="LATEXADDIN" val="\documentclass{article}\pagestyle{empty}&#10;\usepackage{amsmath}&#10;\usepackage{amsfonts}&#10;\usepackage{amssymb}&#10;\begin{document}&#10;{\sffamily{&#10;$\vec{v}$&#10;}}&#10;\end{document}"/>
  <p:tag name="IGUANATEXSIZE" val="20"/>
  <p:tag name="IGUANATEXCURSOR" val="142"/>
  <p:tag name="TRANSPARENCY" val="Falsch"/>
  <p:tag name="FILENAME" val=""/>
  <p:tag name="LATEXENGINEID" val="0"/>
  <p:tag name="TEMPFOLDER" val="D:\iguana_temp\"/>
  <p:tag name="LATEXFORMHEIGHT" val="312"/>
  <p:tag name="LATEXFORMWIDTH" val="384"/>
  <p:tag name="LATEXFORMWRAP" val="Wahr"/>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3,49078"/>
  <p:tag name="LATEXADDIN" val="\documentclass{article}\pagestyle{empty}&#10;\usepackage{amsmath}&#10;\usepackage{amsfonts}&#10;\usepackage{amssymb}&#10;\begin{document}&#10;{\sffamily{&#10;$\vec{u}$&#10;}}&#10;\end{document}"/>
  <p:tag name="IGUANATEXSIZE" val="20"/>
  <p:tag name="IGUANATEXCURSOR" val="141"/>
  <p:tag name="TRANSPARENCY" val="Falsch"/>
  <p:tag name="FILENAME" val=""/>
  <p:tag name="LATEXENGINEID" val="0"/>
  <p:tag name="TEMPFOLDER" val="D:\iguana_temp\"/>
  <p:tag name="LATEXFORMHEIGHT" val="312"/>
  <p:tag name="LATEXFORMWIDTH" val="384"/>
  <p:tag name="LATEXFORMWRAP" val="Wahr"/>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149,9813"/>
  <p:tag name="LATEXADDIN" val="\documentclass{article}\pagestyle{empty}&#10;\usepackage{amsmath}&#10;\usepackage{amsfonts}&#10;\usepackage{amssymb}&#10;\begin{document}&#10;{\sffamily{&#10;$2 \, \vec{v}$&#10;}}&#10;\end{document}"/>
  <p:tag name="IGUANATEXSIZE" val="20"/>
  <p:tag name="IGUANATEXCURSOR" val="140"/>
  <p:tag name="TRANSPARENCY" val="Falsch"/>
  <p:tag name="FILENAME" val=""/>
  <p:tag name="LATEXENGINEID" val="0"/>
  <p:tag name="TEMPFOLDER" val="D:\iguana_temp\"/>
  <p:tag name="LATEXFORMHEIGHT" val="312"/>
  <p:tag name="LATEXFORMWIDTH" val="384"/>
  <p:tag name="LATEXFORMWRAP" val="Wahr"/>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99,73756"/>
  <p:tag name="ORIGINALWIDTH" val="293,9633"/>
  <p:tag name="LATEXADDIN" val="\documentclass{article}\pagestyle{empty}&#10;\usepackage{amsmath}&#10;\usepackage{amsfonts}&#10;\usepackage{amssymb}&#10;\begin{document}&#10;{\sffamily{&#10;$\vec{u} + \vec{v}$&#10;}}&#10;\end{document}"/>
  <p:tag name="IGUANATEXSIZE" val="20"/>
  <p:tag name="IGUANATEXCURSOR" val="141"/>
  <p:tag name="TRANSPARENCY" val="Falsch"/>
  <p:tag name="FILENAME" val=""/>
  <p:tag name="LATEXENGINEID" val="0"/>
  <p:tag name="TEMPFOLDER" val="D:\iguana_temp\"/>
  <p:tag name="LATEXFORMHEIGHT" val="312"/>
  <p:tag name="LATEXFORMWIDTH" val="384"/>
  <p:tag name="LATEXFORMWRAP" val="Wahr"/>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 = \left(\begin{array}{c} v_1 \\ v_2 \end{array} \right)$&#10;}}&#10;\end{document}"/>
  <p:tag name="FILENAME" val="TP_tmp"/>
  <p:tag name="FORMAT" val="pngmono"/>
  <p:tag name="RES" val="1200"/>
  <p:tag name="BLEND" val="0"/>
  <p:tag name="TRANSPARENT" val="0"/>
  <p:tag name="TBUG" val="0"/>
  <p:tag name="ALLOWFS" val="0"/>
  <p:tag name="ORIGWIDTH" val="52"/>
  <p:tag name="PICTUREFILESIZE" val="2946"/>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MYkQxidH0GokEfGmvf7T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5OZa6mBnKkG1PNL5EmYG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oXicswgQ0SK_qdpfbJkt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8_xUoekI0OaYzTqGjRD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AlQONa1hU24NWfOu_k0X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FaBiUpMo0arAQ8LjVgtfg"/>
</p:tagLst>
</file>

<file path=ppt/tags/tag8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u} = \left( \begin{array}{c} u_1 \\ u_2 \end{array} \right)$&#10;}}&#10;\end{document}"/>
  <p:tag name="FILENAME" val="TP_tmp"/>
  <p:tag name="FORMAT" val="pngmono"/>
  <p:tag name="RES" val="1200"/>
  <p:tag name="BLEND" val="0"/>
  <p:tag name="TRANSPARENT" val="0"/>
  <p:tag name="TBUG" val="0"/>
  <p:tag name="ALLOWFS" val="0"/>
  <p:tag name="ORIGWIDTH" val="53"/>
  <p:tag name="PICTUREFILESIZE" val="2934"/>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usepackage[usenames,dvipsnames]{color}&#10;\begin{document}&#10;{\sffamily{&#10;\begin{eqnarray*}&#10;\text{area} &amp; = &amp;&#10;\left|\det\left( {\color{blue}{\vec{v}}}, {\color{red}{\vec{u}}} \right) \right|\\[1mm]&#10;&amp; = &amp; \left| \det\left( \begin{array}{c c} {\color{blue}{v_1}} &amp; {\color{red}{u_1}} \\ {\color{blue}{v_2}} &amp; {\color{red}{u_2}} \end{array} \right) \right|\\[1mm]&#10;&amp; = &amp; \left| {\color{blue}{v_1}} {\color{red}{u_2}} - {\color{blue}{v_2}} {\color{red}{u_1}} \right|&#10;\end{eqnarray*}&#10;}}&#10;\end{document}"/>
  <p:tag name="FILENAME" val="TP_tmp"/>
  <p:tag name="FORMAT" val="png256"/>
  <p:tag name="RES" val="1200"/>
  <p:tag name="BLEND" val="0"/>
  <p:tag name="TRANSPARENT" val="0"/>
  <p:tag name="TBUG" val="0"/>
  <p:tag name="ALLOWFS" val="0"/>
  <p:tag name="ORIGWIDTH" val="120"/>
  <p:tag name="PICTUREFILESIZE" val="19228"/>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923,1346"/>
  <p:tag name="ORIGINALWIDTH" val="3949,007"/>
  <p:tag name="LATEXADDIN" val="\documentclass{article}\pagestyle{empty}&#10;\usepackage{amsmath}&#10;\usepackage{amsfonts}&#10;\usepackage{amssymb}&#10;\begin{document}&#10;\begin{minipage}{12.4 cm}&#10;{\sffamily{&#10;{\bf{The Determinant Function in 2D:}}\\[1mm]&#10;Let $\vec{v} = (v_1, v_2)^T$ and $\vec{u} = (u_1, u_2)^T$ be vectors in $\mathbb{R}^2$, then we define&#10;$$&#10; \det \, : \left\{ \begin{array}{l}&#10;  \mathbb{R}^2 \times \mathbb{R}^2 \, \, \longrightarrow \, \, \mathbb{R}\\[1mm]&#10;  \left( \vec{v} , \vec{u} \right) \, \, \mapsto \, \, \det\left( \vec{v} , \vec{u} \right)&#10;  \, \, = \, \, \det\left( \begin{array}{c c} v_1 &amp; u_1 \\ v_2 &amp; u_2 \end{array} \right) &#10;  \, \, := \, \, v_1 u_2 - v_2 u_1 \, .&#10; \end{array} \right.&#10;$$&#10;}}&#10;\end{minipage}&#10;\end{document}"/>
  <p:tag name="IGUANATEXSIZE" val="20"/>
  <p:tag name="IGUANATEXCURSOR" val="205"/>
  <p:tag name="TRANSPARENCY" val="Wahr"/>
  <p:tag name="FILENAME" val=""/>
  <p:tag name="LATEXENGINEID" val="0"/>
  <p:tag name="TEMPFOLDER" val="D:\iguana_temp\"/>
  <p:tag name="LATEXFORMHEIGHT" val="482,25"/>
  <p:tag name="LATEXFORMWIDTH" val="1030,5"/>
  <p:tag name="LATEXFORMWRAP" val="Wahr"/>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1429,321"/>
  <p:tag name="ORIGINALWIDTH" val="3322,835"/>
  <p:tag name="LATEXADDIN" val="\documentclass{article}\pagestyle{empty}&#10;\usepackage{amsmath}&#10;\usepackage{amsfonts}&#10;\usepackage{amssymb}&#10;\begin{document}&#10;\begin{minipage}{9.4 cm}&#10;{\sffamily{&#10;The geometric meaning of&#10;$$&#10; \det\left(\begin{array}{c c} a &amp; b \\ c &amp; d \end{array} \right) \, \, = \, \, a \cdot d -  b \cdot c&#10;$$&#10;is that of the area of the yellow parallelogram $OACB$ in the sketch on the left-hand side.\\[1mm]&#10;&#10;The area of the yellow parallelogram is the area of the large rectangle $OA_0CB_0$ minus the &#10;green, red and blue areas.&#10;}}&#10;\end{minipage}&#10;\end{document}"/>
  <p:tag name="IGUANATEXSIZE" val="20"/>
  <p:tag name="IGUANATEXCURSOR" val="513"/>
  <p:tag name="TRANSPARENCY" val="Wahr"/>
  <p:tag name="FILENAME" val=""/>
  <p:tag name="LATEXENGINEID" val="0"/>
  <p:tag name="TEMPFOLDER" val="D:\iguana_temp\"/>
  <p:tag name="LATEXFORMHEIGHT" val="482,25"/>
  <p:tag name="LATEXFORMWIDTH" val="1030,5"/>
  <p:tag name="LATEXFORMWRAP" val="Wahr"/>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1841,77"/>
  <p:tag name="ORIGINALWIDTH" val="4376,453"/>
  <p:tag name="LATEXADDIN" val="\documentclass{article}\pagestyle{empty}&#10;\usepackage{amsmath}&#10;\usepackage{amsfonts}&#10;\usepackage{amssymb}&#10;\begin{document}&#10;\begin{minipage}{12.4 cm}&#10;{\sffamily{&#10;I.e. the area $(a+b) \cdot (c+d)$ of the large rectangle $OA_0CB_0$  minus&#10;\begin{itemize}&#10;\item the common area $2 \cdot b \cdot c$ of the two blue rectangles $A_0 A_2 A A_1$ and $B_0 B_1 B B_2$,&#10;\item the common area $a \cdot c$ of the two red triangles $O A_1 A$ and $C B_1 B$, and&#10;\item the common area $b \cdot d$ of the two green triangles $O B_2 B$ and $C A_2 A$.&#10;\end{itemize}&#10;This leads to&#10;$$&#10;\begin{array}{l}&#10;(a+b)\cdot (c+d) - 2\cdot b\cdot c - a\cdot c - b \cdot d\\[2mm]&#10;\begin{array}{cl}&#10;= &amp; a\cdot d - b\cdot c \\[2mm]&#10;= &amp; \det\left(\begin{array}{c c} a &amp; b \\ c &amp; d \end{array} \right)  \,. &#10;\end{array}&#10;\end{array}&#10;$$&#10;}}&#10;\end{minipage}&#10;\end{document}"/>
  <p:tag name="IGUANATEXSIZE" val="20"/>
  <p:tag name="IGUANATEXCURSOR" val="418"/>
  <p:tag name="TRANSPARENCY" val="Wahr"/>
  <p:tag name="FILENAME" val=""/>
  <p:tag name="LATEXENGINEID" val="0"/>
  <p:tag name="TEMPFOLDER" val="D:\iguana_temp\"/>
  <p:tag name="LATEXFORMHEIGHT" val="482,25"/>
  <p:tag name="LATEXFORMWIDTH" val="1030,5"/>
  <p:tag name="LATEXFORMWRAP" val="Wahr"/>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391,826"/>
  <p:tag name="ORIGINALWIDTH" val="3849,269"/>
  <p:tag name="LATEXADDIN" val="\documentclass{article}\pagestyle{empty}&#10;\usepackage{amsmath}&#10;\usepackage{amsfonts}&#10;\usepackage{amssymb}&#10;\begin{document}&#10;\begin{minipage}{12.4 cm}&#10;{\sffamily{&#10;{\bf{Example:}} Compute the value of the following determinant&#10;$$&#10;\det\begin{pmatrix}&#10;4 &amp; -3 \\ 3 &amp; -5&#10;\end{pmatrix} \, . &#10;$$&#10;&#10;{\bf{Solution:}}\\[1mm]&#10;We have&#10;\begin{eqnarray*}&#10;\det\begin{pmatrix}&#10;4 &amp; -3 \\ 3 &amp; -5&#10;\end{pmatrix}&#10;&amp; = &amp; 4 \cdot (-5) \, - \, (-3) \cdot 3 \, \, = \, \, -20 \, + \, 9 \, \, = \, \, -11 \, .&#10;\end{eqnarray*}&#10;}}&#10;\end{minipage}&#10;\end{document}"/>
  <p:tag name="IGUANATEXSIZE" val="20"/>
  <p:tag name="IGUANATEXCURSOR" val="494"/>
  <p:tag name="TRANSPARENCY" val="Wahr"/>
  <p:tag name="FILENAME" val=""/>
  <p:tag name="LATEXENGINEID" val="0"/>
  <p:tag name="TEMPFOLDER" val="D:\iguana_temp\"/>
  <p:tag name="LATEXFORMHEIGHT" val="482,25"/>
  <p:tag name="LATEXFORMWIDTH" val="1030,5"/>
  <p:tag name="LATEXFORMWRAP" val="Wahr"/>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262,4673"/>
  <p:tag name="ORIGINALWIDTH" val="4380,203"/>
  <p:tag name="LATEXADDIN" val="\documentclass{article}\pagestyle{empty}&#10;\usepackage{amsmath}&#10;\usepackage{amsfonts}&#10;\usepackage{amssymb}&#10;\begin{document}&#10;\begin{minipage}{12.4 cm}&#10;{\sffamily{&#10;{\bf{Note}}: the value of the determinant can be negative. This is why we define the area spanned by two vectors as the absolute value of the determinant of thse two vectors.&#10;}}&#10;\end{minipage}&#10;\end{document}"/>
  <p:tag name="IGUANATEXSIZE" val="20"/>
  <p:tag name="IGUANATEXCURSOR" val="172"/>
  <p:tag name="TRANSPARENCY" val="Wahr"/>
  <p:tag name="FILENAME" val=""/>
  <p:tag name="LATEXENGINEID" val="0"/>
  <p:tag name="TEMPFOLDER" val="D:\iguana_temp\"/>
  <p:tag name="LATEXFORMHEIGHT" val="482,25"/>
  <p:tag name="LATEXFORMWIDTH" val="1030,5"/>
  <p:tag name="LATEXFORMWRAP" val="Wahr"/>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391,826"/>
  <p:tag name="ORIGINALWIDTH" val="3800,525"/>
  <p:tag name="LATEXADDIN" val="\documentclass{article}\pagestyle{empty}&#10;\usepackage{amsmath}&#10;\usepackage{amsfonts}&#10;\usepackage{amssymb}&#10;\begin{document}&#10;\begin{minipage}{12.4 cm}&#10;{\sffamily{&#10;{\bf{Example:}} Compute the value of the following determinant&#10;$$&#10;\det\begin{pmatrix}&#10;-3 &amp; 4 \\ -5 &amp; 3&#10;\end{pmatrix} \, . &#10;$$&#10;&#10;{\bf{Solution:}}\\[1mm]&#10;We have&#10;\begin{eqnarray*}&#10;\det\begin{pmatrix}&#10;-3 &amp; 4 \\ -5 &amp; 3&#10;\end{pmatrix}&#10;&amp; = &amp;  (-3) \cdot 3 \, - \, 4 \cdot (-5)  \, \, = \, \, -9 \, + \, 20 \, \, = \, \, 11 \, .&#10;\end{eqnarray*}&#10;}}&#10;\end{minipage}&#10;\end{document}"/>
  <p:tag name="IGUANATEXSIZE" val="20"/>
  <p:tag name="IGUANATEXCURSOR" val="496"/>
  <p:tag name="TRANSPARENCY" val="Wahr"/>
  <p:tag name="FILENAME" val=""/>
  <p:tag name="LATEXENGINEID" val="0"/>
  <p:tag name="TEMPFOLDER" val="D:\iguana_temp\"/>
  <p:tag name="LATEXFORMHEIGHT" val="482,25"/>
  <p:tag name="LATEXFORMWIDTH" val="1030,5"/>
  <p:tag name="LATEXFORMWRAP" val="Wahr"/>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434,9457"/>
  <p:tag name="ORIGINALWIDTH" val="4386,202"/>
  <p:tag name="LATEXADDIN" val="\documentclass{article}\pagestyle{empty}&#10;\usepackage{amsmath}&#10;\usepackage{amsfonts}&#10;\usepackage{amssymb}&#10;\begin{document}&#10;\begin{minipage}{12.4 cm}&#10;{\sffamily{&#10;{\bf{Note}}: we changed the two column vectors $(4, 3)^T$ and $(-3,5)^T$ compared to the previous example. We will see later, that interchanging two columns will always change the sign of the determinant (due to the general properties of determinants).&#10;&#10;}}&#10;\end{minipage}&#10;\end{document}"/>
  <p:tag name="IGUANATEXSIZE" val="20"/>
  <p:tag name="IGUANATEXCURSOR" val="383"/>
  <p:tag name="TRANSPARENCY" val="Wahr"/>
  <p:tag name="FILENAME" val=""/>
  <p:tag name="LATEXENGINEID" val="0"/>
  <p:tag name="TEMPFOLDER" val="D:\iguana_temp\"/>
  <p:tag name="LATEXFORMHEIGHT" val="482,25"/>
  <p:tag name="LATEXFORMWIDTH" val="1030,5"/>
  <p:tag name="LATEXFORMWRAP" val="Wahr"/>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9gNzT53jU6HzP9VqlC8B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KqN0_GmG02H1F5qSuW9c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bJojk21vqU2CGHKGfK1w.A"/>
</p:tagLst>
</file>

<file path=ppt/tags/tag9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v} = \left(\begin{array}{c} v_1 \\ v_2 \\ v_3 \end{array} \right)$&#10;}}&#10;\end{document}"/>
  <p:tag name="FILENAME" val="TP_tmp"/>
  <p:tag name="FORMAT" val="pngmono"/>
  <p:tag name="RES" val="1200"/>
  <p:tag name="BLEND" val="0"/>
  <p:tag name="TRANSPARENT" val="0"/>
  <p:tag name="TBUG" val="0"/>
  <p:tag name="ALLOWFS" val="0"/>
  <p:tag name="ORIGWIDTH" val="53"/>
  <p:tag name="PICTUREFILESIZE" val="3695"/>
</p:tagLst>
</file>

<file path=ppt/tags/tag9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u} = \left( \begin{array}{c} u_1 \\ u_2 \\ u_3 \end{array} \right)$&#10;}}&#10;\end{document}"/>
  <p:tag name="FILENAME" val="TP_tmp"/>
  <p:tag name="FORMAT" val="pngmono"/>
  <p:tag name="RES" val="1200"/>
  <p:tag name="BLEND" val="0"/>
  <p:tag name="TRANSPARENT" val="0"/>
  <p:tag name="TBUG" val="0"/>
  <p:tag name="ALLOWFS" val="0"/>
  <p:tag name="ORIGWIDTH" val="55"/>
  <p:tag name="PICTUREFILESIZE" val="3652"/>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191,601"/>
  <p:tag name="ORIGINALWIDTH" val="1951,256"/>
  <p:tag name="LATEXADDIN" val="\documentclass{article}\pagestyle{empty}&#10;\usepackage{amsmath}&#10;\usepackage{amsfonts}&#10;\usepackage{amssymb}&#10;\usepackage[usenames,dvipsnames]{color}&#10;\begin{document}&#10;{\sffamily{&#10;\begin{eqnarray*}&#10;\text{volume} &amp; = &amp;&#10;\left|\det\left( {\color{blue}{\vec{v}}}, {\color{red}{\vec{u}}} , \vec{w} \right) \right|\\[1mm]&#10;&amp; = &amp; \left| \det\left( \begin{array}{c c c}&#10; {\color{blue}{v_1}} &amp; {\color{red}{u_1}} &amp; w_1\\&#10; {\color{blue}{v_2}} &amp; {\color{red}{u_2}} &amp; w_2\\&#10; {\color{blue}{v_3}} &amp; {\color{red}{u_3}} &amp; w_3\\&#10;\end{array} \right) \right| \\[1mm]&#10;&amp; = &amp;&#10;\left\{&#10;  \begin{array}{l}&#10;  v_1 u_2 w_3 + u_1 w_2 v_3\\&#10;  + w_1 u_3 u_2 - v_3 u_2 w_1\\&#10;  - u_3 w_2 v_1 - w_3 v_2 u_1&#10;  \end{array} \right.&#10;\end{eqnarray*}&#10;}}&#10;\end{document}"/>
  <p:tag name="IGUANATEXSIZE" val="20"/>
  <p:tag name="IGUANATEXCURSOR" val="665"/>
  <p:tag name="TRANSPARENCY" val="Falsch"/>
  <p:tag name="FILENAME" val=""/>
  <p:tag name="LATEXENGINEID" val="0"/>
  <p:tag name="TEMPFOLDER" val="D:\iguana_temp\"/>
  <p:tag name="LATEXFORMHEIGHT" val="312"/>
  <p:tag name="LATEXFORMWIDTH" val="384"/>
  <p:tag name="LATEXFORMWRAP" val="Wahr"/>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IqbTDUucvkGmLEEFDQ0Mj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IqbTDUucvkGmLEEFDQ0Mjg"/>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amsfonts}&#10;\usepackage{amssymb}&#10;\begin{document}&#10;{\sffamily{&#10;$\vec{w} = \left( w_1 , w_2 , w_3 \right)^T$&#10;}}&#10;\end{document}"/>
  <p:tag name="FILENAME" val="TP_tmp"/>
  <p:tag name="FORMAT" val="pngmono"/>
  <p:tag name="RES" val="1200"/>
  <p:tag name="BLEND" val="0"/>
  <p:tag name="TRANSPARENT" val="0"/>
  <p:tag name="TBUG" val="0"/>
  <p:tag name="ALLOWFS" val="0"/>
  <p:tag name="ORIGWIDTH" val="79"/>
  <p:tag name="PICTUREFILESIZE" val="3594"/>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190,101"/>
  <p:tag name="ORIGINALWIDTH" val="4384,702"/>
  <p:tag name="LATEXADDIN" val="\documentclass{article}\pagestyle{empty}&#10;\usepackage{amsmath}&#10;\usepackage{amsfonts}&#10;\usepackage{amssymb}&#10;\begin{document}&#10;\begin{minipage}{12.4 cm}&#10;{\sffamily{&#10;{\bf{The Determinant Function in 3D:}}\\[1mm]&#10;Let $\vec{v} = (v_1, v_2, v_3)^T$, $\vec{u} = (u_1, u_2, u_3)^T$ and $\vec{w} = (w_1, w_2, w_3)^T$&#10;be in $\mathbb{R}^3$, then we define&#10;$$&#10; \det \, : \left\{ \begin{array}{l}&#10;  \mathbb{R}^3 \times \mathbb{R}^3 \times \mathbb{R}^3 \, \, \longrightarrow \, \, \mathbb{R}\\[1mm]&#10;  \left( \vec{v} , \vec{u}, \vec{w} \right) \, \, \mapsto \, \,&#10;  \det\left( \begin{array}{c c c} v_1 &amp; u_1 &amp; w_1 \\ v_2 &amp; u_2 &amp; w_2 \\ v_3 &amp; u_3 &amp; w_3 \end{array}&#10;  \right) \, \, = \, \left\{&#10;  \begin{array}{l}&#10;  v_1 u_2 w_3 + u_1 w_2 v_3\\&#10;  + w_1 u_3 u_2 - v_3 u_2 w_1\\&#10;  - u_3 w_2 v_1 - w_3 v_2 u_1 \, .&#10;  \end{array} \right.&#10; \end{array} \right.&#10;$$&#10;}}&#10;\end{minipage}&#10;\end{document}"/>
  <p:tag name="IGUANATEXSIZE" val="20"/>
  <p:tag name="IGUANATEXCURSOR" val="324"/>
  <p:tag name="TRANSPARENCY" val="Wahr"/>
  <p:tag name="FILENAME" val=""/>
  <p:tag name="LATEXENGINEID" val="0"/>
  <p:tag name="TEMPFOLDER" val="D:\iguana_temp\"/>
  <p:tag name="LATEXFORMHEIGHT" val="482,25"/>
  <p:tag name="LATEXFORMWIDTH" val="1030,5"/>
  <p:tag name="LATEXFORMWRAP" val="Wahr"/>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277,4654"/>
  <p:tag name="ORIGINALWIDTH" val="4380,953"/>
  <p:tag name="LATEXADDIN" val="\documentclass{article}\pagestyle{empty}&#10;\usepackage{amsmath}&#10;\usepackage{amsfonts}&#10;\usepackage{amssymb}&#10;\begin{document}&#10;\begin{minipage}{12.4 cm}&#10;{\sffamily{&#10;The defining formulas for the determinant are a bit opaque, especially in $\mathbb{R}^3$, though there&#10;is a quite well to remember illustrative memory hook:&#10;}}&#10;\end{minipage}&#10;\end{document}"/>
  <p:tag name="IGUANATEXSIZE" val="20"/>
  <p:tag name="IGUANATEXCURSOR" val="317"/>
  <p:tag name="TRANSPARENCY" val="Wahr"/>
  <p:tag name="FILENAME" val=""/>
  <p:tag name="LATEXENGINEID" val="0"/>
  <p:tag name="TEMPFOLDER" val="D:\iguana_temp\"/>
  <p:tag name="LATEXFORMHEIGHT" val="482,25"/>
  <p:tag name="LATEXFORMWIDTH" val="1030,5"/>
  <p:tag name="LATEXFORMWRAP" val="Wahr"/>
  <p:tag name="BITMAPVECTOR" val="0"/>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748</Words>
  <Application>Microsoft Office PowerPoint</Application>
  <PresentationFormat>Bildschirmpräsentation (16:9)</PresentationFormat>
  <Paragraphs>143</Paragraphs>
  <Slides>50</Slides>
  <Notes>0</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Larissa-Design</vt:lpstr>
      <vt:lpstr>Calculus II for Management</vt:lpstr>
      <vt:lpstr>Recap: What do the upper echelon form and the pivot elements tell us?</vt:lpstr>
      <vt:lpstr>Recap: What do the upper echelon form and the pivot elements tell us?</vt:lpstr>
      <vt:lpstr>Recap: What do the upper echelon form and the pivot elements tell us?</vt:lpstr>
      <vt:lpstr>Folie 5</vt:lpstr>
      <vt:lpstr>The rank of a linear system/ an augmented coefficient matrix is the number of pivot elements</vt:lpstr>
      <vt:lpstr>Often it is convenient to write a linear system in the form Ax = b that allows the immediate determination of the augmented matrix (A | b)</vt:lpstr>
      <vt:lpstr>Often it is convenient to write a linear system in the form Ax = b that allows the immediate determination of the augmented matrix (A | b)</vt:lpstr>
      <vt:lpstr>This matrix-column interpretation of a linear system of equation is possible for arbitrary numbers of equations and unknowns, …</vt:lpstr>
      <vt:lpstr>This matrix-column interpretation of a linear system of equation is possible for arbitrary numbers of equations and unknowns, …</vt:lpstr>
      <vt:lpstr>… in particular, given a matrix-column system, we interpret this as a system of linear equations</vt:lpstr>
      <vt:lpstr>The multiplication of a matrix with a column is easily visualized in terms of overlaying, multiplication and summation of scalars </vt:lpstr>
      <vt:lpstr>Note: Only the multiplication of a  (m x n)-matrix with an n-column is well-defined</vt:lpstr>
      <vt:lpstr>Example: Matrix-column multiplication to check a solution</vt:lpstr>
      <vt:lpstr>Example: Matrix-column multiplication to check a solution</vt:lpstr>
      <vt:lpstr>Summary: Gaussian Elimination in a nutshell</vt:lpstr>
      <vt:lpstr>Based on elementary row operations …</vt:lpstr>
      <vt:lpstr>… we know that these do not alter the solution set of a linear system of equations (1/ 2)</vt:lpstr>
      <vt:lpstr>… we know that these do not alter the solution set of a linear system of equations (2/ 2)</vt:lpstr>
      <vt:lpstr>Folie 20</vt:lpstr>
      <vt:lpstr>To have a vocabulary that allows us to express geometric quantities, let us recall the notions of position and direction vectors (1/ 2)</vt:lpstr>
      <vt:lpstr>To have a vocabulary that allows us to express geometric quantities, let us recall the notions of position and direction vectors (2/ 2)</vt:lpstr>
      <vt:lpstr>Addition of two vectors and multiplication by a scalar are performed element-wise</vt:lpstr>
      <vt:lpstr>Geometrically, in 2D and 3D, we are introducing a new function – the determinant – to measure areas and volumes</vt:lpstr>
      <vt:lpstr>Definition: The determinant function in 2D</vt:lpstr>
      <vt:lpstr>Geometrically, we can straightforwardly connect the value of a determinant with the area of the parallelogram spanned by its input vectors (1/ 2)</vt:lpstr>
      <vt:lpstr>Geometrically, we can straightforwardly connect the value of a determinant with the area of the parallelogram spanned by its input vectors (1/ 2)</vt:lpstr>
      <vt:lpstr>Example: The value of a determinant in 2D</vt:lpstr>
      <vt:lpstr>Example: The value of a determinant in 2D</vt:lpstr>
      <vt:lpstr>As in 2D the determinant in 3D can be connected with the volume of a spat spanned by three vectors</vt:lpstr>
      <vt:lpstr>Definition: The determinant function in 3D</vt:lpstr>
      <vt:lpstr>Only, in 2D and 3D can the determinate be computed by utilizing a diagonal crossing scheme</vt:lpstr>
      <vt:lpstr>In 3D this diagonal crossing scheme (Sarrus’ rule) requires that the first two columns are attached at the end of the determinant</vt:lpstr>
      <vt:lpstr>Example: The value of a determinant in 3D</vt:lpstr>
      <vt:lpstr>Example: The value of a determinant in 3D</vt:lpstr>
      <vt:lpstr>For convenience, we group vectors in special entry schemas that we call matrices (like in the case of linear systems)</vt:lpstr>
      <vt:lpstr>Example: Some matrices</vt:lpstr>
      <vt:lpstr>Some first properties of matrices</vt:lpstr>
      <vt:lpstr>Example: Addition and scalar multiplication of a square matrix</vt:lpstr>
      <vt:lpstr>Folie 40</vt:lpstr>
      <vt:lpstr>Exercise</vt:lpstr>
      <vt:lpstr>Exercise</vt:lpstr>
      <vt:lpstr>Exercise</vt:lpstr>
      <vt:lpstr>Exercise</vt:lpstr>
      <vt:lpstr>Exercise</vt:lpstr>
      <vt:lpstr>Exercise</vt:lpstr>
      <vt:lpstr>Exercise</vt:lpstr>
      <vt:lpstr>Exercise</vt:lpstr>
      <vt:lpstr>Exercise</vt:lpstr>
      <vt:lpstr>Calculus II for Management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Florian</dc:creator>
  <cp:lastModifiedBy>Florian Rupp</cp:lastModifiedBy>
  <cp:revision>177</cp:revision>
  <dcterms:created xsi:type="dcterms:W3CDTF">2020-04-04T18:50:50Z</dcterms:created>
  <dcterms:modified xsi:type="dcterms:W3CDTF">2023-02-17T13:01:03Z</dcterms:modified>
</cp:coreProperties>
</file>