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78" r:id="rId3"/>
    <p:sldId id="379" r:id="rId4"/>
    <p:sldId id="316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76" r:id="rId17"/>
    <p:sldId id="329" r:id="rId18"/>
    <p:sldId id="330" r:id="rId19"/>
    <p:sldId id="331" r:id="rId20"/>
    <p:sldId id="332" r:id="rId21"/>
    <p:sldId id="333" r:id="rId22"/>
    <p:sldId id="320" r:id="rId23"/>
    <p:sldId id="334" r:id="rId24"/>
    <p:sldId id="336" r:id="rId25"/>
    <p:sldId id="338" r:id="rId26"/>
    <p:sldId id="335" r:id="rId27"/>
    <p:sldId id="339" r:id="rId28"/>
    <p:sldId id="337" r:id="rId29"/>
    <p:sldId id="340" r:id="rId30"/>
    <p:sldId id="365" r:id="rId31"/>
    <p:sldId id="366" r:id="rId32"/>
    <p:sldId id="359" r:id="rId33"/>
    <p:sldId id="360" r:id="rId34"/>
    <p:sldId id="361" r:id="rId35"/>
    <p:sldId id="362" r:id="rId36"/>
    <p:sldId id="363" r:id="rId37"/>
    <p:sldId id="364" r:id="rId38"/>
    <p:sldId id="326" r:id="rId39"/>
    <p:sldId id="327" r:id="rId40"/>
    <p:sldId id="328" r:id="rId41"/>
    <p:sldId id="341" r:id="rId42"/>
    <p:sldId id="342" r:id="rId43"/>
    <p:sldId id="370" r:id="rId44"/>
    <p:sldId id="321" r:id="rId45"/>
    <p:sldId id="323" r:id="rId46"/>
    <p:sldId id="324" r:id="rId47"/>
    <p:sldId id="343" r:id="rId48"/>
    <p:sldId id="322" r:id="rId49"/>
    <p:sldId id="325" r:id="rId50"/>
    <p:sldId id="315" r:id="rId51"/>
    <p:sldId id="344" r:id="rId52"/>
    <p:sldId id="345" r:id="rId53"/>
    <p:sldId id="318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99" r:id="rId63"/>
    <p:sldId id="353" r:id="rId64"/>
    <p:sldId id="354" r:id="rId65"/>
    <p:sldId id="346" r:id="rId66"/>
    <p:sldId id="347" r:id="rId67"/>
    <p:sldId id="367" r:id="rId68"/>
    <p:sldId id="368" r:id="rId69"/>
    <p:sldId id="369" r:id="rId70"/>
    <p:sldId id="371" r:id="rId71"/>
    <p:sldId id="372" r:id="rId72"/>
    <p:sldId id="314" r:id="rId73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>
        <p:scale>
          <a:sx n="125" d="100"/>
          <a:sy n="125" d="100"/>
        </p:scale>
        <p:origin x="-576" y="-3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2.jpeg"/><Relationship Id="rId5" Type="http://schemas.openxmlformats.org/officeDocument/2006/relationships/tags" Target="../tags/tag14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2" Type="http://schemas.openxmlformats.org/officeDocument/2006/relationships/tags" Target="../tags/tag20.xml"/><Relationship Id="rId16" Type="http://schemas.openxmlformats.org/officeDocument/2006/relationships/image" Target="../media/image5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1.pn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en-US" sz="1400" b="1" kern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</a:t>
            </a:r>
            <a:r>
              <a:rPr lang="en-US" sz="1400" b="1" kern="0" dirty="0" smtClean="0">
                <a:latin typeface="+mn-lt"/>
              </a:rPr>
              <a:t>. 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</a:t>
            </a:r>
            <a:r>
              <a:rPr lang="en-US" sz="1400" b="1" kern="0" dirty="0" smtClean="0">
                <a:latin typeface="+mn-lt"/>
              </a:rPr>
              <a:t>Florian 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 l="2710" t="17398" r="32234"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3622" r="29108" b="83646"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6383" t="16354" r="31869" b="57232"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 l="39144" t="42098" r="34630" b="29567"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 l="2710" t="17398" r="32234"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3622" r="29108" b="83646"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6383" t="16354" r="31869" b="57232"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 l="39144" t="42098" r="34630" b="29567"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12114" t="13100" r="62264" b="4301"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40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4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image" Target="../media/image95.png"/><Relationship Id="rId5" Type="http://schemas.openxmlformats.org/officeDocument/2006/relationships/image" Target="../media/image70.png"/><Relationship Id="rId4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Improper Integrals</a:t>
            </a:r>
          </a:p>
          <a:p>
            <a:r>
              <a:rPr lang="en-US" dirty="0" smtClean="0"/>
              <a:t>week 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 primer on </a:t>
            </a:r>
            <a:r>
              <a:rPr lang="en-US" sz="1200" dirty="0" err="1" smtClean="0">
                <a:solidFill>
                  <a:schemeClr val="tx1"/>
                </a:solidFill>
              </a:rPr>
              <a:t>eigenvalues</a:t>
            </a:r>
            <a:r>
              <a:rPr lang="en-US" sz="1200" dirty="0" smtClean="0">
                <a:solidFill>
                  <a:schemeClr val="tx1"/>
                </a:solidFill>
              </a:rPr>
              <a:t> and eigenvectors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The improper integral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Application of improper integrals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Survival &amp; renewal in perpetuity</a:t>
            </a:r>
          </a:p>
          <a:p>
            <a:pPr marL="92075" lvl="1" indent="-92075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Population of an urban area</a:t>
            </a:r>
          </a:p>
          <a:p>
            <a:pPr marL="92075" lvl="1" indent="-92075"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  <a:p>
            <a:pPr marL="92075" lvl="1" indent="-92075"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 6</a:t>
            </a:r>
            <a:endParaRPr lang="en-US" sz="1400" dirty="0"/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or, stated differently, that leads to a vanishing determinant of the coefficient matrix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8803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48"/>
            <a:ext cx="7075810" cy="2744101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80" y="4155926"/>
            <a:ext cx="7200800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4208835"/>
            <a:ext cx="7070085" cy="7613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5513680" cy="34899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9" y="1189898"/>
            <a:ext cx="6918861" cy="378872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9" y="1189898"/>
            <a:ext cx="7073615" cy="361117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Determining the </a:t>
            </a:r>
            <a:r>
              <a:rPr lang="en-US" dirty="0" err="1" smtClean="0"/>
              <a:t>eigenvalues</a:t>
            </a:r>
            <a:r>
              <a:rPr lang="en-US" dirty="0" smtClean="0"/>
              <a:t> &amp; eigenvectors of a 2x2-matrix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7"/>
            <a:ext cx="7071262" cy="36411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Note, not every matrix needs to have (real) </a:t>
            </a:r>
            <a:r>
              <a:rPr lang="en-US" dirty="0" err="1" smtClean="0"/>
              <a:t>eigenvales</a:t>
            </a:r>
            <a:r>
              <a:rPr lang="en-US" dirty="0" smtClean="0"/>
              <a:t> and eigenvectors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7" y="1203582"/>
            <a:ext cx="5301862" cy="2761900"/>
          </a:xfrm>
          <a:prstGeom prst="rect">
            <a:avLst/>
          </a:prstGeom>
          <a:noFill/>
          <a:ln/>
          <a:effectLst/>
        </p:spPr>
      </p:pic>
      <p:pic>
        <p:nvPicPr>
          <p:cNvPr id="7" name="Picture 2 1" descr="http://www.cs.yale.edu/homes/aspnes/pinewiki/attachments/LinearAlgebra/transformed-woop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51521" y="1059582"/>
            <a:ext cx="1504968" cy="1368152"/>
          </a:xfrm>
          <a:prstGeom prst="rect">
            <a:avLst/>
          </a:prstGeom>
          <a:noFill/>
        </p:spPr>
      </p:pic>
      <p:pic>
        <p:nvPicPr>
          <p:cNvPr id="8" name="Picture 2 2" descr="http://www.cs.yale.edu/homes/aspnes/pinewiki/attachments/LinearAlgebra/transformed-woop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V="1">
            <a:off x="1047208" y="2863382"/>
            <a:ext cx="1504968" cy="1368152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467544" y="293179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 rot="1400184">
            <a:off x="524131" y="2405865"/>
            <a:ext cx="784225" cy="811213"/>
            <a:chOff x="1454" y="400"/>
            <a:chExt cx="494" cy="511"/>
          </a:xfrm>
        </p:grpSpPr>
        <p:sp>
          <p:nvSpPr>
            <p:cNvPr id="13" name="Freeform 35"/>
            <p:cNvSpPr>
              <a:spLocks/>
            </p:cNvSpPr>
            <p:nvPr/>
          </p:nvSpPr>
          <p:spPr bwMode="auto">
            <a:xfrm>
              <a:off x="1474" y="414"/>
              <a:ext cx="474" cy="49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6" y="46"/>
                </a:cxn>
                <a:cxn ang="0">
                  <a:pos x="0" y="85"/>
                </a:cxn>
                <a:cxn ang="0">
                  <a:pos x="0" y="135"/>
                </a:cxn>
                <a:cxn ang="0">
                  <a:pos x="12" y="188"/>
                </a:cxn>
                <a:cxn ang="0">
                  <a:pos x="28" y="229"/>
                </a:cxn>
                <a:cxn ang="0">
                  <a:pos x="54" y="271"/>
                </a:cxn>
                <a:cxn ang="0">
                  <a:pos x="82" y="307"/>
                </a:cxn>
                <a:cxn ang="0">
                  <a:pos x="125" y="349"/>
                </a:cxn>
                <a:cxn ang="0">
                  <a:pos x="168" y="379"/>
                </a:cxn>
                <a:cxn ang="0">
                  <a:pos x="201" y="399"/>
                </a:cxn>
                <a:cxn ang="0">
                  <a:pos x="260" y="424"/>
                </a:cxn>
                <a:cxn ang="0">
                  <a:pos x="324" y="438"/>
                </a:cxn>
                <a:cxn ang="0">
                  <a:pos x="369" y="445"/>
                </a:cxn>
                <a:cxn ang="0">
                  <a:pos x="369" y="496"/>
                </a:cxn>
                <a:cxn ang="0">
                  <a:pos x="473" y="391"/>
                </a:cxn>
                <a:cxn ang="0">
                  <a:pos x="369" y="288"/>
                </a:cxn>
                <a:cxn ang="0">
                  <a:pos x="369" y="348"/>
                </a:cxn>
                <a:cxn ang="0">
                  <a:pos x="335" y="350"/>
                </a:cxn>
                <a:cxn ang="0">
                  <a:pos x="298" y="342"/>
                </a:cxn>
                <a:cxn ang="0">
                  <a:pos x="250" y="327"/>
                </a:cxn>
                <a:cxn ang="0">
                  <a:pos x="209" y="309"/>
                </a:cxn>
                <a:cxn ang="0">
                  <a:pos x="168" y="282"/>
                </a:cxn>
                <a:cxn ang="0">
                  <a:pos x="126" y="246"/>
                </a:cxn>
                <a:cxn ang="0">
                  <a:pos x="94" y="212"/>
                </a:cxn>
                <a:cxn ang="0">
                  <a:pos x="68" y="172"/>
                </a:cxn>
                <a:cxn ang="0">
                  <a:pos x="48" y="126"/>
                </a:cxn>
                <a:cxn ang="0">
                  <a:pos x="38" y="94"/>
                </a:cxn>
                <a:cxn ang="0">
                  <a:pos x="25" y="42"/>
                </a:cxn>
                <a:cxn ang="0">
                  <a:pos x="17" y="0"/>
                </a:cxn>
              </a:cxnLst>
              <a:rect l="0" t="0" r="r" b="b"/>
              <a:pathLst>
                <a:path w="474" h="497">
                  <a:moveTo>
                    <a:pt x="17" y="0"/>
                  </a:moveTo>
                  <a:lnTo>
                    <a:pt x="6" y="46"/>
                  </a:lnTo>
                  <a:lnTo>
                    <a:pt x="0" y="85"/>
                  </a:lnTo>
                  <a:lnTo>
                    <a:pt x="0" y="135"/>
                  </a:lnTo>
                  <a:lnTo>
                    <a:pt x="12" y="188"/>
                  </a:lnTo>
                  <a:lnTo>
                    <a:pt x="28" y="229"/>
                  </a:lnTo>
                  <a:lnTo>
                    <a:pt x="54" y="271"/>
                  </a:lnTo>
                  <a:lnTo>
                    <a:pt x="82" y="307"/>
                  </a:lnTo>
                  <a:lnTo>
                    <a:pt x="125" y="349"/>
                  </a:lnTo>
                  <a:lnTo>
                    <a:pt x="168" y="379"/>
                  </a:lnTo>
                  <a:lnTo>
                    <a:pt x="201" y="399"/>
                  </a:lnTo>
                  <a:lnTo>
                    <a:pt x="260" y="424"/>
                  </a:lnTo>
                  <a:lnTo>
                    <a:pt x="324" y="438"/>
                  </a:lnTo>
                  <a:lnTo>
                    <a:pt x="369" y="445"/>
                  </a:lnTo>
                  <a:lnTo>
                    <a:pt x="369" y="496"/>
                  </a:lnTo>
                  <a:lnTo>
                    <a:pt x="473" y="391"/>
                  </a:lnTo>
                  <a:lnTo>
                    <a:pt x="369" y="288"/>
                  </a:lnTo>
                  <a:lnTo>
                    <a:pt x="369" y="348"/>
                  </a:lnTo>
                  <a:lnTo>
                    <a:pt x="335" y="350"/>
                  </a:lnTo>
                  <a:lnTo>
                    <a:pt x="298" y="342"/>
                  </a:lnTo>
                  <a:lnTo>
                    <a:pt x="250" y="327"/>
                  </a:lnTo>
                  <a:lnTo>
                    <a:pt x="209" y="309"/>
                  </a:lnTo>
                  <a:lnTo>
                    <a:pt x="168" y="282"/>
                  </a:lnTo>
                  <a:lnTo>
                    <a:pt x="126" y="246"/>
                  </a:lnTo>
                  <a:lnTo>
                    <a:pt x="94" y="212"/>
                  </a:lnTo>
                  <a:lnTo>
                    <a:pt x="68" y="172"/>
                  </a:lnTo>
                  <a:lnTo>
                    <a:pt x="48" y="126"/>
                  </a:lnTo>
                  <a:lnTo>
                    <a:pt x="38" y="94"/>
                  </a:lnTo>
                  <a:lnTo>
                    <a:pt x="25" y="42"/>
                  </a:lnTo>
                  <a:lnTo>
                    <a:pt x="17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2700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rc 36"/>
            <p:cNvSpPr>
              <a:spLocks/>
            </p:cNvSpPr>
            <p:nvPr/>
          </p:nvSpPr>
          <p:spPr bwMode="auto">
            <a:xfrm>
              <a:off x="1495" y="400"/>
              <a:ext cx="336" cy="358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rc 37"/>
            <p:cNvSpPr>
              <a:spLocks/>
            </p:cNvSpPr>
            <p:nvPr/>
          </p:nvSpPr>
          <p:spPr bwMode="auto">
            <a:xfrm>
              <a:off x="1454" y="479"/>
              <a:ext cx="377" cy="387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21600 w 21600"/>
                <a:gd name="T1" fmla="*/ 21600 h 21600"/>
                <a:gd name="T2" fmla="*/ 0 w 21600"/>
                <a:gd name="T3" fmla="*/ 0 h 21600"/>
                <a:gd name="T4" fmla="*/ 2160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rc 38"/>
            <p:cNvSpPr>
              <a:spLocks/>
            </p:cNvSpPr>
            <p:nvPr/>
          </p:nvSpPr>
          <p:spPr bwMode="auto">
            <a:xfrm rot="21180000">
              <a:off x="1458" y="410"/>
              <a:ext cx="42" cy="138"/>
            </a:xfrm>
            <a:custGeom>
              <a:avLst/>
              <a:gdLst>
                <a:gd name="G0" fmla="+- 21377 0 0"/>
                <a:gd name="G1" fmla="+- 21594 0 0"/>
                <a:gd name="G2" fmla="+- 21600 0 0"/>
                <a:gd name="T0" fmla="*/ 0 w 21377"/>
                <a:gd name="T1" fmla="*/ 18496 h 21594"/>
                <a:gd name="T2" fmla="*/ 20863 w 21377"/>
                <a:gd name="T3" fmla="*/ 0 h 21594"/>
                <a:gd name="T4" fmla="*/ 21377 w 21377"/>
                <a:gd name="T5" fmla="*/ 21594 h 21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77" h="21594" fill="none" extrusionOk="0">
                  <a:moveTo>
                    <a:pt x="0" y="18496"/>
                  </a:moveTo>
                  <a:cubicBezTo>
                    <a:pt x="1511" y="8067"/>
                    <a:pt x="10328" y="250"/>
                    <a:pt x="20863" y="0"/>
                  </a:cubicBezTo>
                </a:path>
                <a:path w="21377" h="21594" stroke="0" extrusionOk="0">
                  <a:moveTo>
                    <a:pt x="0" y="18496"/>
                  </a:moveTo>
                  <a:cubicBezTo>
                    <a:pt x="1511" y="8067"/>
                    <a:pt x="10328" y="250"/>
                    <a:pt x="20863" y="0"/>
                  </a:cubicBezTo>
                  <a:lnTo>
                    <a:pt x="21377" y="21594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684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62049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 Primer on </a:t>
            </a:r>
            <a:r>
              <a:rPr lang="en-US" dirty="0" err="1" smtClean="0"/>
              <a:t>Eigenvalues</a:t>
            </a:r>
            <a:r>
              <a:rPr lang="en-US" dirty="0" smtClean="0"/>
              <a:t> and Eigenvectors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The Improper Integral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Application of Improper Integrals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Survival &amp; Renewal in Perpetuity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Population of an Urban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integral is called an improper integral if one or both of its boundaries tend to infinity (1/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60"/>
            <a:ext cx="7039677" cy="351829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3" cstate="print"/>
          <a:srcRect l="48488" r="48155"/>
          <a:stretch>
            <a:fillRect/>
          </a:stretch>
        </p:blipFill>
        <p:spPr bwMode="auto">
          <a:xfrm rot="5400000">
            <a:off x="1187622" y="1995686"/>
            <a:ext cx="288031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integral is called an improper integral if one or both of its boundaries tend to infinity (2/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55" y="1203573"/>
            <a:ext cx="5340741" cy="3170365"/>
          </a:xfrm>
          <a:prstGeom prst="rect">
            <a:avLst/>
          </a:prstGeom>
          <a:noFill/>
          <a:ln/>
          <a:effectLst/>
        </p:spPr>
      </p:pic>
      <p:pic>
        <p:nvPicPr>
          <p:cNvPr id="6" name="Picture 2 2"/>
          <p:cNvPicPr>
            <a:picLocks noChangeAspect="1" noChangeArrowheads="1"/>
          </p:cNvPicPr>
          <p:nvPr/>
        </p:nvPicPr>
        <p:blipFill>
          <a:blip r:embed="rId3" cstate="print"/>
          <a:srcRect r="49638"/>
          <a:stretch>
            <a:fillRect/>
          </a:stretch>
        </p:blipFill>
        <p:spPr bwMode="auto">
          <a:xfrm>
            <a:off x="251520" y="1131590"/>
            <a:ext cx="2160240" cy="18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 3"/>
          <p:cNvPicPr>
            <a:picLocks noChangeAspect="1" noChangeArrowheads="1"/>
          </p:cNvPicPr>
          <p:nvPr/>
        </p:nvPicPr>
        <p:blipFill>
          <a:blip r:embed="rId3" cstate="print"/>
          <a:srcRect l="49628"/>
          <a:stretch>
            <a:fillRect/>
          </a:stretch>
        </p:blipFill>
        <p:spPr bwMode="auto">
          <a:xfrm>
            <a:off x="251520" y="3213293"/>
            <a:ext cx="2160648" cy="18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125" y="2931790"/>
            <a:ext cx="156703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4" cstate="print"/>
          <a:srcRect l="48488" r="48155"/>
          <a:stretch>
            <a:fillRect/>
          </a:stretch>
        </p:blipFill>
        <p:spPr bwMode="auto">
          <a:xfrm rot="5400000">
            <a:off x="1187622" y="1995686"/>
            <a:ext cx="288031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integral is called an improper integral (of type 1) if one or both of its boundaries tend to infinity (3/ 3)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419872" y="1131590"/>
            <a:ext cx="5472608" cy="136815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55" y="1203570"/>
            <a:ext cx="4433306" cy="1180753"/>
          </a:xfrm>
          <a:prstGeom prst="rect">
            <a:avLst/>
          </a:prstGeom>
          <a:noFill/>
          <a:ln/>
          <a:effectLst/>
        </p:spPr>
      </p:pic>
      <p:pic>
        <p:nvPicPr>
          <p:cNvPr id="6" name="Picture 2 2"/>
          <p:cNvPicPr>
            <a:picLocks noChangeAspect="1" noChangeArrowheads="1"/>
          </p:cNvPicPr>
          <p:nvPr/>
        </p:nvPicPr>
        <p:blipFill>
          <a:blip r:embed="rId4" cstate="print"/>
          <a:srcRect r="49638"/>
          <a:stretch>
            <a:fillRect/>
          </a:stretch>
        </p:blipFill>
        <p:spPr bwMode="auto">
          <a:xfrm>
            <a:off x="251520" y="1131590"/>
            <a:ext cx="2160240" cy="18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 3"/>
          <p:cNvPicPr>
            <a:picLocks noChangeAspect="1" noChangeArrowheads="1"/>
          </p:cNvPicPr>
          <p:nvPr/>
        </p:nvPicPr>
        <p:blipFill>
          <a:blip r:embed="rId4" cstate="print"/>
          <a:srcRect l="49628"/>
          <a:stretch>
            <a:fillRect/>
          </a:stretch>
        </p:blipFill>
        <p:spPr bwMode="auto">
          <a:xfrm>
            <a:off x="251520" y="3213293"/>
            <a:ext cx="2160648" cy="180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125" y="2931790"/>
            <a:ext cx="156703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>
          <a:xfrm>
            <a:off x="3419872" y="2618496"/>
            <a:ext cx="5472608" cy="24015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55" y="2690477"/>
            <a:ext cx="5346984" cy="22575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</a:t>
            </a:r>
            <a:br>
              <a:rPr lang="en-US" dirty="0" smtClean="0"/>
            </a:br>
            <a:r>
              <a:rPr lang="en-US" dirty="0" smtClean="0"/>
              <a:t>A short reflection about what we have achieved so far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5"/>
            <a:ext cx="7068188" cy="3629789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an improper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71942" cy="3555260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5076056" y="3507854"/>
            <a:ext cx="1008112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4405124" y="3412986"/>
            <a:ext cx="172819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9"/>
          <p:cNvCxnSpPr/>
          <p:nvPr/>
        </p:nvCxnSpPr>
        <p:spPr>
          <a:xfrm flipV="1">
            <a:off x="5940152" y="3435846"/>
            <a:ext cx="576064" cy="216024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feld 10"/>
          <p:cNvSpPr txBox="1"/>
          <p:nvPr/>
        </p:nvSpPr>
        <p:spPr>
          <a:xfrm>
            <a:off x="6516216" y="3219822"/>
            <a:ext cx="163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step 1: definite integral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55976" y="3147814"/>
            <a:ext cx="921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step 2: limit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an improper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6699766" cy="353239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</a:t>
            </a:r>
            <a:br>
              <a:rPr lang="en-US" dirty="0" smtClean="0"/>
            </a:br>
            <a:r>
              <a:rPr lang="en-US" dirty="0" smtClean="0"/>
              <a:t>Convergence and divergence of improper integrals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291" r="9952"/>
          <a:stretch>
            <a:fillRect/>
          </a:stretch>
        </p:blipFill>
        <p:spPr bwMode="auto">
          <a:xfrm>
            <a:off x="251520" y="1131590"/>
            <a:ext cx="286976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55" y="1203573"/>
            <a:ext cx="5347438" cy="309258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Recall:</a:t>
            </a:r>
            <a:br>
              <a:rPr lang="en-US" dirty="0" smtClean="0"/>
            </a:br>
            <a:r>
              <a:rPr lang="en-US" dirty="0" smtClean="0"/>
              <a:t>The exponential function grows faster than any power/ polynomial function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9"/>
            <a:ext cx="7052377" cy="346425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an improper integral using integration by parts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6352596" cy="3398157"/>
          </a:xfrm>
          <a:prstGeom prst="rect">
            <a:avLst/>
          </a:prstGeom>
          <a:noFill/>
          <a:ln/>
          <a:effectLst/>
        </p:spPr>
      </p:pic>
      <p:cxnSp>
        <p:nvCxnSpPr>
          <p:cNvPr id="11" name="Gerade Verbindung 10"/>
          <p:cNvCxnSpPr/>
          <p:nvPr/>
        </p:nvCxnSpPr>
        <p:spPr>
          <a:xfrm>
            <a:off x="4166076" y="4443958"/>
            <a:ext cx="0" cy="288032"/>
          </a:xfrm>
          <a:prstGeom prst="line">
            <a:avLst/>
          </a:prstGeom>
          <a:noFill/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Gerade Verbindung 12"/>
          <p:cNvCxnSpPr/>
          <p:nvPr/>
        </p:nvCxnSpPr>
        <p:spPr>
          <a:xfrm flipH="1">
            <a:off x="3157964" y="4731990"/>
            <a:ext cx="1008112" cy="0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Textfeld 13"/>
          <p:cNvSpPr txBox="1"/>
          <p:nvPr/>
        </p:nvSpPr>
        <p:spPr>
          <a:xfrm>
            <a:off x="2254682" y="4457020"/>
            <a:ext cx="86914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i="1" dirty="0" smtClean="0">
                <a:solidFill>
                  <a:srgbClr val="C00000"/>
                </a:solidFill>
              </a:rPr>
              <a:t>u</a:t>
            </a:r>
            <a:r>
              <a:rPr lang="en-US" sz="1200" dirty="0" smtClean="0">
                <a:solidFill>
                  <a:srgbClr val="C00000"/>
                </a:solidFill>
              </a:rPr>
              <a:t> = </a:t>
            </a:r>
            <a:r>
              <a:rPr lang="en-US" sz="1200" i="1" dirty="0" smtClean="0">
                <a:solidFill>
                  <a:srgbClr val="C00000"/>
                </a:solidFill>
              </a:rPr>
              <a:t>x</a:t>
            </a:r>
          </a:p>
          <a:p>
            <a:pPr algn="ctr">
              <a:spcAft>
                <a:spcPts val="600"/>
              </a:spcAft>
            </a:pPr>
            <a:r>
              <a:rPr lang="en-US" sz="1200" dirty="0" err="1" smtClean="0">
                <a:solidFill>
                  <a:srgbClr val="C00000"/>
                </a:solidFill>
              </a:rPr>
              <a:t>d</a:t>
            </a:r>
            <a:r>
              <a:rPr lang="en-US" sz="1200" i="1" dirty="0" err="1" smtClean="0">
                <a:solidFill>
                  <a:srgbClr val="C00000"/>
                </a:solidFill>
              </a:rPr>
              <a:t>v</a:t>
            </a:r>
            <a:r>
              <a:rPr lang="en-US" sz="1200" dirty="0" smtClean="0">
                <a:solidFill>
                  <a:srgbClr val="C00000"/>
                </a:solidFill>
              </a:rPr>
              <a:t> = e</a:t>
            </a:r>
            <a:r>
              <a:rPr lang="en-US" sz="1200" baseline="30000" dirty="0" smtClean="0">
                <a:solidFill>
                  <a:srgbClr val="C00000"/>
                </a:solidFill>
              </a:rPr>
              <a:t>-2</a:t>
            </a:r>
            <a:r>
              <a:rPr lang="en-US" sz="1200" i="1" baseline="30000" dirty="0" smtClean="0">
                <a:solidFill>
                  <a:srgbClr val="C00000"/>
                </a:solidFill>
              </a:rPr>
              <a:t>x</a:t>
            </a:r>
            <a:r>
              <a:rPr lang="en-US" sz="1200" dirty="0" smtClean="0">
                <a:solidFill>
                  <a:srgbClr val="C00000"/>
                </a:solidFill>
              </a:rPr>
              <a:t> </a:t>
            </a:r>
            <a:r>
              <a:rPr lang="en-US" sz="1200" dirty="0" err="1" smtClean="0">
                <a:solidFill>
                  <a:srgbClr val="C00000"/>
                </a:solidFill>
              </a:rPr>
              <a:t>d</a:t>
            </a:r>
            <a:r>
              <a:rPr lang="en-US" sz="1200" i="1" dirty="0" err="1" smtClean="0">
                <a:solidFill>
                  <a:srgbClr val="C00000"/>
                </a:solidFill>
              </a:rPr>
              <a:t>x</a:t>
            </a:r>
            <a:endParaRPr lang="en-US" sz="12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an improper integral using integration by parts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6336043" cy="26291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Besides improper integrals with an upper integration boundary of +</a:t>
            </a:r>
            <a:r>
              <a:rPr lang="en-US" dirty="0" smtClean="0">
                <a:sym typeface="Symbol"/>
              </a:rPr>
              <a:t> there are improper integrals with a lower integration boundary of -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58"/>
            <a:ext cx="7051017" cy="173649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as well as those with both boundaries of integration tending towards infinity (double improper integrals)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6480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58"/>
            <a:ext cx="7047401" cy="490273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1923678"/>
            <a:ext cx="7200800" cy="18002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995646"/>
            <a:ext cx="7052072" cy="160818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improper integral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6600686" cy="2632654"/>
          </a:xfrm>
          <a:prstGeom prst="rect">
            <a:avLst/>
          </a:prstGeom>
          <a:noFill/>
          <a:ln/>
          <a:effectLst/>
        </p:spPr>
      </p:pic>
      <p:cxnSp>
        <p:nvCxnSpPr>
          <p:cNvPr id="9" name="Gerade Verbindung 8"/>
          <p:cNvCxnSpPr/>
          <p:nvPr/>
        </p:nvCxnSpPr>
        <p:spPr>
          <a:xfrm>
            <a:off x="3844300" y="3723878"/>
            <a:ext cx="0" cy="720080"/>
          </a:xfrm>
          <a:prstGeom prst="line">
            <a:avLst/>
          </a:prstGeom>
          <a:noFill/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3844300" y="4443958"/>
            <a:ext cx="216024" cy="0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" name="Textfeld 11"/>
          <p:cNvSpPr txBox="1"/>
          <p:nvPr/>
        </p:nvSpPr>
        <p:spPr>
          <a:xfrm>
            <a:off x="4056494" y="4147795"/>
            <a:ext cx="10839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substitution:</a:t>
            </a:r>
          </a:p>
          <a:p>
            <a:pPr algn="ctr">
              <a:spcAft>
                <a:spcPts val="600"/>
              </a:spcAft>
            </a:pPr>
            <a:r>
              <a:rPr lang="en-US" sz="1200" i="1" dirty="0" smtClean="0">
                <a:solidFill>
                  <a:srgbClr val="C00000"/>
                </a:solidFill>
              </a:rPr>
              <a:t>u</a:t>
            </a:r>
            <a:r>
              <a:rPr lang="en-US" sz="1200" dirty="0" smtClean="0">
                <a:solidFill>
                  <a:srgbClr val="C00000"/>
                </a:solidFill>
              </a:rPr>
              <a:t> = – 0.1 </a:t>
            </a:r>
            <a:r>
              <a:rPr lang="en-US" sz="1200" i="1" dirty="0" smtClean="0">
                <a:solidFill>
                  <a:srgbClr val="C00000"/>
                </a:solidFill>
              </a:rPr>
              <a:t>x</a:t>
            </a:r>
            <a:r>
              <a:rPr lang="en-US" sz="1200" baseline="30000" dirty="0" smtClean="0">
                <a:solidFill>
                  <a:srgbClr val="C00000"/>
                </a:solidFill>
              </a:rPr>
              <a:t>2</a:t>
            </a:r>
            <a:endParaRPr lang="en-US" sz="1200" dirty="0" smtClean="0">
              <a:solidFill>
                <a:srgbClr val="C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d</a:t>
            </a:r>
            <a:r>
              <a:rPr lang="en-US" sz="1200" i="1" dirty="0" smtClean="0">
                <a:solidFill>
                  <a:srgbClr val="C00000"/>
                </a:solidFill>
              </a:rPr>
              <a:t>u</a:t>
            </a:r>
            <a:r>
              <a:rPr lang="en-US" sz="1200" dirty="0" smtClean="0">
                <a:solidFill>
                  <a:srgbClr val="C00000"/>
                </a:solidFill>
              </a:rPr>
              <a:t> = – 0.2 </a:t>
            </a:r>
            <a:r>
              <a:rPr lang="en-US" sz="1200" i="1" dirty="0" smtClean="0">
                <a:solidFill>
                  <a:srgbClr val="C00000"/>
                </a:solidFill>
              </a:rPr>
              <a:t>x </a:t>
            </a:r>
            <a:r>
              <a:rPr lang="en-US" sz="1200" dirty="0" err="1" smtClean="0">
                <a:solidFill>
                  <a:srgbClr val="C00000"/>
                </a:solidFill>
              </a:rPr>
              <a:t>d</a:t>
            </a:r>
            <a:r>
              <a:rPr lang="en-US" sz="1200" i="1" dirty="0" err="1" smtClean="0">
                <a:solidFill>
                  <a:srgbClr val="C00000"/>
                </a:solidFill>
              </a:rPr>
              <a:t>x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a double improper integral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87"/>
            <a:ext cx="6582278" cy="1564911"/>
          </a:xfrm>
          <a:prstGeom prst="rect">
            <a:avLst/>
          </a:prstGeom>
          <a:noFill/>
          <a:ln/>
          <a:effectLst/>
        </p:spPr>
      </p:pic>
      <p:pic>
        <p:nvPicPr>
          <p:cNvPr id="8" name="Grafik 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2781244"/>
            <a:ext cx="7019375" cy="1200099"/>
          </a:xfrm>
          <a:prstGeom prst="rect">
            <a:avLst/>
          </a:prstGeom>
          <a:noFill/>
          <a:ln/>
          <a:effectLst/>
        </p:spPr>
      </p:pic>
      <p:pic>
        <p:nvPicPr>
          <p:cNvPr id="25" name="Grafik 2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1" y="4070098"/>
            <a:ext cx="6954746" cy="87138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</a:t>
            </a:r>
            <a:br>
              <a:rPr lang="en-US" dirty="0" smtClean="0"/>
            </a:br>
            <a:r>
              <a:rPr lang="en-US" dirty="0" smtClean="0"/>
              <a:t>A short reflection about what we have achieved so far (2/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5"/>
            <a:ext cx="7062690" cy="216191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Improper integrals of type 1 summarize definite integrals that have an infinite upper or lower bound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89" y="1203592"/>
            <a:ext cx="5288176" cy="3638985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Summary Improper Integral of Type 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Improper integrals of type 1 summarize definite integrals that have an infinite upper or lower bound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880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89" y="1203593"/>
            <a:ext cx="7010537" cy="2543756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Summary Improper Integral of Type 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Improper integrals of type 2 are essentially infinite </a:t>
            </a:r>
            <a:r>
              <a:rPr lang="en-US" dirty="0" err="1" smtClean="0"/>
              <a:t>limts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16244"/>
            <a:ext cx="2177531" cy="12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3" y="1203600"/>
            <a:ext cx="5325298" cy="358919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Improper integrals of type 2 summarize definite integrals that have an infinite discontinuity as upper or lower bound (1/ 2)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16244"/>
            <a:ext cx="2177531" cy="12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396" y="2774545"/>
            <a:ext cx="2232248" cy="16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2" y="1203600"/>
            <a:ext cx="5269151" cy="351208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Improper integrals of type 2 summarize definite integrals that have an infinite discontinuity as upper or lower bound (2/ 2)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5758"/>
            <a:ext cx="2178260" cy="159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16835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3" y="1203598"/>
            <a:ext cx="5324777" cy="267896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Improper integrals of type 2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89" y="1092236"/>
            <a:ext cx="2160240" cy="142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2" y="1203599"/>
            <a:ext cx="5324239" cy="37567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Improper integrals of type 2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3"/>
            <a:ext cx="7108454" cy="355778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Improper integrals of type 2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7363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3"/>
            <a:ext cx="6513905" cy="2400109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18"/>
          <p:cNvGrpSpPr/>
          <p:nvPr/>
        </p:nvGrpSpPr>
        <p:grpSpPr>
          <a:xfrm>
            <a:off x="251520" y="3939902"/>
            <a:ext cx="8640960" cy="1080120"/>
            <a:chOff x="251520" y="3939902"/>
            <a:chExt cx="8640960" cy="1080120"/>
          </a:xfrm>
        </p:grpSpPr>
        <p:sp>
          <p:nvSpPr>
            <p:cNvPr id="11" name="Gleichschenkliges Dreieck 10"/>
            <p:cNvSpPr/>
            <p:nvPr/>
          </p:nvSpPr>
          <p:spPr>
            <a:xfrm>
              <a:off x="251520" y="3939902"/>
              <a:ext cx="1152128" cy="1080120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35064" y="4182050"/>
              <a:ext cx="3850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/>
                <a:t>!</a:t>
              </a:r>
              <a:endParaRPr lang="en-US" sz="4800" dirty="0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1691680" y="4011910"/>
              <a:ext cx="7200800" cy="1008112"/>
            </a:xfrm>
            <a:prstGeom prst="rec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fik 17" descr="IguanaTex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1763690" y="4126714"/>
              <a:ext cx="7000741" cy="778504"/>
            </a:xfrm>
            <a:prstGeom prst="rect">
              <a:avLst/>
            </a:prstGeom>
            <a:noFill/>
            <a:ln/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77666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55349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 Primer on </a:t>
            </a:r>
            <a:r>
              <a:rPr lang="en-US" dirty="0" err="1" smtClean="0"/>
              <a:t>Eigenvalues</a:t>
            </a:r>
            <a:r>
              <a:rPr lang="en-US" dirty="0" smtClean="0"/>
              <a:t> and Eigenvectors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Improper Integral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Application of Improper Integrals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Survival &amp; Renewal in Perpetuity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Population of an Urban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present value of an income flow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241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58"/>
            <a:ext cx="7051991" cy="1094132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499742"/>
            <a:ext cx="7200800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571710"/>
            <a:ext cx="7046288" cy="17070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620496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A Primer on </a:t>
            </a:r>
            <a:r>
              <a:rPr lang="en-US" b="1" dirty="0" err="1" smtClean="0"/>
              <a:t>Eigenvalues</a:t>
            </a:r>
            <a:r>
              <a:rPr lang="en-US" b="1" dirty="0" smtClean="0"/>
              <a:t> and Eigenvectors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The Improper Integral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Application of Improper Integrals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Survival &amp; Renewal in Perpetuity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Population of an Urban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present value of an income flow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8"/>
            <a:ext cx="7061102" cy="371308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present value of an income flow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2"/>
            <a:ext cx="6949312" cy="37452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the present value of an income flow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4097" y="1183959"/>
            <a:ext cx="7075040" cy="378366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Present value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90"/>
            <a:ext cx="7035525" cy="1350729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 descr="Georgischer Lari – Wikipe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859782"/>
            <a:ext cx="1296144" cy="2165323"/>
          </a:xfrm>
          <a:prstGeom prst="rect">
            <a:avLst/>
          </a:prstGeom>
          <a:noFill/>
        </p:spPr>
      </p:pic>
      <p:pic>
        <p:nvPicPr>
          <p:cNvPr id="1028" name="Picture 4" descr="Georgischer Lari (GEL) erhält ein eigenes Zeichen | GEORGIA INSIGHT Reisen"/>
          <p:cNvPicPr>
            <a:picLocks noChangeAspect="1" noChangeArrowheads="1"/>
          </p:cNvPicPr>
          <p:nvPr/>
        </p:nvPicPr>
        <p:blipFill>
          <a:blip r:embed="rId6" cstate="print"/>
          <a:srcRect l="26012" t="10800" r="50414" b="15761"/>
          <a:stretch>
            <a:fillRect/>
          </a:stretch>
        </p:blipFill>
        <p:spPr bwMode="auto">
          <a:xfrm>
            <a:off x="285427" y="3701018"/>
            <a:ext cx="368511" cy="432048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2859775"/>
            <a:ext cx="5991262" cy="208331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2744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55349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 Primer on </a:t>
            </a:r>
            <a:r>
              <a:rPr lang="en-US" dirty="0" err="1" smtClean="0"/>
              <a:t>Eigenvalues</a:t>
            </a:r>
            <a:r>
              <a:rPr lang="en-US" dirty="0" smtClean="0"/>
              <a:t> and Eigenvectors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Improper Integral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Application of Improper Integrals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Survival &amp; Renewal in Perpetuity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Population of an Urban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Eventual accumulation of nuclear waste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9361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58"/>
            <a:ext cx="7057139" cy="779196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80" y="2211710"/>
            <a:ext cx="7200800" cy="28083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83678"/>
            <a:ext cx="7056988" cy="1500316"/>
          </a:xfrm>
          <a:prstGeom prst="rect">
            <a:avLst/>
          </a:prstGeom>
          <a:noFill/>
          <a:ln/>
          <a:effectLst/>
        </p:spPr>
      </p:pic>
      <p:pic>
        <p:nvPicPr>
          <p:cNvPr id="9218" name="Picture 2" descr="Bildergebnis für nuclear power pla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4687" y="3615927"/>
            <a:ext cx="1915785" cy="1338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Eventual accumulation of nuclear waste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8"/>
            <a:ext cx="7079771" cy="352944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Eventual accumulation of nuclear waste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58"/>
            <a:ext cx="7067619" cy="32387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765406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455349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A Primer on </a:t>
            </a:r>
            <a:r>
              <a:rPr lang="en-US" dirty="0" err="1" smtClean="0"/>
              <a:t>Eigenvalues</a:t>
            </a:r>
            <a:r>
              <a:rPr lang="en-US" dirty="0" smtClean="0"/>
              <a:t> and Eigenvectors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Improper Integral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Application of Improper Integrals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Survival &amp; Renewal in Perpetuity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Population of an Urban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us view the population of an urban area (the city together with its commuter belt) in terms of an improper integral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2283718"/>
            <a:ext cx="7200800" cy="244827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2355686"/>
            <a:ext cx="7056983" cy="2319550"/>
          </a:xfrm>
          <a:prstGeom prst="rect">
            <a:avLst/>
          </a:prstGeom>
          <a:noFill/>
          <a:ln/>
          <a:effectLst/>
        </p:spPr>
      </p:pic>
      <p:pic>
        <p:nvPicPr>
          <p:cNvPr id="7172" name="Picture 4" descr="Bildergebnis für urban profile"/>
          <p:cNvPicPr>
            <a:picLocks noChangeAspect="1" noChangeArrowheads="1"/>
          </p:cNvPicPr>
          <p:nvPr/>
        </p:nvPicPr>
        <p:blipFill>
          <a:blip r:embed="rId4" cstate="print"/>
          <a:srcRect l="7573" t="64462" r="5678" b="12793"/>
          <a:stretch>
            <a:fillRect/>
          </a:stretch>
        </p:blipFill>
        <p:spPr bwMode="auto">
          <a:xfrm>
            <a:off x="1700274" y="1131590"/>
            <a:ext cx="7183612" cy="99439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31591"/>
            <a:ext cx="1404836" cy="100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eigenvectors of a (square) matrix are those vectors that, mapped to a multiple of themselves by multiplication with the matrix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5"/>
            <a:ext cx="7069298" cy="337883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Estimating the population of an urban area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7588"/>
          <a:stretch>
            <a:fillRect/>
          </a:stretch>
        </p:blipFill>
        <p:spPr bwMode="auto">
          <a:xfrm>
            <a:off x="251520" y="1131591"/>
            <a:ext cx="2880320" cy="223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56" y="1203574"/>
            <a:ext cx="5351069" cy="371967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Estimating the population of an urban area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58"/>
            <a:ext cx="6453923" cy="3274624"/>
          </a:xfrm>
          <a:prstGeom prst="rect">
            <a:avLst/>
          </a:prstGeom>
          <a:noFill/>
          <a:ln/>
          <a:effectLst/>
        </p:spPr>
      </p:pic>
      <p:cxnSp>
        <p:nvCxnSpPr>
          <p:cNvPr id="14" name="Gerade Verbindung 13"/>
          <p:cNvCxnSpPr/>
          <p:nvPr/>
        </p:nvCxnSpPr>
        <p:spPr>
          <a:xfrm>
            <a:off x="5405616" y="3329930"/>
            <a:ext cx="0" cy="288032"/>
          </a:xfrm>
          <a:prstGeom prst="line">
            <a:avLst/>
          </a:prstGeom>
          <a:noFill/>
          <a:ln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Gerade Verbindung 15"/>
          <p:cNvCxnSpPr/>
          <p:nvPr/>
        </p:nvCxnSpPr>
        <p:spPr>
          <a:xfrm flipH="1">
            <a:off x="3965456" y="3617962"/>
            <a:ext cx="1440160" cy="432048"/>
          </a:xfrm>
          <a:prstGeom prst="lin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xtfeld 18"/>
          <p:cNvSpPr txBox="1"/>
          <p:nvPr/>
        </p:nvSpPr>
        <p:spPr>
          <a:xfrm>
            <a:off x="2814226" y="3844523"/>
            <a:ext cx="121219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substitution:</a:t>
            </a:r>
          </a:p>
          <a:p>
            <a:pPr algn="ctr">
              <a:spcAft>
                <a:spcPts val="600"/>
              </a:spcAft>
            </a:pPr>
            <a:r>
              <a:rPr lang="en-US" sz="1200" i="1" dirty="0" smtClean="0">
                <a:solidFill>
                  <a:srgbClr val="C00000"/>
                </a:solidFill>
              </a:rPr>
              <a:t>u</a:t>
            </a:r>
            <a:r>
              <a:rPr lang="en-US" sz="1200" dirty="0" smtClean="0">
                <a:solidFill>
                  <a:srgbClr val="C00000"/>
                </a:solidFill>
              </a:rPr>
              <a:t> = – 0.002 </a:t>
            </a:r>
            <a:r>
              <a:rPr lang="en-US" sz="1200" i="1" dirty="0" smtClean="0">
                <a:solidFill>
                  <a:srgbClr val="C00000"/>
                </a:solidFill>
              </a:rPr>
              <a:t>r</a:t>
            </a:r>
            <a:r>
              <a:rPr lang="en-US" sz="1200" baseline="30000" dirty="0" smtClean="0">
                <a:solidFill>
                  <a:srgbClr val="C00000"/>
                </a:solidFill>
              </a:rPr>
              <a:t>2</a:t>
            </a:r>
            <a:endParaRPr lang="en-US" sz="1200" dirty="0" smtClean="0">
              <a:solidFill>
                <a:srgbClr val="C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d</a:t>
            </a:r>
            <a:r>
              <a:rPr lang="en-US" sz="1200" i="1" dirty="0" smtClean="0">
                <a:solidFill>
                  <a:srgbClr val="C00000"/>
                </a:solidFill>
              </a:rPr>
              <a:t>u</a:t>
            </a:r>
            <a:r>
              <a:rPr lang="en-US" sz="1200" dirty="0" smtClean="0">
                <a:solidFill>
                  <a:srgbClr val="C00000"/>
                </a:solidFill>
              </a:rPr>
              <a:t> = – 0.004 </a:t>
            </a:r>
            <a:r>
              <a:rPr lang="en-US" sz="1200" i="1" dirty="0" smtClean="0">
                <a:solidFill>
                  <a:srgbClr val="C00000"/>
                </a:solidFill>
              </a:rPr>
              <a:t>r </a:t>
            </a:r>
            <a:r>
              <a:rPr lang="en-US" sz="1200" dirty="0" err="1" smtClean="0">
                <a:solidFill>
                  <a:srgbClr val="C00000"/>
                </a:solidFill>
              </a:rPr>
              <a:t>d</a:t>
            </a:r>
            <a:r>
              <a:rPr lang="en-US" sz="1200" i="1" dirty="0" err="1" smtClean="0">
                <a:solidFill>
                  <a:srgbClr val="C00000"/>
                </a:solidFill>
              </a:rPr>
              <a:t>r</a:t>
            </a:r>
            <a:endParaRPr lang="en-US" sz="1200" i="1" dirty="0" smtClean="0">
              <a:solidFill>
                <a:srgbClr val="C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200" i="1" dirty="0" smtClean="0">
                <a:solidFill>
                  <a:srgbClr val="C00000"/>
                </a:solidFill>
              </a:rPr>
              <a:t>r </a:t>
            </a:r>
            <a:r>
              <a:rPr lang="en-US" sz="1200" dirty="0" err="1" smtClean="0">
                <a:solidFill>
                  <a:srgbClr val="C00000"/>
                </a:solidFill>
              </a:rPr>
              <a:t>d</a:t>
            </a:r>
            <a:r>
              <a:rPr lang="en-US" sz="1200" i="1" dirty="0" err="1" smtClean="0">
                <a:solidFill>
                  <a:srgbClr val="C00000"/>
                </a:solidFill>
              </a:rPr>
              <a:t>r</a:t>
            </a:r>
            <a:r>
              <a:rPr lang="en-US" sz="1200" dirty="0" smtClean="0">
                <a:solidFill>
                  <a:srgbClr val="C00000"/>
                </a:solidFill>
              </a:rPr>
              <a:t> = -250 d</a:t>
            </a:r>
            <a:r>
              <a:rPr lang="en-US" sz="1200" i="1" dirty="0" smtClean="0">
                <a:solidFill>
                  <a:srgbClr val="C00000"/>
                </a:solidFill>
              </a:rPr>
              <a:t>u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Estimating the population of an urban area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6"/>
            <a:ext cx="6894695" cy="26998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Exercises:</a:t>
            </a:r>
          </a:p>
          <a:p>
            <a:pPr lvl="0">
              <a:spcBef>
                <a:spcPct val="0"/>
              </a:spcBef>
              <a:defRPr/>
            </a:pPr>
            <a:endParaRPr lang="en-US" sz="500" dirty="0" smtClean="0">
              <a:solidFill>
                <a:schemeClr val="bg1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000" smtClean="0">
                <a:solidFill>
                  <a:schemeClr val="bg1"/>
                </a:solidFill>
              </a:rPr>
              <a:t>Calculus II for Management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err="1" smtClean="0">
                <a:solidFill>
                  <a:schemeClr val="tx1"/>
                </a:solidFill>
              </a:rPr>
              <a:t>Eigenvalues</a:t>
            </a:r>
            <a:r>
              <a:rPr lang="en-US" sz="1200" dirty="0" smtClean="0">
                <a:solidFill>
                  <a:schemeClr val="tx1"/>
                </a:solidFill>
              </a:rPr>
              <a:t> and eigenvectors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Improper integrals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368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3218" y="1189899"/>
            <a:ext cx="7069589" cy="1204381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2643758"/>
            <a:ext cx="7200800" cy="23762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3218" y="2702067"/>
            <a:ext cx="5978470" cy="17747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7063499" cy="37295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16024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7064513" cy="170889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65618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43218" y="1189897"/>
            <a:ext cx="7069924" cy="1493268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1691680" y="2859782"/>
            <a:ext cx="7200800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43218" y="2918092"/>
            <a:ext cx="5908964" cy="21101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8"/>
            <a:ext cx="7068580" cy="22526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7"/>
            <a:ext cx="7093862" cy="367240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defining property of an eigenvector leads to a linear system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4"/>
            <a:ext cx="6451117" cy="330134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7"/>
            <a:ext cx="7085852" cy="367478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5"/>
            <a:ext cx="7082522" cy="36471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43218" y="1189894"/>
            <a:ext cx="7102888" cy="24524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1521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2"/>
            <a:ext cx="7014320" cy="3669244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1691680" y="2571750"/>
            <a:ext cx="7200800" cy="244827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1691680" y="1131590"/>
            <a:ext cx="7200800" cy="7200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6332944" cy="3559265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1995686"/>
            <a:ext cx="7200800" cy="302433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1"/>
            <a:ext cx="7028939" cy="1229268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787774"/>
            <a:ext cx="7200800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859775"/>
            <a:ext cx="6196583" cy="20866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7008025" cy="37493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186978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7200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2" y="1203599"/>
            <a:ext cx="5330696" cy="3442161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3419872" y="1995686"/>
            <a:ext cx="5472608" cy="302433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6561229" cy="37042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15121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7025734" cy="135686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7588"/>
          <a:stretch>
            <a:fillRect/>
          </a:stretch>
        </p:blipFill>
        <p:spPr bwMode="auto">
          <a:xfrm>
            <a:off x="251520" y="2789880"/>
            <a:ext cx="2880320" cy="223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419872" y="2787774"/>
            <a:ext cx="5472608" cy="22322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55" y="2859757"/>
            <a:ext cx="5060326" cy="209936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that can be solved by Gaussian elimination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52"/>
            <a:ext cx="7076074" cy="344052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90"/>
            <a:ext cx="6191959" cy="369339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9"/>
            <a:ext cx="6837918" cy="310137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Calculus II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eigenvalue</a:t>
            </a:r>
            <a:r>
              <a:rPr lang="en-US" dirty="0" smtClean="0"/>
              <a:t> that corresponds to an eigenvector is the specific value that generates linearly dependent columns in the coefficient matrix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7095835" cy="372389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or, stated differently, that leads to a vanishing determinant of the coefficient matrix (1/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49"/>
            <a:ext cx="6230399" cy="353762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4,751"/>
  <p:tag name="ORIGINALWIDTH" val="3360,33"/>
  <p:tag name="LATEXADDIN" val="\documentclass{article}\pagestyle{empty}&#10;\usepackage{amsmath}&#10;\usepackage{amsfonts}&#10;\usepackage{amssymb}&#10;\begin{document}&#10;\begin{minipage}{9.5 cm}&#10;{\sffamily{&#10;{\bf{Example:}}\\[1mm]&#10;Evaluate $\int^1_0 \, \ln(x) \, \textrm{d} x$ (improper integral of type 2).\\&#10;&#10;{\bf{Solution:}}\\[1mm]&#10;We know that the function $\int^1_0 \, \ln(x) \, \textrm{d} x$ has a vertical asymptote at $0$ since $\lim_{x \to 0^+} \ln(x) = -\infty$.\\[1mm]&#10;Thus the given integral is improper and we have&#10;$$&#10;\int^1_0 \, \ln(x) \, \textrm{d} x \, \, = \, \, \lim_{t \to 0^+} \int^1_t \, \ln(x) \, \textrm{d} x&#10;$$&#10;Next, we integrate by parts with $u = \ln(x)$, $\textrm{d} v = 1 \, \textrm{d} x$, and $\textrm{d} u = \frac{1}{x} \, \textrm{d} x$, $v = x$.&#10;}}&#10;\end{minipage}&#10;\end{document}"/>
  <p:tag name="IGUANATEXSIZE" val="20"/>
  <p:tag name="IGUANATEXCURSOR" val="2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63,48"/>
  <p:tag name="ORIGINALWIDTH" val="4142,482"/>
  <p:tag name="LATEXADDIN" val="\documentclass{article}\pagestyle{empty}&#10;\usepackage{amsmath}&#10;\usepackage{amsfonts}&#10;\usepackage{amssymb}&#10;\begin{document}&#10;\begin{minipage}{12.7 cm}&#10;{\sffamily{&#10;Integration by parts with $u = \ln(x)$, $\textrm{d} v = 1 \, \textrm{d} x$, and $\textrm{d} u = \frac{1}{x} \, \textrm{d} x$, $v = x$ leads to&#10;\begin{eqnarray*}&#10;\int^1_t \, \ln(x) \, \textrm{d} x &amp; = &amp; \Big[ x \cdot \ln(x) \Big]^1_t \, - \, \int^1_t \, \textrm{d} x \\[2mm]&#10;&amp; = &amp;&#10;1 \cdot \ln(1) \, - \, t \cdot \ln(t) \, - \, (1-t) \, \, = \, \, -t \cdot \ln(t) \, - \, 1 \, + \, t \, .&#10;\end{eqnarray*}&#10;To find the limit of the first term we use l'Hospital's Rule:&#10;$$&#10;\lim_{t \to 0^+} \, t \cdot \ln(t) \, \, = \, \, \lim_{t \to 0^+} \, \frac{\, \, \ln(t) \, \,}{\frac{1}{t}} \, \, = \, \,&#10;\lim_{t \to 0^+} \, \frac{\, \, \frac{1}{t} \, \,}{-\frac{1}{t^2}} \, \, = \, \,&#10;\lim_{t \to 0^+} \, (-t) \, \, = \, \, 0 \, .&#10;$$&#10;Thus,\\[-3mm]&#10;$$&#10;\int^1_0 \, \ln(x) \, \textrm{d} x \, \, = \, \, \lim_{t \to 0^+} \left( -t \cdot \ln(t) \, - \, 1 \, + \, t \right) \, \, = \, \, -0 \, - \, 1 \, + \, 0&#10;\, \, = \, \, -1 \, .&#10;$$&#10;}}&#10;\end{minipage}&#10;\end{document}"/>
  <p:tag name="IGUANATEXSIZE" val="20"/>
  <p:tag name="IGUANATEXCURSOR" val="9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2,1523"/>
  <p:tag name="ORIGINALWIDTH" val="4417,698"/>
  <p:tag name="LATEXADDIN" val="\documentclass{article}\pagestyle{empty}&#10;\usepackage{amsmath}&#10;\usepackage{amsfonts}&#10;\usepackage{amssymb}&#10;\begin{document}&#10;\begin{minipage}{12.5 cm}&#10;{\sffamily{&#10;{\bf{Exercise:}}&#10;In each case, use an improper integral to estimate the total population $\text{TP}$ of the urban area, where&#10;the population density $p(r)$ of the urban area is given as&#10;\begin{enumerate}&#10;\item[{\bf{a)}}] $\rho(r) = 100 \cdot {\rm{e}}^{-0.02 \, r}$, and&#10;\item[{\bf{b)}}] $\rho(r) = 100 \cdot {\rm{e}}^{-0.02 \, r} + 2000 \cdot {\rm{e}}^{-0.001 \, r^2}$.&#10;\end{enumerate}&#10;}}&#10;\end{minipage}&#10;\end{document}"/>
  <p:tag name="IGUANATEXSIZE" val="20"/>
  <p:tag name="IGUANATEXCURSOR" val="4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3,105"/>
  <p:tag name="ORIGINALWIDTH" val="3145,107"/>
  <p:tag name="LATEXADDIN" val="\documentclass{article}\pagestyle{empty}&#10;\usepackage{amsmath}&#10;\usepackage{amsfonts}&#10;\usepackage{amssymb}&#10;\begin{document}&#10;\begin{minipage}{9.4 cm}&#10;{\sffamily{&#10;{\bf{Solution:}}\\[1mm]&#10;{\bf{a)}} We have&#10;\begin{eqnarray*}&#10;\text{TP}_a &amp; = &amp; \int^{\infty}_0 \, 2 \, \pi \, r \, \rho(r) \, \textrm{d} r \, \, = \, \, 200 \pi \, \int^{\infty}_0 \, r \cdot {\rm{e}}^{-0.02 \, r} \, \textrm{d} r\\[2mm]&#10;&amp; = &amp;&#10;200 \pi \cdot \lim_{T \to \infty} \int^T_0 \, r \cdot {\rm{e}}^{-0.02 \, r} \, \textrm{d} r&#10;\end{eqnarray*}&#10;}}&#10;\end{minipage}&#10;\end{document}"/>
  <p:tag name="IGUANATEXSIZE" val="20"/>
  <p:tag name="IGUANATEXCURSOR" val="2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0,233"/>
  <p:tag name="ORIGINALWIDTH" val="3904,762"/>
  <p:tag name="LATEXADDIN" val="\documentclass{article}\pagestyle{empty}&#10;\usepackage{amsmath}&#10;\usepackage{amsfonts}&#10;\usepackage{amssymb}&#10;\begin{document}&#10;\begin{minipage}{12.7 cm}&#10;{\sffamily{&#10;Integration by parts gives&#10;\begin{eqnarray*}&#10;\text{TP}_a &amp; = &amp; 200 \, \pi \cdot \lim_{T \to \infty} \int^T_0 \, r \cdot {\rm{e}}^{-0.02 \, r} \, \textrm{d} r\\[2mm]&#10;&amp; = &amp;&#10;\lim_{T \to \infty} \left( \big[-\tfrac{200 \, \pi}{0.02} \, r \cdot {\rm{e}}^{-0.02 \, r} \big]^T_0&#10;+ \tfrac{200 \, \pi}{0.02} \int^T_0 \, {\rm{e}}^{-0.02 \, r} \, \textrm{d} r \right) \\[2mm]&#10;&amp; = &amp; &#10;\lim_{T \to \infty} \big[-\tfrac{200 \, \pi}{0.02} \, r \cdot {\rm{e}}^{-0.02 \, r} - \tfrac{200 \, \pi}{(0.02)^2} \, {\rm{e}}^{-0.02 \, r} \big]^T_0\\[2mm]&#10;&amp; = &amp;&#10;\underbrace{\lim_{T \to \infty} \left( -\tfrac{200 \, \pi}{0.02} \, T \cdot {\rm{e}}^{-0.02 \, T}&#10;- \tfrac{200 \, \pi}{(0.02)^2} \, {\rm{e}}^{-0.02 \, T} \right)}_{= \, 0}&#10;+ \tfrac{200 \, \pi}{(0.02)^2} \\[2mm]&#10;&amp; = &amp;&#10;5 00000 \, \pi \, \, \approx \, \, 1570796&#10;\end{eqnarray*}&#10;}}&#10;\end{minipage}&#10;\end{document}"/>
  <p:tag name="IGUANATEXSIZE" val="20"/>
  <p:tag name="IGUANATEXCURSOR" val="9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3,026"/>
  <p:tag name="ORIGINALWIDTH" val="4307,462"/>
  <p:tag name="LATEXADDIN" val="\documentclass{article}\pagestyle{empty}&#10;\usepackage{amsmath}&#10;\usepackage{amsfonts}&#10;\usepackage{amssymb}&#10;\begin{document}&#10;\begin{minipage}{12.7 cm}&#10;{\sffamily{&#10;{\bf{b)}} We have&#10;\begin{eqnarray*}&#10;\text{TP}_b &amp; = &amp; \int^{\infty}_0 \, 2 \, \pi \, r \, \rho(r) \, \textrm{d} r \, \, = \, \,&#10;200 \pi \, \int^{\infty}_0 \, \left( r \cdot {\rm{e}}^{-0.02 \, r} + 20 \cdot r \cdot {\rm{e}}^{-0.001 \, r^2} \right) \, \textrm{d} r\\[2mm]&#10;&amp; = &amp;&#10;\text{TP}_a \, + \, 4000 \, \pi \cdot \lim_{T \to \infty} \int^T_0 \, r \cdot {\rm{e}}^{-0.001 \, r^2} \, \textrm{d} r \\[2mm]&#10;&amp; = &amp;&#10;500000 \, \pi \, + \, 4000 \, \pi \cdot \lim_{T \to \infty} \big[ -\tfrac{1}{2 \cdot 0.001} \cdot {\rm{e}}^{-0.001 \, r^2} \big]^T_0 \\[2mm]&#10;&amp; = &amp;&#10;500 000 \, \pi \, + \, 200 000 \, \pi \, \, = \, \, 700 000 \, \pi \\[2mm]&#10;&amp; \approx &amp;&#10;21 991 15&#10;\end{eqnarray*}&#10;}}&#10;\end{minipage}&#10;\end{document}"/>
  <p:tag name="IGUANATEXSIZE" val="20"/>
  <p:tag name="IGUANATEXCURSOR" val="8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7,503"/>
  <p:tag name="ORIGINALWIDTH" val="4387,702"/>
  <p:tag name="LATEXADDIN" val="\documentclass{article}\pagestyle{empty}&#10;\usepackage{amsmath}&#10;\usepackage{amsfonts}&#10;\usepackage{amssymb}&#10;\begin{document}&#10;\begin{minipage}{12.4 cm}&#10;{\sffamily{&#10;We motivated the discussion of ordinary differential equations (ODEs) by the three examples:\\[-2mm]&#10;$$&#10;\frac{\textrm{d}}{\textrm{d} x} y \, \, = \, \, 3x^2 \, + \, 5 \, , \qquad&#10;\frac{\textrm{d}}{\textrm{d} x} P \, \, = \, \, k P \, , \qquad&#10;\frac{\textrm{d}^2}{\textrm{d} x^2} y \, + \, 3 \frac{\textrm{d}}{\textrm{d} x} y \, + \, 2y \, \, = \, \, {\rm{e}}^x \, .&#10;$$&#10;&#10;\vspace{0.2cm}&#10;Their general solutions can be obtained as follows:\\[-6mm]&#10;\begin{itemize}&#10;\item The first example can be solved by direct integration\\[-2mm]&#10;$$&#10;y(x) \, \, = \, \, \int \left( 3 x^2 + 5 \right) \textrm{d} x \, \, = \, \, x + 5x + C&#10;$$&#10;\item The second example can be solved by the method of separation of variables\\[-2mm]&#10;$$&#10;\frac{1}{P} \, \textrm{d} P \, \, = \, \, k \, \textrm{d} x \qquad \Longrightarrow \qquad P(x) \, \, = \, \, C \cdot {\rm{e}}^{k \, x}&#10;$$&#10;\end{itemize}&#10;}}&#10;\end{minipage}&#10;\end{document}"/>
  <p:tag name="IGUANATEXSIZE" val="20"/>
  <p:tag name="IGUANATEXCURSOR" val="9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6,603"/>
  <p:tag name="ORIGINALWIDTH" val="4386,202"/>
  <p:tag name="LATEXADDIN" val="\documentclass{article}\pagestyle{empty}&#10;\usepackage{amsmath}&#10;\usepackage{amsfonts}&#10;\usepackage{amssymb}&#10;\begin{document}&#10;\begin{minipage}{12.4 cm}&#10;{\sffamily{&#10;The third example\\[-2mm]&#10;$$&#10;\frac{\textrm{d}^2}{\textrm{d} x^2} y \, + \, 3 \frac{\textrm{d}}{\textrm{d} x} y \, + \, 2y \, \, = \, \, {\rm{e}}^x &#10;$$&#10;is an example for a {\bf{second order differential equation}}.\\[2mm]&#10;To solve this type of ODEs some further techiques are required. One way is to re-write the second order equation as a system of two first order equations and then apply a concept from Linear Algebra called eigenvalues and eigenvectors.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8,02"/>
  <p:tag name="ORIGINALWIDTH" val="4388,452"/>
  <p:tag name="LATEXADDIN" val="\documentclass{article}\pagestyle{empty}&#10;\usepackage{amsmath}&#10;\usepackage{amsfonts}&#10;\usepackage{amssymb}&#10;\begin{document}&#10;\begin{minipage}{12.4 cm}&#10;{\sffamily{&#10;For some matrices $A$ special vectors $\vec{v} \in V = \mathbb{R}^n$, $\vec{v} \neq 0$, called {\bf{eigenvectors}}, exist such that&#10;$$&#10; \quad A \vec{v} \, \, = \, \, \lambda \cdot \vec{v} \, , &#10;$$&#10;which means that these vectors are mapped to a multiple $\lambda \cdot \vec{v} \in V$ of themselves, where $\lambda \in \mathbb{R}$&#10;is called an {\bf{eigenvalue}}.&#10;&#10;\vspace{0.3cm}&#10;\noindent {\bf{Remarks:}}&#10;\begin{itemize}&#10;\item In order to guarantee existence of an eigenvector, the matrix $A$ must be a square matrix, i.e. $A \in \mathbb{R}^{n \times n}$ as the result of $A \vec{v}$, for instance, must be in $\mathbb{R}^n$ again.&#10;\item It is an easy exercise to show that the set of all eigenvectors (if it is not empty) forms a sub-vector space in $V$.&#10;\end{itemize}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5,276"/>
  <p:tag name="ORIGINALWIDTH" val="4003,75"/>
  <p:tag name="LATEXADDIN" val="\documentclass{article}\pagestyle{empty}&#10;\usepackage{amsmath}&#10;\usepackage{amsfonts}&#10;\usepackage{amssymb}&#10;\begin{document}&#10;\begin{minipage}{12.4 cm}&#10;{\sffamily{&#10;In the, let us assume that our matrix reads as&#10;$$&#10;A \, \, = \, \, \left( \begin{array}{c c} a_{1,1} &amp; a_{1,2} \\ a_{2,1} &amp; a_{2,2} \end{array} \right) \, \, \in \, \, \mathbb{R}^{2 \times 2}&#10;$$&#10;such that&#10;$$&#10; A \vec{v} \, \, = \, \, \lambda \cdot \vec{v} \quad \Longleftrightarrow \quad&#10; A \vec{v} - \lambda \cdot \vec{v} \, \, = \, \, \vec{0} \quad \Longleftrightarrow \quad&#10; \left( A - \lambda \cdot \mathbb{I}_2 \right) \vec{v} \, \, = \, \, \vec{0} \, ,&#10;$$ &#10;where&#10;$$&#10;\mathbb{I}_2 \, \, = \, \, {\text{diag}}(1, 1) \, \, = \, \, \left( \begin{array}{c c} 1 &amp; 0 \\ 0 &amp; 1 \end{array} \right)&#10;$$&#10;is the unit matrix.&#10;}}&#10;\end{minipage}&#10;\end{document}"/>
  <p:tag name="IGUANATEXSIZE" val="20"/>
  <p:tag name="IGUANATEXCURSOR" val="7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8,017"/>
  <p:tag name="ORIGINALWIDTH" val="4388,452"/>
  <p:tag name="LATEXADDIN" val="\documentclass{article}\pagestyle{empty}&#10;\usepackage{amsmath}&#10;\usepackage{amsfonts}&#10;\usepackage{amssymb}&#10;\begin{document}&#10;\begin{minipage}{12.4 cm}&#10;{\sffamily{&#10;Hence, an eigenvector $\vec{v}$ is a solution of the homogeneous system of linear equations&#10;$$&#10;\left( A - \lambda \cdot \mathbb{I}_2 \right) \vec{v} \, \, = \, \, \vec{0}&#10;$$&#10;with $A - \lambda \mathbb{I}_2$ as the coefficient matrix.\\[2mm]&#10;In this view, eigenvectors and can be obtained via Gaussian elimination applied to the augmented matrix&#10;$$&#10; \left( \begin{array}{c c |c} a_{1,1} - \lambda &amp; a_{1,2} &amp; 0 \\&#10; a_{2,1} &amp; a_{2,2} - \lambda &amp; 0 \end{array} \right) \, .&#10;$$&#10;&#10;\vspace{0.5cm}&#10;{\bf{But}}, we can only do this if we know the value of eigenvalue $\lambda$. Thus, how can we find the eigenvalues?&#10;}}&#10;\end{minipage}&#10;\end{document}"/>
  <p:tag name="IGUANATEXSIZE" val="20"/>
  <p:tag name="IGUANATEXCURSOR" val="3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8,748"/>
  <p:tag name="ORIGINALWIDTH" val="4395,951"/>
  <p:tag name="LATEXADDIN" val="\documentclass{article}\pagestyle{empty}&#10;\usepackage{amsmath}&#10;\usepackage{amsfonts}&#10;\usepackage{amssymb}&#10;\begin{document}&#10;\begin{minipage}{12.4 cm}&#10;{\sffamily{&#10;Well, $\vec{v}$ is not allowed to be $\vec{0}$, hence\\[-2mm]&#10;$$&#10; \left( A - \lambda \cdot \mathbb{I}_2 \right) \vec{v} \, \, = \, \, \vec{0} &#10;$$&#10;means that this homogeneous system does not have a unique solution and\\[-2mm]&#10;$$&#10; \left( \begin{array}{c c |c} a_{1,1} - \lambda &amp; a_{1,2} &amp; 0 \\&#10; a_{2,1} &amp; a_{2,2} - \lambda &amp; 0 \end{array} \right)&#10;$$&#10;has infinitly many solutions.&#10;&#10;\vspace{0.3cm}&#10;In terms of linear dependence/ independemce this means that the column vectors of  $A - \lambda \cdot \mathbb{I}_2$\\[-5mm]&#10;$$&#10;\left(\begin{array}{c} a_{1,1} - \lambda \\ a_{2,1} \end{array} \right) \, , \qquad&#10;\left(\begin{array}{c} a_{1,2} \\ a_{2,2} - \lambda \end{array} \right)&#10;$$&#10;are linearly dependent.&#10;}}&#10;\end{minipage}&#10;\end{document}"/>
  <p:tag name="IGUANATEXSIZE" val="20"/>
  <p:tag name="IGUANATEXCURSOR" val="6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6,76"/>
  <p:tag name="ORIGINALWIDTH" val="3859,018"/>
  <p:tag name="LATEXADDIN" val="\documentclass{article}\pagestyle{empty}&#10;\usepackage{amsmath}&#10;\usepackage{amsfonts}&#10;\usepackage{amssymb}&#10;\begin{document}&#10;\begin{minipage}{12.4 cm}&#10;{\sffamily{&#10;That the columns of $A - \lambda \cdot \mathbb{I}_2$ are linearly dependent next leads to\\[-2mm]&#10;$$&#10; \det\left( A - \lambda \cdot \mathbb{I}_2 \right) \, \, = \, \, 0 \, ,&#10;$$&#10;which means that the values of $\lambda$ have to satisfy the following identity:\\[-4mm]&#10;{\small{&#10;\begin{eqnarray*}&#10; \det\left( A - \lambda \cdot \mathbb{I}_2 \right) &amp; = &amp;&#10; \det\left( \begin{array}{c c} a_{1,1} - \lambda &amp; a_{1,2} \\  a_{2,1} &amp; a_{2,2} - \lambda \end{array} \right)\\[2mm]&#10;&amp; = &amp;&#10; \left( a_{1,1} - \lambda \right) \cdot \left( a_{2,2} - \lambda \right) - a_{2,1} \cdot a_{1,2} \\[2mm]&#10;&amp; = &amp;&#10; a_{1,1} \cdot a_{2,2} - a_{2,1} \cdot a_{1,2} - a_{1,1} \cdot \lambda - a_{2,2} \cdot \lambda + \lambda^2 \\[2mm]&#10;&amp; = &amp;&#10; \lambda ^2 - \left( a_{1,1} + a_{2,2} \right) \cdot \lambda + a_{1,1} \cdot a_{2,2} - a_{2,1} \cdot a_{1,2} \\[2mm]&#10;&amp; = &amp;&#10; \lambda^2 - {\text{tr}}(A) \cdot \lambda + \det(A) \, \, \stackrel{!}{=} \, \, 0 \, .&#10;\end{eqnarray*}&#10;}}&#10;}}&#10;\end{minipage}&#10;\end{document}"/>
  <p:tag name="IGUANATEXSIZE" val="20"/>
  <p:tag name="IGUANATEXCURSOR" val="49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5,564"/>
  <p:tag name="ORIGINALWIDTH" val="4381,703"/>
  <p:tag name="LATEXADDIN" val="\documentclass{article}\pagestyle{empty}&#10;\usepackage{amsmath}&#10;\usepackage{amsfonts}&#10;\usepackage{amssymb}&#10;\begin{document}&#10;\begin{minipage}{12.4 cm}&#10;{\sffamily{&#10;In\\[-8mm]&#10;\begin{eqnarray*}&#10; \det\left( A - \lambda \cdot \mathbb{I}_2 \right) &amp; = &amp;&#10; \det\left( \begin{array}{c c} a_{1,1} - \lambda &amp; a_{1,2} \\  a_{2,1} &amp; a_{2,2} - \lambda \end{array} \right)\\[2mm]&#10;&amp; = &amp;&#10; \lambda^2 - {\text{tr}}(A) \cdot \lambda + \det(A) \, \, \stackrel{!}{=} \, \, 0 \, ,&#10;\end{eqnarray*}&#10;the trace ${\text{tr}}(A)$ of $A$ denotes the sum of the diagonal elements of $A$.\\[2mm] For a $2 \times 2$-matrix the&#10;eigenvalues $\lambda$ are thus the roots of a polynomial of degree $2$.\\[1mm]&#10;In general, the polynomial $p(\lambda) = \det(A - \lambda \mathbb{I}_n)$ is called the {\bf{characteristic polynomial}} of the matrix $A \in \mathbb{R}^{n \times n}$.&#10;}}&#10;\end{minipage}&#10;\end{document}"/>
  <p:tag name="IGUANATEXSIZE" val="20"/>
  <p:tag name="IGUANATEXCURSOR" val="2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,6986"/>
  <p:tag name="ORIGINALWIDTH" val="4378,703"/>
  <p:tag name="LATEXADDIN" val="\documentclass{article}\pagestyle{empty}&#10;\usepackage{amsmath}&#10;\usepackage{amsfonts}&#10;\usepackage{amssymb}&#10;\begin{document}&#10;\begin{minipage}{12.4 cm}&#10;{\sffamily{&#10;{\bf{Remark:}} In this regards, eigenvalues are the solutions of an equation involving a determinant,&#10;as we discussed it already in the lecture about determinants and in homework assignments.&#10;}}&#10;\end{minipage}&#10;\end{document}"/>
  <p:tag name="IGUANATEXSIZE" val="20"/>
  <p:tag name="IGUANATEXCURSOR" val="2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32,021"/>
  <p:tag name="ORIGINALWIDTH" val="3394,076"/>
  <p:tag name="LATEXADDIN" val="\documentclass{article}\pagestyle{empty}&#10;\usepackage{amsmath}&#10;\usepackage{amsfonts}&#10;\usepackage{amssymb}&#10;\begin{document}&#10;\begin{minipage}{12.3 cm}&#10;{\sffamily{&#10;{\bf{Example:}}\\[1mm]&#10;For instance, let&#10;$$&#10;A \, \, = \, \, \left( \begin{array}{c c} 2 &amp; 1 \\ 1 &amp; 2 \end{array} \right) \, ,&#10;$$&#10;then&#10;$$&#10;\det\left( A - \lambda \cdot \mathbb{I}_2 \right) \, \, = \, \, \lambda^2 - 4 \cdot \lambda + 3 \, \, \stackrel{!}{=} \, \, 0 &#10;$$&#10;leads to the two eigenvalues (counted by multiplicity)&#10;$$&#10;\lambda_{1/2} \, \, = \, \, \frac{4 \pm \sqrt{16 - 4 \cdot 3}}{2} \, \, = \, \, \frac{4 \pm 2}{2} \, \, = \, \, 2  \pm 1 \, ,&#10;$$&#10;i.e. $\lambda_1 = 3$ and $\lambda_2 = 1$.&#10;}}&#10;\end{minipage}&#10;\end{document}"/>
  <p:tag name="IGUANATEXSIZE" val="20"/>
  <p:tag name="IGUANATEXCURSOR" val="3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5,752"/>
  <p:tag name="ORIGINALWIDTH" val="4251,969"/>
  <p:tag name="LATEXADDIN" val="\documentclass{article}\pagestyle{empty}&#10;\usepackage{amsmath}&#10;\usepackage{amsfonts}&#10;\usepackage{amssymb}&#10;\begin{document}&#10;\begin{minipage}{12.3 cm}&#10;{\sffamily{&#10;To find the eigenvalues of\\[-4mm]&#10;$$&#10;A \, \, = \, \, \left( \begin{array}{c c} 2 &amp; 1 \\ 1 &amp; 2 \end{array} \right) \, ,&#10;$$&#10;we need to solve two homogeneous systems of equations with coefficient matrices\\[-2mm]&#10;$$&#10;A - \lambda_1 \cdot \mathbb{I}_2 \, \, = \, \, A - 3 \cdot \mathbb{I}_2 \qquad \text{and} \qquad&#10;A - \lambda_2 \cdot \mathbb{I}_2 \, \, = \, \, A - 1 \cdot \mathbb{I}_2&#10;$$&#10;I.e., we first have\\[-2mm]&#10;$$&#10;\big(  A - 3 \cdot \mathbb{I}_2 \, | \, \vec{0} \big) \, \, = \, \,&#10;\left( \begin{array}{c c | c} -1 &amp; 1 &amp; 0 \\ 1 &amp; -1 &amp; 0 \end{array} \right)&#10;\quad \leadsto \quad&#10;\left( \begin{array}{c c | c} -1 &amp; 1 &amp; 0 \\ 0 &amp; 0 &amp; 0 \end{array} \right)&#10;$$&#10;with a specific solution\\[-2mm]&#10;$$&#10;\left( \begin{array}{c} 1 \\ 1 \end{array} \right) \, \, \in \, \, \mathbb{L}_1 \, \, = \, \, \left\{ \left( \begin{array}{c} t \\ t \end{array} \right) \, \in \, \mathbb{R}^2 \, : \, t \, \in \, \mathbb{R} \right\} \, .&#10;$$&#10;}}&#10;\end{minipage}&#10;\end{document}"/>
  <p:tag name="IGUANATEXSIZE" val="20"/>
  <p:tag name="IGUANATEXCURSOR" val="107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1,264"/>
  <p:tag name="ORIGINALWIDTH" val="4345,707"/>
  <p:tag name="LATEXADDIN" val="\documentclass{article}\pagestyle{empty}&#10;\usepackage{amsmath}&#10;\usepackage{amsfonts}&#10;\usepackage{amssymb}&#10;\begin{document}&#10;\begin{minipage}{12.3 cm}&#10;{\sffamily{&#10;Second, we have\\[-2mm]&#10;$$&#10;\big(  A - 1 \cdot \mathbb{I}_2 \, | \, \vec{0} \big) \, \, = \, \,&#10;\left( \begin{array}{c c | c} 1 &amp; 1 &amp; 0 \\ 1 &amp; 1 &amp; 0 \end{array} \right)&#10;\quad \leadsto \quad&#10;\left( \begin{array}{c c | c} 1 &amp; 1 &amp; 0 \\ 0 &amp; 0 &amp; 0 \end{array} \right)&#10;$$&#10;with a specific solution\\[-2mm]&#10;$$&#10;\left( \begin{array}{c} -1 \\ 1 \end{array} \right) \, \, \in \, \, \mathbb{L}_2 \, \, = \, \, \left\{ \left( \begin{array}{c} -t \\ t \end{array} \right) \, \in \, \mathbb{R}^2 \, : \, t \, \in \, \mathbb{R} \right\} \, .&#10;$$&#10;&#10;Thus:\\[-6mm]&#10;\begin{itemize}&#10;\item the eigenvectors to the eigenvalue $\lambda_1 = 3$ are the vectors $t \cdot (1, 1)^T$ with $t \in \mathbb{R}$, and\\[-6mm]&#10;\item the eigenvectors to the eigenvalue $\lambda_2 = 1$ are the vectors $t \cdot (-1, 1)^T$ with $t \in \mathbb{R}$.&#10;\end{itemize}&#10;}}&#10;\end{minipage}&#10;\end{document}"/>
  <p:tag name="IGUANATEXSIZE" val="20"/>
  <p:tag name="IGUANATEXCURSOR" val="9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6,262"/>
  <p:tag name="ORIGINALWIDTH" val="4344,207"/>
  <p:tag name="LATEXADDIN" val="\documentclass{article}\pagestyle{empty}&#10;\usepackage{amsmath}&#10;\usepackage{amsfonts}&#10;\usepackage{amssymb}&#10;\begin{document}&#10;\begin{minipage}{12.3 cm}&#10;{\sffamily{&#10;Indeed&#10;$$&#10;\left( \begin{array}{c c} 2 &amp; 1 \\ 1 &amp; 2 \end{array} \right)  \left( \begin{array}{c} 1 \\ 1 \end{array} \right)  \, \, = \, \, \left( \begin{array}{c} 3 \\ 3 \end{array} \right) \, \, = \, \,&#10; 3 \cdot \left( \begin{array}{c} 1 \\ 1 \end{array} \right) \, ,&#10;$$&#10;and&#10;$$&#10;\left( \begin{array}{c c} 2 &amp; 1 \\ 1 &amp; 2 \end{array} \right)  \left( \begin{array}{c} -1 \\ 1 \end{array} \right)  \, \, = \, \, \left( \begin{array}{c} -1 \\ 1 \end{array} \right) \, \, = \, \,&#10; 1 \cdot \left( \begin{array}{c} -1 \\ 1 \end{array} \right) \, .&#10;$$&#10;&#10;\vspace{0.3cm}&#10;Notice, that the eigenvectors\\[-2mm]&#10;$$&#10;t \cdot \begin{pmatrix} 1 \\ 1 \end{pmatrix} \qquad \text{and} \qquad&#10;t \cdot \begin{pmatrix} -1 \\ 1 \end{pmatrix}&#10;$$&#10;to different eigenvalues are linearly independent, in this case even orthogonal, and that (in this case)&#10;they provide a basis of $\mathbb{R}^2$.&#10;}}&#10;\end{minipage}&#10;\end{document}"/>
  <p:tag name="IGUANATEXSIZE" val="20"/>
  <p:tag name="IGUANATEXCURSOR" val="7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5,561"/>
  <p:tag name="ORIGINALWIDTH" val="3318,335"/>
  <p:tag name="LATEXADDIN" val="\documentclass{article}\pagestyle{empty}&#10;\usepackage{amsmath}&#10;\usepackage{amsfonts}&#10;\usepackage{amssymb}&#10;\begin{document}&#10;\begin{minipage}{9.4 cm}&#10;{\sffamily{&#10;Of course, not every matrix in $\mathbb{R}^{2 \times 2}$ needs to be such that real eigenvalues and eigenvectors&#10;exist; take for instance&#10;$$&#10; A \, \, = \, \, \left( \begin{array}{c c} 0 &amp; 1 \\ -1 &amp; 0 \end{array} \right) \, ,&#10;$$&#10;that represents a rotation by $-90^{\circ}$ about the origin. Here&#10;$$&#10; \det\left( A - \lambda \cdot \mathbb{I} \right) \, \, = \, \, \lambda^2 + 1 \, \, \stackrel{!}{=} \, \, 0 \, ,&#10;$$&#10;which does not have solutions in $\mathbb{R}$.&#10;}}&#10;\end{minipage}&#10;\end{document}"/>
  <p:tag name="IGUANATEXSIZE" val="20"/>
  <p:tag name="IGUANATEXCURSOR" val="6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8,009"/>
  <p:tag name="ORIGINALWIDTH" val="4381,703"/>
  <p:tag name="LATEXADDIN" val="\documentclass{article}\pagestyle{empty}&#10;\usepackage{amsmath}&#10;\usepackage{amsfonts}&#10;\usepackage{amssymb}&#10;\begin{document}&#10;\begin{minipage}{12.4 cm}&#10;{\sffamily{&#10;The definition of the definite integral&#10;$$&#10;\int^b_a \, f(x) \, \textrm{d} x&#10;$$&#10;requires the interval of integration $a \leq x \leq b$ to be bounded.\\[1mm]&#10;In certain applications, it is useful to consider integrals over unbounded intervals such as $x \geq a$. We will define such&#10;{\bf{improper integrals}} in this lecture and examine a few properties and applications.\\[1mm]&#10;We denote the improper integral of $f(x)$ over the unbounded interval $x \geq a$ by&#10;$$&#10;\int^{+ \infty}_a \, f(x) \, \textrm{d} x \, .&#10;$$&#10;}}&#10;\end{minipage}&#10;\end{document}"/>
  <p:tag name="IGUANATEXSIZE" val="20"/>
  <p:tag name="IGUANATEXCURSOR" val="6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1,279"/>
  <p:tag name="ORIGINALWIDTH" val="3324,335"/>
  <p:tag name="LATEXADDIN" val="\documentclass{article}\pagestyle{empty}&#10;\usepackage{amsmath}&#10;\usepackage{amsfonts}&#10;\usepackage{amssymb}&#10;\begin{document}&#10;\begin{minipage}{9.4 cm}&#10;{\sffamily{&#10;$$&#10;\int^{+ \infty}_a \, f(x) \, \textrm{d} x&#10;$$&#10;For $x \geq a$, this improper integral can be interpreted as the area of the&#10;region under the curve $y = f(x)$ to the right of $x = a$\\[1mm]&#10;Although this region has infinite extent, its area may be finite or infinite, depending&#10;on how quickly $f(x)$ approaches zero as $x$ increases indefinitely.\\[1mm]&#10;A reasonable strategy for finding the area of such a region is to first use a definite integral to compute the&#10;area from $x = a$ to some finite number $x = N$ and then to let $N$ approach infinity in&#10;the resulting expression.&#10;}}&#10;\end{minipage}&#10;\end{document}"/>
  <p:tag name="IGUANATEXSIZE" val="20"/>
  <p:tag name="IGUANATEXCURSOR" val="7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6,168"/>
  <p:tag name="ORIGINALWIDTH" val="2757,406"/>
  <p:tag name="LATEXADDIN" val="\documentclass{article}\pagestyle{empty}&#10;\usepackage{amsmath}&#10;\usepackage{amsfonts}&#10;\usepackage{amssymb}&#10;\begin{document}&#10;\begin{minipage}{9.4 cm}&#10;{\sffamily{&#10;Hence:\\[-8mm]&#10;\begin{eqnarray*}&#10;\text{total area} &amp; = &amp; \lim_{N \to +\infty} \, \left( \text{area from $a$ to $N$} \right)\\[-1mm]&#10;&amp; = &amp;&#10;\lim_{N \to +\infty} \, \int^N_a \, f(x) \, \textrm{d} x \, .&#10;\end{eqnarray*}&#10;}}&#10;\end{minipage}&#10;\end{document}"/>
  <p:tag name="IGUANATEXSIZE" val="20"/>
  <p:tag name="IGUANATEXCURSOR" val="2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6,093"/>
  <p:tag name="ORIGINALWIDTH" val="3325,834"/>
  <p:tag name="LATEXADDIN" val="\documentclass{article}\pagestyle{empty}&#10;\usepackage{amsmath}&#10;\usepackage{amsfonts}&#10;\usepackage{amssymb}&#10;\begin{document}&#10;\begin{minipage}{9.4 cm}&#10;{\sffamily{&#10;{\bf{The Improper Integral of type 1:}}&#10;If $f(x)$ is continuous for $x \geq a$, then&#10;$$&#10;\int^{+ \infty}_a \, f(x) \, \textrm{d} x \, \, = \, \,&#10;\lim_{N \to +\infty} \, \int^N_a \, f(x) \, \textrm{d} x \, .&#10;$$&#10;If the limit exists, the improper integral is said to {\bf{converge}} to the value of the&#10;limit. If the limit does not exist, the improper integral {\bf{diverges}}.&#10;}}&#10;\end{minipage}&#10;\end{document}"/>
  <p:tag name="IGUANATEXSIZE" val="20"/>
  <p:tag name="IGUANATEXCURSOR" val="1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88,227"/>
  <p:tag name="ORIGINALWIDTH" val="4490,439"/>
  <p:tag name="LATEXADDIN" val="\documentclass{article}\pagestyle{empty}&#10;\usepackage{amsmath}&#10;\usepackage{amsfonts}&#10;\usepackage{amssymb}&#10;\begin{document}&#10;\begin{minipage}{12.7 cm}&#10;{\sffamily{&#10;{\bf{Exercise:}}\\[1mm]&#10;Either evaluate the following improper integral or show that it diverges:&#10;$$&#10;\int^{+ \infty}_1 \, \frac{1}{x^2} \, \textrm{d} x \, .&#10;$$&#10;&#10;{\bf{Solution:}}\\[1mm]&#10;First we compute the integral from $1$ to $N$ and then let $N$ approach infinity. I.e., we arrange our&#10;work as follows:&#10;\begin{eqnarray*}&#10;\int^{+ \infty}_1 \, \frac{1}{x^2} \, \textrm{d} x &amp; = &amp;&#10;\lim_{N \to +\infty} \, \int^{N}_1 \, \frac{1}{x^2} \, \textrm{d} x \, \, = \, \,&#10;\lim_{N \to +\infty} \Big[ -\frac{1}{x} \Big]^N_1 \\[2mm]&#10;&amp; = &amp; \lim_{N \to +\infty} \left(-\frac{1}{N} + 1 \right) \, \, = \, \, 1 \, .&#10;\end{eqnarray*}&#10;}}&#10;\end{minipage}&#10;\end{document}"/>
  <p:tag name="IGUANATEXSIZE" val="20"/>
  <p:tag name="IGUANATEXCURSOR" val="44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3,979"/>
  <p:tag name="ORIGINALWIDTH" val="4253,469"/>
  <p:tag name="LATEXADDIN" val="\documentclass{article}\pagestyle{empty}&#10;\usepackage{amsmath}&#10;\usepackage{amsfonts}&#10;\usepackage{amssymb}&#10;\begin{document}&#10;\begin{minipage}{12.7 cm}&#10;{\sffamily{&#10;{\bf{Exercise:}}\\[1mm]&#10;Either evaluate the following improper integral or show that it diverges:&#10;$$&#10;\int^{+ \infty}_1 \, \frac{1}{x} \, \textrm{d} x \, .&#10;$$&#10;&#10;{\bf{Solution:}}\\[1mm]&#10;We have:&#10;\begin{eqnarray*}&#10;\int^{+ \infty}_1 \, \frac{1}{x} \, \textrm{d} x &amp; = &amp;&#10;\lim_{N \to +\infty} \, \int^{N}_1 \, \frac{1}{x} \, \textrm{d} x \, \, = \, \,&#10;\lim_{N \to +\infty} \Big[ \ln|x| \Big]^N_1 \\[2mm]&#10;&amp; = &amp; \lim_{N \to +\infty} \left( \ln|N| \right) \, \, = \, \, +\infty \, .&#10;\end{eqnarray*}&#10;Since the limit does not exist (as a finite number), the improper integral diverges.&#10;}}&#10;\end{minipage}&#10;\end{document}"/>
  <p:tag name="IGUANATEXSIZE" val="20"/>
  <p:tag name="IGUANATEXCURSOR" val="6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7,034"/>
  <p:tag name="ORIGINALWIDTH" val="3327,334"/>
  <p:tag name="LATEXADDIN" val="\documentclass{article}\pagestyle{empty}&#10;\usepackage{amsmath}&#10;\usepackage{amsfonts}&#10;\usepackage{amssymb}&#10;\begin{document}&#10;\begin{minipage}{9.4 cm}&#10;{\sffamily{&#10;You have just seen that the improper integral $\int^{+\infty}_1 \frac{1}{x^2} \, \textrm{d} x$ converges while&#10;$\int^{+\infty}_1 \frac{1}{x} \, \textrm{d} x$ diverges.\\[1mm]&#10;In geometric terms, this says that&#10;\begin{itemize}&#10;\item the area under the curve $y = \frac{1}{x^2}$ to the right of $x = 1$ is finite, while&#10;\item the corresponding area under the curve $y = \frac{1}{x}$ to the right of $x = 1$ is infinite.&#10;\end{itemize}&#10;The difference is due to the fact that as $x$ increases without bound, $\frac{1}{x^2}$ approaches zero&#10;more quickly than does $\frac{1}{x}$.}}&#10;\end{minipage}&#10;\end{document}"/>
  <p:tag name="IGUANATEXSIZE" val="20"/>
  <p:tag name="IGUANATEXCURSOR" val="59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8,013"/>
  <p:tag name="ORIGINALWIDTH" val="4388,452"/>
  <p:tag name="LATEXADDIN" val="\documentclass{article}\pagestyle{empty}&#10;\usepackage{amsmath}&#10;\usepackage{amsfonts}&#10;\usepackage{amssymb}&#10;\begin{document}&#10;\begin{minipage}{12.4 cm}&#10;{\sffamily{&#10;Let $p$ be any power and $k$ a positive number.&#10;The evaluation of improper integrals arising from practical problems often&#10;involves limits of the form&#10;$$&#10;\lim_{N \to \infty} \, \frac{N^p}{{\rm{e}}^{k \cdot N}} \, \, = \, \,&#10;\lim_{N \to \infty} \, N^p \cdot {\rm{e}}^{-k \cdot N} \qquad \text{(for $k &gt; 0$)} \, .&#10;$$&#10;In general, an exponential term ${\rm{e}}^{k \cdot N}$ will grow faster than any power term $N^p$, so&#10;$$&#10;N^p \cdot {\rm{e}}^{-k \cdot N} \, \, = \, \, \frac{N^p}{{\rm{e}}^{k \cdot N}}&#10;$$&#10;will become very small in the long run. Hence&#10;$$&#10;\lim_{N \to \infty} \, N^p \cdot {\rm{e}}^{-k \cdot N} \, \, = \, \, 0 \, .&#10;$$&#10;}}&#10;\end{minipage}&#10;\end{document}"/>
  <p:tag name="IGUANATEXSIZE" val="20"/>
  <p:tag name="IGUANATEXCURSOR" val="7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8,489"/>
  <p:tag name="ORIGINALWIDTH" val="4031,496"/>
  <p:tag name="LATEXADDIN" val="\documentclass{article}\pagestyle{empty}&#10;\usepackage{amsmath}&#10;\usepackage{amsfonts}&#10;\usepackage{amssymb}&#10;\begin{document}&#10;\begin{minipage}{12.7 cm}&#10;{\sffamily{&#10;{\bf{Exercise:}}\\[1mm]&#10;Either evaluate the following improper integral or show that it diverges:&#10;$$&#10;\int^{+ \infty}_0 \, x \cdot {\rm{e}}^{-2x} \, \textrm{d} x \, .&#10;$$&#10;&#10;{\bf{Solution:}}\\[1mm]&#10;We have:&#10;\begin{eqnarray*}&#10;\int^{+ \infty}_0 \, x \cdot {\rm{e}}^{-2x} \, \textrm{d} x &amp; = &amp; \lim_{N \to + \infty} \, \int^N_0 \, x \cdot {\rm{e}}^{-2x} \, \textrm{d} x \\[2mm]&#10;&amp; = &amp;&#10;\lim_{N \to + \infty} \left( \Big[ -\tfrac{1}{2} \, x \, {\rm{e}}^{-2x} \Big]^N_0 \, + \, \tfrac{1}{2} \, \int^N_0 \, {\rm{e}}^{-2x} \, \textrm{d} x \right)&#10;\end{eqnarray*}&#10;}}&#10;\end{minipage}&#10;\end{document}"/>
  <p:tag name="IGUANATEXSIZE" val="20"/>
  <p:tag name="IGUANATEXCURSOR" val="5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4,548"/>
  <p:tag name="ORIGINALWIDTH" val="4019,498"/>
  <p:tag name="LATEXADDIN" val="\documentclass{article}\pagestyle{empty}&#10;\usepackage{amsmath}&#10;\usepackage{amsfonts}&#10;\usepackage{amssymb}&#10;\begin{document}&#10;\begin{minipage}{12.7 cm}&#10;{\sffamily{&#10;\begin{eqnarray*}&#10;\int^{+ \infty}_0 \, x \cdot {\rm{e}}^{-2x} \, \textrm{d} x &#10;&amp; = &amp;&#10;\lim_{N \to + \infty} \left( \Big[ -\tfrac{1}{2} \, x \, {\rm{e}}^{-2x} \Big]^N_0 \, + \, \tfrac{1}{2} \, \int^N_0 \, {\rm{e}}^{-2x} \, \textrm{d} x \right) \\[2mm]&#10;&amp; = &amp;&#10;\lim_{N \to + \infty} \Big[ -\tfrac{1}{2} \, x \, {\rm{e}}^{-2x} \, - \, \tfrac{1}{4} \, {\rm{e}}^{-2x} \Big]^N_0 \\[2mm]&#10;&amp; = &amp;&#10;\lim_{N \to + \infty} \left( -\tfrac{1}{2} \, N \, {\rm{e}}^{-2N} \, - \, \tfrac{1}{4} \, {\rm{e}}^{-2N} \, + \, 0 \, + \, \tfrac{1}{4} \right) \\[2mm]&#10;&amp; = &amp;&#10;\tfrac{1}{4} \, , &#10;\end{eqnarray*}&#10;since ${\rm{e}}^{-2N} \to 0$ and $N {\rm{e}}^{-2N} \to 0$ as $N \to + \infty$.&#10;}}&#10;\end{minipage}&#10;\end{document}"/>
  <p:tag name="IGUANATEXSIZE" val="20"/>
  <p:tag name="IGUANATEXCURSOR" val="6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0,8812"/>
  <p:tag name="ORIGINALWIDTH" val="4386,952"/>
  <p:tag name="LATEXADDIN" val="\documentclass{article}\pagestyle{empty}&#10;\usepackage{amsmath}&#10;\usepackage{amsfonts}&#10;\usepackage{amssymb}&#10;\begin{document}&#10;\begin{minipage}{12.4 cm}&#10;{\sffamily{&#10;There are other kinds of improper integrals of interest:\\[1mm]&#10;For instance, if $f(x)$ is continuous on the unbounded interval $x \leq b$, then the improper&#10;integral $\int^b_{-\infty} f(x) \, \textrm{d} x$&#10;is defined by&#10;$$&#10;\int^b_{-\infty} \, f(x) \, \textrm{d} x \, \, = \, \, \lim_{N \to -\infty} \, \int^b_N \, f(x) \, \textrm{d} x \, .&#10;$$&#10;}}&#10;\end{minipage}&#10;\end{document}"/>
  <p:tag name="IGUANATEXSIZE" val="20"/>
  <p:tag name="IGUANATEXCURSOR" val="5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,4665"/>
  <p:tag name="ORIGINALWIDTH" val="4384,702"/>
  <p:tag name="LATEXADDIN" val="\documentclass{article}\pagestyle{empty}&#10;\usepackage{amsmath}&#10;\usepackage{amsfonts}&#10;\usepackage{amssymb}&#10;\begin{document}&#10;\begin{minipage}{12.4 cm}&#10;{\sffamily{&#10;More generally, if $f(x)$ is continuous for all $x$, then the improper integral over the&#10;entire $x$ axis may be defined as follows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8,8903"/>
  <p:tag name="ORIGINALWIDTH" val="4386,202"/>
  <p:tag name="LATEXADDIN" val="\documentclass{article}\pagestyle{empty}&#10;\usepackage{amsmath}&#10;\usepackage{amsfonts}&#10;\usepackage{amssymb}&#10;\begin{document}&#10;\begin{minipage}{12.4 cm}&#10;{\sffamily{&#10;{\bf{The 'Double' Improper Integral:}}\\[1mm]&#10;If $\int^{\infty}_c f(x) \, \textrm{d} x$ and $\int^c_{-\infty} f(x) \, \textrm{d} x$ both&#10;converge for some number $c$, then the improper integral of $f(x)$ over the unbounded&#10;interval $-\infty &lt; x &lt; \infty$ is defined by&#10;$$&#10;\int^{\infty}_{-\infty} \, f(x) \, \textrm{d} x \, \, = \, \,&#10;\int^{\infty}_c f(x) \, \textrm{d} x \, + \, \int^c_{-\infty} f(x) \, \textrm{d} x \, .&#10;$$&#10;}}&#10;\end{minipage}&#10;\end{document}"/>
  <p:tag name="IGUANATEXSIZE" val="20"/>
  <p:tag name="IGUANATEXCURSOR" val="2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6,798"/>
  <p:tag name="ORIGINALWIDTH" val="4185,977"/>
  <p:tag name="LATEXADDIN" val="\documentclass{article}\pagestyle{empty}&#10;\usepackage{amsmath}&#10;\usepackage{amsfonts}&#10;\usepackage{amssymb}&#10;\begin{document}&#10;\begin{minipage}{12.7 cm}&#10;{\sffamily{&#10;{\bf{Exercise:}}\\[1mm]&#10;Either evaluate the following improper integral or show that it diverges:&#10;$$&#10;\int^{+ \infty}_{-\infty} \, x \cdot {\rm{e}}^{-0.1 \cdot x^2} \, \textrm{d} x \, .&#10;$$&#10;&#10;{\bf{Solution:}}\\[1mm]&#10;First, let us find the indefinite integral&#10;$$&#10;\int \, x \cdot {\rm{e}}^{-0.1 \cdot x^2} \, \textrm{d} x \, \, = \, \, \int \, {\rm{e}}^u \, \left( \frac{\textrm{d} u}{-0.2} \right)&#10;\, \, = \, \, -5 \, {\rm{e}}^u \, + \, C \, \, = \, \, -5 \, {\rm{e}}^{-0.1 \, x^2} \, + \, C&#10;$$&#10;}}&#10;\end{minipage}&#10;\end{document}"/>
  <p:tag name="IGUANATEXSIZE" val="20"/>
  <p:tag name="IGUANATEXCURSOR" val="2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6,8805"/>
  <p:tag name="ORIGINALWIDTH" val="4170,229"/>
  <p:tag name="LATEXADDIN" val="\documentclass{article}\pagestyle{empty}&#10;\usepackage{amsmath}&#10;\usepackage{amsfonts}&#10;\usepackage{amssymb}&#10;\begin{document}&#10;\begin{minipage}{12.7 cm}&#10;{\sffamily{&#10;Now, let $c=0$ in the definition of $\int^{\infty}_{-\infty} f(x) \, \textrm{d} x$. We find that&#10;\begin{eqnarray*}&#10;\int^{\infty}_0 \, x \, {\rm{e}}^{-0.1 \, x^2} \, \textrm{d} x &amp; = &amp; \lim_{N \to \infty} \, \int^N_0 \, x \, {\rm{e}}^{-0.1 \, x^2} \, \textrm{d} x&#10;\, \, = \, \,&#10;\lim_{N \to \infty} \Big[ -5 \, {\rm{e}}^{-0.1 \, x^2} \Big]^N_0 \\[2mm]&#10;&amp; = &amp;&#10;\lim_{N \to \infty} \left( -5 \, {\rm{e}}^{-0.1 \, N^2} \, - \, (-5 \, {\rm{e}}^0 ) \right) \, \, = \, \, 5&#10;\end{eqnarray*}&#10;}}&#10;\end{minipage}&#10;\end{document}"/>
  <p:tag name="IGUANATEXSIZE" val="20"/>
  <p:tag name="IGUANATEXCURSOR" val="5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4,1583"/>
  <p:tag name="ORIGINALWIDTH" val="4446,944"/>
  <p:tag name="LATEXADDIN" val="\documentclass{article}\pagestyle{empty}&#10;\usepackage{amsmath}&#10;\usepackage{amsfonts}&#10;\usepackage{amssymb}&#10;\begin{document}&#10;\begin{minipage}{12.7 cm}&#10;{\sffamily{&#10;and similarly,&#10;\begin{eqnarray*}&#10;\int^0_{-\infty} \, x \, {\rm{e}}^{-0.1 \, x^2} \, \textrm{d} x &amp; = &amp; &#10;\lim_{N \to -\infty} \Big[ -5 \, {\rm{e}}^{-0.1 \, x^2} \Big]^0_N \, \, = \, \,&#10;\lim_{N \to -\infty} \left( -5 \, {\rm{e}}^0 \, - \, (-5 \, {\rm{e}}^{-0.1 \, N^2} ) \right)\\[1mm]&#10;&amp; = &amp;&#10;-5 \, .&#10;\end{eqnarray*}&#10;}}&#10;\end{minipage}&#10;\end{document}"/>
  <p:tag name="IGUANATEXSIZE" val="20"/>
  <p:tag name="IGUANATEXCURSOR" val="4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3,1834"/>
  <p:tag name="ORIGINALWIDTH" val="4406,45"/>
  <p:tag name="LATEXADDIN" val="\documentclass{article}\pagestyle{empty}&#10;\usepackage{amsmath}&#10;\usepackage{amsfonts}&#10;\usepackage{amssymb}&#10;\begin{document}&#10;\begin{minipage}{12.7 cm}&#10;{\sffamily{&#10;Hence&#10;$$&#10;\int^{\infty}_{-\infty} \, x \, {\rm{e}}^{-0.1 \, x^2} \, \textrm{d} x \, \, = \, \,&#10;\int^{\infty}_0 \, x \, {\rm{e}}^{-0.1 \, x^2} \, \textrm{d} x \, + \, \int^0_{-\infty} \, x \, {\rm{e}}^{-0.1 \, x^2} \, \textrm{d} x&#10;\, \, = \, \, 5 \, + \, (-5) \, \, = \, \, 0 \, .&#10;$$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4,736"/>
  <p:tag name="ORIGINALWIDTH" val="3334,833"/>
  <p:tag name="LATEXADDIN" val="\documentclass{article}\pagestyle{empty}&#10;\usepackage{amsmath}&#10;\usepackage{amsfonts}&#10;\usepackage{amssymb}&#10;\begin{document}&#10;\begin{minipage}{12.5 cm}&#10;{\sffamily{&#10;{\bf{Definition of an Improper Integral of Type 1:}}&#10;\begin{enumerate}&#10;\item[a)] If $\int^N_a \, f(x) \, \textrm{d} x$ exists for every number $N \geq a$, then&#10;$$&#10;\int^{\infty}_a \, f(x) \, \textrm{d} x \, \, = \, \, \lim_{N \to \infty} \int^N_a \, f(x) \, \textrm{d} x&#10;$$&#10;provided this limit exists (as a finite number).&#10;\item[b)] If $\int^b_N \, f(x) \, \textrm{d} x$ exists for every number $N \leq b$, then&#10;$$&#10;\int^b_{-\infty} \, f(x) \, \textrm{d} x \, \, = \, \, \lim_{N \to -\infty} \int^b_N \, f(x) \, \textrm{d} x&#10;$$&#10;provided this limit exists (as a finite number).&#10;&#10;\end{enumerate}&#10;}}&#10;\end{minipage}&#10;\end{document}"/>
  <p:tag name="IGUANATEXSIZE" val="20"/>
  <p:tag name="IGUANATEXCURSOR" val="5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7,315"/>
  <p:tag name="ORIGINALWIDTH" val="4420,698"/>
  <p:tag name="LATEXADDIN" val="\documentclass{article}\pagestyle{empty}&#10;\usepackage{amsmath}&#10;\usepackage{amsfonts}&#10;\usepackage{amssymb}&#10;\begin{document}&#10;\begin{minipage}{12.5 cm}&#10;{\sffamily{&#10;[continued]\\[2mm]&#10;The improper integrals $\int^{\infty}_a \, f(x) \, \textrm{d} x$ and $\int^b_{-\infty} \, f(x) \, \textrm{d} x$ are called {\bf{convergent}} if the&#10;corresponding limit exists and {\bf{divergent}} if the limit does not exist.&#10;\begin{enumerate}&#10;\item[c)] If both $\int^{\infty}_c \, f(x) \, \textrm{d} x$ and $\int^c_{-\infty} \, f(x) \, \textrm{d} x$ are convergent, then we define&#10;$$&#10;\int^{\infty}_{-\infty} \, f(x) \, \textrm{d} x \, \, = \, \,&#10;\int^c_{-\infty} \, f(x) \, \textrm{d} x \, + \, \int^{\infty}_c \, f(x) \, \textrm{d} x \, ,&#10;$$&#10;where any real number $c$ can be used.&#10;\end{enumerate}&#10;}}&#10;\end{minipage}&#10;\end{document}"/>
  <p:tag name="IGUANATEXSIZE" val="20"/>
  <p:tag name="IGUANATEXCURSOR" val="6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3,99"/>
  <p:tag name="ORIGINALWIDTH" val="3359,58"/>
  <p:tag name="LATEXADDIN" val="\documentclass{article}\pagestyle{empty}&#10;\usepackage{amsmath}&#10;\usepackage{amsfonts}&#10;\usepackage{amssymb}&#10;\begin{document}&#10;\begin{minipage}{9.5 cm}&#10;{\sffamily{&#10;Suppose that $f$ is a positive continuous function defined on a finite interval $[a, b)$ but has a vertical asymptote at $b$.\\[1mm]&#10;Let $S$ be the unbounded region under the graph of $f$ and above the $x$-axis between $a$ and $b$.\\[1mm]&#10;The area of the part of $S$ between $a$ and $t$ is&#10;$$&#10;A(t) \, \, = \, \, \int^t_a \, f(x) \, \textrm{d} x&#10;$$&#10;If it happens that $A(t)$ approaches a definite number $A$ as $t \to b^-$, then we say that the area of the region $S$ is $A$ and we write&#10;$$&#10;\int^b_a \, f(x) \, \textrm{d} x \, \, = \, \, \lim_{t \to b^-} \int^t_a \, f(x) \, \textrm{d} x&#10;$$&#10;}}&#10;\end{minipage}&#10;\end{document}"/>
  <p:tag name="IGUANATEXSIZE" val="20"/>
  <p:tag name="IGUANATEXCURSOR" val="3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8,245"/>
  <p:tag name="ORIGINALWIDTH" val="3323,585"/>
  <p:tag name="LATEXADDIN" val="\documentclass{article}\pagestyle{empty}&#10;\usepackage{amsmath}&#10;\usepackage{amsfonts}&#10;\usepackage{amssymb}&#10;\begin{document}&#10;\begin{minipage}{9.5 cm}&#10;{\sffamily{&#10;{\bf{Definition of an Improper Integral of Type 2:}}&#10;\begin{enumerate}&#10;\item[a)] If $f$ is continuous on $[a, b)$ and is discontinuous at $b$, then&#10;$$&#10;\int^b_a \, f(x) \, \textrm{d} x \, \, = \, \, \lim_{t \to b^-} \int^t_a \, f(x) \, \textrm{d} x&#10;$$&#10;if this limit exists (as a finite number).&#10;\item[b)] If $f$ is continuous on $(a, b]$ and is discontinuous at $a$, then&#10;$$&#10;\int^b_a \, f(x) \, \textrm{d} x \, \, = \, \, \lim_{t \to a^+} \int^b_t \, f(x) \, \textrm{d} x&#10;$$&#10;if this limit exists (as a finite number).&#10;\end{enumerate}&#10;}}&#10;\end{minipage}&#10;\end{document}"/>
  <p:tag name="IGUANATEXSIZE" val="20"/>
  <p:tag name="IGUANATEXCURSOR" val="6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4,556"/>
  <p:tag name="ORIGINALWIDTH" val="3358,081"/>
  <p:tag name="LATEXADDIN" val="\documentclass{article}\pagestyle{empty}&#10;\usepackage{amsmath}&#10;\usepackage{amsfonts}&#10;\usepackage{amssymb}&#10;\begin{document}&#10;\begin{minipage}{9.5 cm}&#10;{\sffamily{&#10;[continued]\\[2mm]&#10;The improper integral $\int^b_a \, f(x) \, \textrm{d} x$ is called {\bf{convergent}} if the&#10;corresponding limit exists and {\bf{divergent}} if the limit does not exist.&#10;\begin{enumerate}&#10;\item[c)] If $f$ has a discontinuity at $c$, where $a &lt; c &lt; b$, and both $\int^c_a \, f(x) \, \textrm{d} x$ and $\int^b_c \, f(x) \, \textrm{d} x$ are convergent, then we write&#10;$$&#10;\int^b_a \, f(x) \, \textrm{d} x \, \, = \, \,&#10;\int^c_a \, f(x) \, \textrm{d} x \, + \, \int^b_c \, f(x) \, \textrm{d} x \, .&#10;$$&#10;\end{enumerate}&#10;}}&#10;\end{minipage}&#10;\end{document}"/>
  <p:tag name="IGUANATEXSIZE" val="20"/>
  <p:tag name="IGUANATEXCURSOR" val="6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9,228"/>
  <p:tag name="ORIGINALWIDTH" val="3357,331"/>
  <p:tag name="LATEXADDIN" val="\documentclass{article}\pagestyle{empty}&#10;\usepackage{amsmath}&#10;\usepackage{amsfonts}&#10;\usepackage{amssymb}&#10;\begin{document}&#10;\begin{minipage}{9.5 cm}&#10;{\sffamily{&#10;{\bf{Example:}}&#10;Find&#10;$$&#10;\int^5_2 \, \frac{1}{\sqrt{x-2}} \, \textrm{d} x \, .&#10;$$\\&#10;&#10;{\bf{Solution:}}\\[1mm]&#10;We note first that the given integral is improper because $f(x) = \frac{1}{\sqrt{x-2}}$ has the vertical asymptote $x=2$. Since the infinite discontinuity occurs at the left endpoint of $(2,5]$, we have&#10;\begin{eqnarray*}&#10;\int^5_2 \, \frac{\textrm{d} x}{\sqrt{x-2}} &amp; = &amp; \lim_{t \to 2^+} \int^5_t \, \frac{\textrm{d} x}{\sqrt{x-2}}&#10;\, \, = \, \,&#10;\lim_{t \to 2^+} \Big[ 2 \sqrt{x-2} \Big]^5_t \\[2mm]&#10;&amp; = &amp;&#10;\lim_{t \to 2^+} \, 2 \left( \sqrt{3} - \sqrt{t-2} \right) \, \, = \, \, 2 \sqrt{3}&#10;\end{eqnarray*}&#10;}}&#10;\end{minipage}&#10;\end{document}"/>
  <p:tag name="IGUANATEXSIZE" val="20"/>
  <p:tag name="IGUANATEXCURSOR" val="7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0,99"/>
  <p:tag name="ORIGINALWIDTH" val="4493,438"/>
  <p:tag name="LATEXADDIN" val="\documentclass{article}\pagestyle{empty}&#10;\usepackage{amsmath}&#10;\usepackage{amsfonts}&#10;\usepackage{amssymb}&#10;\begin{document}&#10;\begin{minipage}{12.7 cm}&#10;{\sffamily{&#10;{\bf{Example:}}&#10;Evaluate the following integral if possible&#10;$$&#10;\int^3_0 \, \frac{1}{x-1} \, \textrm{d} x&#10;$$\\[-3mm]&#10;&#10;{\bf{Solution:}}&#10;Observe that the line $x = 1$ is a vertical asymptote of the integrand. Since it occurs in the middle of the interval $[0,3]$, we use $c = 1$ to split the integral:&#10;$$&#10;\int^3_0 \, \frac{1}{x-1} \, \textrm{d} x \, \, = \, \, \int^1_0 \, \frac{1}{x-1} \, \textrm{d} x \, + \, \int^3_1 \, \frac{1}{x-1} \, \textrm{d} x&#10;$$&#10;where&#10;$$&#10;\int^1_0 \, \frac{\textrm{d} x}{x-1} \, \, = \, \, \lim_{t \to 1^-} \int^t_0 \, \frac{\textrm{d} x}{x-1} \, \, = \, \, \lim_{t \to 1^-} \Big[ \ln|x-1| \Big]^t_0&#10;$$&#10;}}&#10;\end{minipage}&#10;\end{document}"/>
  <p:tag name="IGUANATEXSIZE" val="20"/>
  <p:tag name="IGUANATEXCURSOR" val="2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3,075"/>
  <p:tag name="ORIGINALWIDTH" val="4115,486"/>
  <p:tag name="LATEXADDIN" val="\documentclass{article}\pagestyle{empty}&#10;\usepackage{amsmath}&#10;\usepackage{amsfonts}&#10;\usepackage{amssymb}&#10;\begin{document}&#10;\begin{minipage}{12.7 cm}&#10;{\sffamily{&#10;{\bf{Example:}}&#10;and thus&#10;\begin{eqnarray*}&#10;\int^1_0 \, \frac{\textrm{d} x}{x-1} &amp; = &amp; \lim_{t \to 1^-} \int^t_0 \, \frac{\textrm{d} x}{x-1} \, \, = \, \, \lim_{t \to 1^-} \Big[ \ln|x-1| \Big]^t_0 \\[2mm]&#10;&amp; = &amp;&#10;\lim_{t \to 1^-} \left( \ln|t-1| - \ln|-1| \right) \, \, = \, \, \lim_{t \to 1^-} \, \ln(1-t) \, \, = \, \, -\infty&#10;\end{eqnarray*}&#10;because $1-t \to 0^+$ as $t \to 1^-$. This implies that $\int^1_0 \, \frac{1}{x-1} \, \textrm{d} x$ is divergent.\\[1mm]&#10;[In particular, we don't need to evaluate $\int^3_1 \, \frac{1}{x-1} \, \textrm{d} x$.]&#10;}}&#10;\end{minipage}&#10;\end{document}"/>
  <p:tag name="IGUANATEXSIZE" val="20"/>
  <p:tag name="IGUANATEXCURSOR" val="6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4,4432"/>
  <p:tag name="ORIGINALWIDTH" val="4420,698"/>
  <p:tag name="LATEXADDIN" val="\documentclass{article}\pagestyle{empty}&#10;\usepackage{amsmath}&#10;\usepackage{amsfonts}&#10;\usepackage{amssymb}&#10;\begin{document}&#10;\begin{minipage}{12.5 cm}&#10;{\sffamily{&#10;{\bf{ From now on, whenever you meet the symbol $\int^b_a \, f(x) \, \textrm{d} x$ you must decide, by looking at the function $f$ on $[a,b]$ whether it is an ordinary definite integral or an improper integral.}}&#10;}}&#10;\end{minipage}&#10;\end{document}"/>
  <p:tag name="IGUANATEXSIZE" val="20"/>
  <p:tag name="IGUANATEXCURSOR" val="1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,9254"/>
  <p:tag name="ORIGINALWIDTH" val="4386,202"/>
  <p:tag name="LATEXADDIN" val="\documentclass{article}\pagestyle{empty}&#10;\usepackage{amsmath}&#10;\usepackage{amsfonts}&#10;\usepackage{amssymb}&#10;\begin{document}&#10;\begin{minipage}{12.4 cm}&#10;{\sffamily{&#10;Previously, we showed how the present value of an investment that generates&#10;income continuously over a finite time period can be computed by a definite integral.\\[1mm]&#10;If the generation of income continues in perpetuity, then an improper integral is&#10;required for computing its present value, as illustrated in the next example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9,8839"/>
  <p:tag name="ORIGINALWIDTH" val="4382,453"/>
  <p:tag name="LATEXADDIN" val="\documentclass{article}\pagestyle{empty}&#10;\usepackage{amsmath}&#10;\usepackage{amsfonts}&#10;\usepackage{amssymb}&#10;\begin{document}&#10;\begin{minipage}{12.4 cm}&#10;{\sffamily{&#10;{\bf{Example:}}\\[1mm]&#10;Uday wishes to endow a scholarship at a local college with a gift that provides a continuous&#10;income stream at the rate of $25 000 + 1 200 \, t$ dollars (USD) per year in perpetuity.\\[1mm]&#10;Assuming the prevailing annual interest rate stays fixed at $5 \%$ compounded continuously,&#10;what donation is required to finance the endowment?&#10;}}&#10;\end{minipage}&#10;\end{document}"/>
  <p:tag name="IGUANATEXSIZE" val="20"/>
  <p:tag name="IGUANATEXCURSOR" val="43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8,748"/>
  <p:tag name="ORIGINALWIDTH" val="4388,452"/>
  <p:tag name="LATEXADDIN" val="\documentclass{article}\pagestyle{empty}&#10;\usepackage{amsmath}&#10;\usepackage{amsfonts}&#10;\usepackage{amssymb}&#10;\begin{document}&#10;\begin{minipage}{12.4 cm}&#10;{\sffamily{&#10;{\bf{Solution:}}\\[1mm]&#10;Uday's gift should equal the present value of the income stream in perpetuity. Recall, an income stream $f(t)$&#10;deposited continuously for a term of $T$ years into an account that earns interest at an annual rate $r$&#10;compounded continuously has a present value (PV$_T$) given by the integral&#10;$$&#10;\text{PV}_T \, \, = \, \, \int^T_0 \, f(t) \, {\rm{e}}^{-rt} \, \textrm{d} t \, .&#10;$$&#10;For Uday's gift, we have $f(t) = 25 000 + 1 200 \, t$ and $r = 0.05$, so for a term of&#10;$T$ years, the present value is\\[-1mm]&#10;$$&#10;\text{PV}_T \, \, = \, \, \int^T_0 \, \left( 25 000 + 1 200 \, t \right) \, {\rm{e}}^{-0,05 \, t} \, \textrm{d} t \, .&#10;$$&#10;}}&#10;\end{minipage}&#10;\end{document}"/>
  <p:tag name="IGUANATEXSIZE" val="20"/>
  <p:tag name="IGUANATEXCURSOR" val="7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0,248"/>
  <p:tag name="ORIGINALWIDTH" val="4311,211"/>
  <p:tag name="LATEXADDIN" val="\documentclass{article}\pagestyle{empty}&#10;\usepackage{amsmath}&#10;\usepackage{amsfonts}&#10;\usepackage{amssymb}&#10;\begin{document}&#10;\begin{minipage}{12.4 cm}&#10;{\sffamily{&#10;Integrating by parts, with&#10;$$&#10;\begin{array}{r c l c r c l}&#10;u &amp; = &amp; 25000 + 1200 \, t &amp; \quad &amp; \textrm{d} v &amp; = &amp; {\rm{e}}^{-0.05 \, t} \, \textrm{d} t \\[1mm]&#10;\textrm{d} u &amp; = &amp; 1200 \, \textrm{d} t &amp; &amp; v &amp; = &amp; -20 \, {\rm{e}}^{-0.05 \, t}&#10;\end{array}&#10;$$&#10;we evaluate the present value as follows:&#10;\begin{eqnarray*}&#10;\text{PV}_T &amp; = &amp; \int^T_0 \left( 25 000 + 12 000 \, t \right) \, {\rm{e}}^{-0.05 \, t} \, \textrm{d} t \\[1mm]&#10;&amp; = &amp;&#10;\Big[ \left( 25 000 + 12 000 \, t \right) \cdot \left(-20 \, {\rm{e}}^{-0.05 \, t} \right) \Big]^T_0&#10;\, - \, \int^T_0 \, 1200 \cdot \left(-20 \, {\rm{e}}^{-0.05 \, t} \right) \, \textrm{d} t \\[1mm]&#10;&amp; = &amp;&#10;\Big[ \left( -500 000 - 24 000 \, t \right) \, {\rm{e}}^{-0.05 \, t} \Big]^T_0&#10;\, + \, \Big[ 24000 \cdot \left(\tfrac{1}{-0.05} \, {\rm{e}}^{-0.05 \, t} \right) \Big]^T_0&#10;\end{eqnarray*}&#10;}}&#10;\end{minipage}&#10;\end{document}"/>
  <p:tag name="IGUANATEXSIZE" val="20"/>
  <p:tag name="IGUANATEXCURSOR" val="48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1,496"/>
  <p:tag name="ORIGINALWIDTH" val="4385,452"/>
  <p:tag name="LATEXADDIN" val="\documentclass{article}\pagestyle{empty}&#10;\usepackage{amsmath}&#10;\usepackage{amsfonts}&#10;\usepackage{amssymb}&#10;\begin{document}&#10;\begin{minipage}{12.4 cm}&#10;{\sffamily{&#10;\begin{eqnarray*}&#10;\text{PV}_T &amp; = &amp; \dots \, \, = \, \, \Big[ \left( -980 000 - 24 000 \, t \right) \, {\rm{e}}^{-0.05 \, t} \Big]^T_0 \\[1mm]&#10;&amp; = &amp;&#10;\left( -980 000 - 24 000 \cdot T \right) \, {\rm{e}}^{-0.05 \, T} \, - \, \left( -980 000 - 24 000 \cdot 0 \right) \, {\rm{e}}^{0} \\[1mm]&#10;&amp; = &amp;&#10;\left( -980 000 - 24 000 \cdot T \right) \, {\rm{e}}^{-0.05 \, T} \, + \, 980 000 \, .&#10;\end{eqnarray*}&#10;To find the present value in perpetuity (PV$_{\infty}$), we take the limit as $T \to +\infty$; that is, we&#10;compute the improper integral\\[-4mm]&#10;\begin{eqnarray*}&#10;\text{PV}_{\infty} &amp; = &amp; \lim_{T \to +\infty} \int^T_0 \left( 25 000 + 12 000 \, t \right) \, {\rm{e}}^{-0.05 \, t} \, \textrm{d} t \\[1mm]&#10;&amp; = &amp;&#10;\lim_{T \to +\infty} \left( \left( -980 000 - 24 000 \cdot T \right) \, {\rm{e}}^{-0.05 \, T} \, + \, 980 000 \right) \\[1mm]&#10;&amp; = &amp;&#10;0 \, + \, 980 000 \, \, = \, \, 980 000 \, .&#10;\end{eqnarray*}&#10;}}&#10;\end{minipage}&#10;\end{document}"/>
  <p:tag name="IGUANATEXSIZE" val="20"/>
  <p:tag name="IGUANATEXCURSOR" val="1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9,9026"/>
  <p:tag name="ORIGINALWIDTH" val="4425,197"/>
  <p:tag name="LATEXADDIN" val="\documentclass{article}\pagestyle{empty}&#10;\usepackage{amsmath}&#10;\usepackage{amsfonts}&#10;\usepackage{amssymb}&#10;\begin{document}&#10;\begin{minipage}{12.5 cm}&#10;{\sffamily{&#10;{\bf{Example:}}\\[1mm]&#10;An investment will generate income continuously at the constant rate of $Q$&#10;GEL per year in perpetuity.\\[1mm]&#10;Assuming a fixed annual interest rate $r$ compounded continuously,&#10;use an improper integral to show that the present value of the investment is $r^{-1} Q$ GEL.&#10;}}&#10;\end{minipage}&#10;\end{document}"/>
  <p:tag name="IGUANATEXSIZE" val="20"/>
  <p:tag name="IGUANATEXCURSOR" val="29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6,85"/>
  <p:tag name="ORIGINALWIDTH" val="3766,03"/>
  <p:tag name="LATEXADDIN" val="\documentclass{article}\pagestyle{empty}&#10;\usepackage{amsmath}&#10;\usepackage{amsfonts}&#10;\usepackage{amssymb}&#10;\begin{document}&#10;\begin{minipage}{12.5 cm}&#10;{\sffamily{&#10;{\bf{Solution:}}\\[1mm]&#10;As $Q(t) = Q$ is constant, we have&#10;\begin{eqnarray*}&#10;PV_{\infty} &amp; = &amp; \int^{\infty}_0 \, Q \cdot {\rm{e}}^{-r \, t} \, \textrm{d} x&#10;\, \, = \, \, Q \cdot \lim_{T \to +\infty} \big[ -r^{-1} {\rm{e}}^{-r \, t} \big]^T_0 \\[1mm]&#10;&amp; = &amp;&#10;r^{-1} Q \cdot \underbrace{\lim_{T \to +\infty} \left( - {\rm{e}}^{-r \, T} \right)}_{= \, 0} + r^{-1} Q \cdot \underbrace{{\rm{e}}^0}_{= \, 1}&#10;\, \, = \, \, r^{-1} Q&#10;\end{eqnarray*}&#10;}}&#10;\end{minipage}&#10;\end{document}"/>
  <p:tag name="IGUANATEXSIZE" val="20"/>
  <p:tag name="IGUANATEXCURSOR" val="4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4,447"/>
  <p:tag name="ORIGINALWIDTH" val="4389,202"/>
  <p:tag name="LATEXADDIN" val="\documentclass{article}\pagestyle{empty}&#10;\usepackage{amsmath}&#10;\usepackage{amsfonts}&#10;\usepackage{amssymb}&#10;\begin{document}&#10;\begin{minipage}{12.4 cm}&#10;{\sffamily{&#10;Previously, we already examined a survival/ renewal problem over a finite term in which&#10;renewal occurred at a constant rate. In the next example, we examine a similar problem&#10;in which the survival/ renewal process continues indefinitely.}}&#10;\end{minipage}&#10;\end{document}"/>
  <p:tag name="IGUANATEXSIZE" val="20"/>
  <p:tag name="IGUANATEXCURSOR" val="35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5,898"/>
  <p:tag name="ORIGINALWIDTH" val="4387,702"/>
  <p:tag name="LATEXADDIN" val="\documentclass{article}\pagestyle{empty}&#10;\usepackage{amsmath}&#10;\usepackage{amsfonts}&#10;\usepackage{amssymb}&#10;\begin{document}&#10;\begin{minipage}{12.4 cm}&#10;{\sffamily{&#10;{\bf{Example:}}\\[1mm]&#10;It is estimated that $t$ years from now, a certain nuclear power plant will be producing&#10;radioactive waste at the rate of $400$ pounds per year.\\[1mm]&#10;The waste decays exponentially at the rate of $2 \%$ per year.\\[1mm]&#10;How much radioactive waste will eventually accumulate?}}&#10;\end{minipage}&#10;\end{document}"/>
  <p:tag name="IGUANATEXSIZE" val="20"/>
  <p:tag name="IGUANATEXCURSOR" val="40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4,511"/>
  <p:tag name="ORIGINALWIDTH" val="4395,951"/>
  <p:tag name="LATEXADDIN" val="\documentclass{article}\pagestyle{empty}&#10;\usepackage{amsmath}&#10;\usepackage{amsfonts}&#10;\usepackage{amssymb}&#10;\begin{document}&#10;\begin{minipage}{12.4 cm}&#10;{\sffamily{&#10;The renewal function is $R(t) = 400$, and the survival function is $S(t) = {\rm{e}}^{-0.02 \, t}$. Suppose&#10;the current accumulation of waste is $A_0$ pounds. Then, the amount of waste $A(T)$ accumulated over a period of $T$ years is&#10;\begin{eqnarray*}&#10;A(T) &amp; = &amp; A_0 \, S(T) \, + \, \int^T_0 \, R(t) \, S(T-t) \, \textrm{d} t \\&#10;&amp; = &amp;&#10;A_0 \, {\rm{e}}^{-0.02 \, T} \, + \, \int^T_0 \, 400 \, {\rm{e}}^{-0.02 (T-t)} \, \textrm{d} t \\&#10;&amp; = &amp;&#10;A_0 \, {\rm{e}}^{-0.02 \, T} \, + \, 400 \, {\rm{e}}^{-0.02 \, T} \, \int^T_0 \, {\rm{e}}^{0.02 \, t} \, \textrm{d} t \\&#10;&amp; = &amp;&#10;A_0 \, {\rm{e}}^{-0.02 \, T} \, + \, 400 \, {\rm{e}}^{-0.02 \, T} \, \Big[ \tfrac{1}{0.02} \, {\rm{e}}^{0.02 \, t} \Big]^T_0&#10;\end{eqnarray*}&#10;}}&#10;\end{minipage}&#10;\end{document}"/>
  <p:tag name="IGUANATEXSIZE" val="20"/>
  <p:tag name="IGUANATEXCURSOR" val="6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4,781"/>
  <p:tag name="ORIGINALWIDTH" val="4386,952"/>
  <p:tag name="LATEXADDIN" val="\documentclass{article}\pagestyle{empty}&#10;\usepackage{amsmath}&#10;\usepackage{amsfonts}&#10;\usepackage{amssymb}&#10;\begin{document}&#10;\begin{minipage}{12.4 cm}&#10;{\sffamily{&#10;\begin{eqnarray*}&#10;A(T) &amp; = &amp; \dots \, \, = \, \,&#10;A_0 \, {\rm{e}}^{-0.02 \, T} \, + \, 20 000 \, {\rm{e}}^{-0.02 \, T} \left( {\rm{e}}^{0.02 \, T} - 1 \right)\\[1mm]&#10;&amp; = &amp;&#10;A_0 \, {\rm{e}}^{-0.02 \, T} \, + \, 20 000 \left(1 - {\rm{e}}^{-0.02 \, T} \right) \, .&#10;\end{eqnarray*}&#10;To determine the amount of waste $W$ that eventually accumulates, we take the&#10;limit of $A(T)$ as $T \to \infty$:&#10;\begin{eqnarray*}&#10;W &amp; = &amp; \lim_{T \to \infty} \, A(T) \, \, = \, \,&#10;\lim_{T \to \infty} \left( A_0 \, {\rm{e}}^{-0.02 \, T} \, + \, 20 000 \left(1 - {\rm{e}}^{-0.02 \, T} \right) \right) \\[1mm]&#10;&amp; = &amp;&#10;0 \, + \, 20 000 \, - \, 20 000 \cdot 0 \, \, = \, \, 20 000 \, .&#10;\end{eqnarray*}&#10;So we would expect a total of $20 000$ pounds of waste to accumulate if the process&#10;continues indefinitely.&#10;}}&#10;\end{minipage}&#10;\end{document}"/>
  <p:tag name="IGUANATEXSIZE" val="20"/>
  <p:tag name="IGUANATEXCURSOR" val="8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2,092"/>
  <p:tag name="ORIGINALWIDTH" val="4388,452"/>
  <p:tag name="LATEXADDIN" val="\documentclass{article}\pagestyle{empty}&#10;\usepackage{amsmath}&#10;\usepackage{amsfonts}&#10;\usepackage{amssymb}&#10;\begin{document}&#10;\begin{minipage}{12.4 cm}&#10;{\sffamily{&#10;Previously, we showed that if an urban area has population density $\rho(r)$ people&#10;per square mile at a distance $r$ miles from the city center, then the population $P$ within&#10;$R$ miles of the city center is given by&#10;$$&#10;P(R) \, \, = \, \, \int^R_0 \, 2 \pi \, r \, \rho(r) \, \textrm{d} r \, .&#10;$$&#10;In the next example we extend the radius $R$ indefinitely to obtain an improper integral&#10;that estimates the total population of the urban area.&#10;}}&#10;\end{minipage}&#10;\end{document}"/>
  <p:tag name="IGUANATEXSIZE" val="20"/>
  <p:tag name="IGUANATEXCURSOR" val="23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8,991"/>
  <p:tag name="ORIGINALWIDTH" val="3327,334"/>
  <p:tag name="LATEXADDIN" val="\documentclass{article}\pagestyle{empty}&#10;\usepackage{amsmath}&#10;\usepackage{amsfonts}&#10;\usepackage{amssymb}&#10;\begin{document}&#10;\begin{minipage}{9.4 cm}&#10;{\sffamily{&#10;{\bf{Example:}}\\[1mm]&#10;A certain urban area has population density&#10;$$&#10;\rho(r) \, \, = \, \, 1100 \, {\rm{e}}^{-0.002 \, r^2}&#10;$$&#10;people per square mile at a distance of $r$ miles from the city center. Estimate the total population of the&#10;urban area.\\[2mm]&#10;&#10;{\bf{Solution:}}\\[1mm]&#10;We can estimate the total population of the urban area by finding the area within a&#10;radius $R$ of the city center and extending $R$ indefinitely:&#10;$$&#10;\lim_{R \to \infty} \, P(R) \, .&#10;$$&#10;}}&#10;\end{minipage}&#10;\end{document}"/>
  <p:tag name="IGUANATEXSIZE" val="20"/>
  <p:tag name="IGUANATEXCURSOR" val="1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8,279"/>
  <p:tag name="ORIGINALWIDTH" val="4005,25"/>
  <p:tag name="LATEXADDIN" val="\documentclass{article}\pagestyle{empty}&#10;\usepackage{amsmath}&#10;\usepackage{amsfonts}&#10;\usepackage{amssymb}&#10;\begin{document}&#10;\begin{minipage}{12.4 cm}&#10;{\sffamily{&#10;In other words, the total population TP is estimated by the improper integral&#10;$$&#10;\text{TP} \, \, = \, \, \int^{\infty}_0 \, 2 \pi \, r \, \rho(r) \, \textrm{d} r&#10;\, \, = \, \,&#10;\lim_{R \to \infty} \, \int^R_0 \, 2 \pi \, r \, \left( 1 100 \, {\rm{e}}^{-0.002 \, r^2} \right) \, \textrm{d} r \, .&#10;$$&#10;For simplicity, compute the indefinite integral separately:&#10;\begin{eqnarray*}&#10;\int \, 2 \pi \, r \, \left( 1 100 \, {\rm{e}}^{-0.002 \, r^2} \right) \, \textrm{d} r&#10;&amp; = &amp; 2 200 \, \pi \, \int \, -250 \, {\rm{e}}^u \, \textrm{d} u \\[4mm]&#10;&amp; = &amp;&#10;-550 000 \, \pi \, {\rm{e}}^u \, + \, C \\[2mm]&#10;&amp; = &amp;&#10;-550 000 \, \pi \, {\rm{e}}^{-0.002 \, r^2} \, + \, C&#10;\end{eqnarray*}&#10;}}&#10;\end{minipage}&#10;\end{document}"/>
  <p:tag name="IGUANATEXSIZE" val="20"/>
  <p:tag name="IGUANATEXCURSOR" val="6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7,818"/>
  <p:tag name="ORIGINALWIDTH" val="4278,965"/>
  <p:tag name="LATEXADDIN" val="\documentclass{article}\pagestyle{empty}&#10;\usepackage{amsmath}&#10;\usepackage{amsfonts}&#10;\usepackage{amssymb}&#10;\begin{document}&#10;\begin{minipage}{12.4 cm}&#10;{\sffamily{&#10;Finally, we evaluate the improper integral:&#10;\begin{eqnarray*}&#10;\text{TP} &amp; = &amp; \int^{\infty}_0 \, 2 \pi \, r \, \rho(r) \, \textrm{d} r&#10;\, \, = \, \,&#10;\lim_{R \to \infty} \, \int^R_0 \, 2 \pi \, r \, \left( 1 100 \, {\rm{e}}^{-0.002 \, r^2} \right) \, \textrm{d} r \\[2mm]&#10;&amp; = &amp;&#10;\lim_{R \to \infty} \, \Big[ -550 000 \, \pi \, {\rm{e}}^{-0.002 \, r^2} \Big]^R_0&#10;\, \, = \, \,&#10;-550 000 \, \pi \, \lim_{R \to \infty} \, \left( {\rm{e}}^{-0.002 \, R^2} - {\rm{e}}^{0} \right) \\[2mm]&#10;&amp; = &amp;&#10;-550 000 \, \pi \, (0 - 1) \, \, = \, \, 1 727 876 \, .&#10;\end{eqnarray*}&#10;So the total population of the urban area is approximately $1 727 876$ people.&#10;}}&#10;\end{minipage}&#10;\end{document}"/>
  <p:tag name="IGUANATEXSIZE" val="20"/>
  <p:tag name="IGUANATEXCURSOR" val="70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5,4219"/>
  <p:tag name="ORIGINALWIDTH" val="4350,207"/>
  <p:tag name="LATEXADDIN" val="\documentclass{article}\pagestyle{empty}&#10;\usepackage{amsmath}&#10;\usepackage{amsfonts}&#10;\usepackage{amssymb}&#10;\begin{document}&#10;\begin{minipage}{12.3 cm}&#10;{\sffamily{&#10;{\bf{Exercise:}}&#10;Find the characteristic polynomial, all eigenvalues, and representative eigenvectors corresponding to these eigenvalues of the following matrix\\[-2mm]&#10;$$&#10;A \, \, = \, \, \begin{pmatrix} 5 &amp; 3 \\ 3 &amp; 5 \end{pmatrix} \, .&#10;$$&#10;}}&#10;\end{minipage}&#10;\end{document}"/>
  <p:tag name="IGUANATEXSIZE" val="20"/>
  <p:tag name="IGUANATEXCURSOR" val="3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8,6352"/>
  <p:tag name="ORIGINALWIDTH" val="3677,541"/>
  <p:tag name="LATEXADDIN" val="\documentclass{article}\pagestyle{empty}&#10;\usepackage{amsmath}&#10;\usepackage{amsfonts}&#10;\usepackage{amssymb}&#10;\begin{document}&#10;\begin{minipage}{12.3 cm}&#10;{\sffamily{&#10;{\bf{Solution:}} \\[1mm]&#10;The characteristic polynomial reads as\\[-5mm]&#10;\begin{eqnarray*}&#10;\det(A - \lambda \mathbb{I}_2) &amp; = &amp; \det \begin{pmatrix} 5-\lambda &amp; 3 \\ 3 &amp; 5-\lambda \end{pmatrix} \, \, = \, \,&#10;(5-\lambda)^2 - 9 \\[2mm]&#10;&amp; = &amp;&#10;25 - 10 \lambda + \lambda^2 - 9 \, \, = \, \, \lambda^2 - 10 \lambda + 16&#10;\end{eqnarray*}&#10;}}&#10;\end{minipage}&#10;\end{document}"/>
  <p:tag name="IGUANATEXSIZE" val="20"/>
  <p:tag name="IGUANATEXCURSOR" val="4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2,76"/>
  <p:tag name="ORIGINALWIDTH" val="4341,208"/>
  <p:tag name="LATEXADDIN" val="\documentclass{article}\pagestyle{empty}&#10;\usepackage{amsmath}&#10;\usepackage{amsfonts}&#10;\usepackage{amssymb}&#10;\begin{document}&#10;\begin{minipage}{12.3 cm}&#10;{\sffamily{&#10;The roots $\lambda_{1, 2}$ of the characteristic polynomial are the eigenvalues, i.e.\\[-1mm]&#10;$$&#10;0 \, \, \stackrel{!}{=} \, \, \lambda^2 - 10 \lambda + 16 \qquad \Longrightarrow \qquad&#10;\lambda_{1,2} \, \, = \, \, \tfrac{1}{2} \left(10 \pm \sqrt{100 - 4 \cdot 16} \right) \, .&#10;$$&#10;Thus&#10;$$&#10;\lambda_{1,2} \, \, = \, \, \tfrac{1}{2} \left(10 \pm \sqrt{36} \right) \, \, = \, \, \tfrac{1}{2} \left(10 \pm 6 \right) \, \, = \,&#10;\left\{ \begin{array}{c} 8 \\ 2 \end{array} \right.&#10;$$&#10;&#10;\vspace{0.2cm}&#10;To obtain the eigenvector corresponding to $\lambda_1 = 8$, we consider $(A - 8 \cdot \mathbb{I}_2) \vec{v} = \vec{0}$, i.e.\\[-2mm]&#10;$$&#10;\left( \begin{array}{c c | c} 5-8 &amp; 3 &amp; 0 \\ 3 &amp; 5-8 &amp; 0 \end{array} \right) \, \, = \, \,&#10;\left( \begin{array}{c c | c} -3 &amp; 3 &amp; 0 \\ 3 &amp; -3 &amp; 0 \end{array} \right) \quad \leadsto \quad&#10;\left( \begin{array}{c c | c} -3 &amp; 3 &amp; 0 \\ 0 &amp; 0 &amp; 0 \end{array} \right)&#10;$$&#10;such that $\vec{v}_1 = (1,1)^T$ is a representative eigenvector corresponding to $\lambda_1$.&#10;}}&#10;\end{minipage}&#10;\end{document}"/>
  <p:tag name="IGUANATEXSIZE" val="20"/>
  <p:tag name="IGUANATEXCURSOR" val="2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8,8903"/>
  <p:tag name="ORIGINALWIDTH" val="4341,208"/>
  <p:tag name="LATEXADDIN" val="\documentclass{article}\pagestyle{empty}&#10;\usepackage{amsmath}&#10;\usepackage{amsfonts}&#10;\usepackage{amssymb}&#10;\begin{document}&#10;\begin{minipage}{12.3 cm}&#10;{\sffamily{&#10;To obtain the eigenvector corresponding to $\lambda_2 = 2$, we consider $(A - 2 \cdot \mathbb{I}_2) \vec{v} = \vec{0}$, i.e.\\[-2mm]&#10;$$&#10;\left( \begin{array}{c c | c} 5-2 &amp; 3 &amp; 0 \\ 3 &amp; 5-2 &amp; 0 \end{array} \right) \, \, = \, \,&#10;\left( \begin{array}{c c | c} 3 &amp; 3 &amp; 0 \\ 3 &amp; 3 &amp; 0 \end{array} \right) \quad \leadsto \quad&#10;\left( \begin{array}{c c | c} 3 &amp; 3 &amp; 0 \\ 0 &amp; 0 &amp; 0 \end{array} \right)&#10;$$&#10;such that $\vec{v}_2 = (-1,1)^T$ is a representative eigenvector corresponding to $\lambda_2$.&#10;}}&#10;\end{minipage}&#10;\end{document}"/>
  <p:tag name="IGUANATEXSIZE" val="20"/>
  <p:tag name="IGUANATEXCURSOR" val="5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4,6532"/>
  <p:tag name="ORIGINALWIDTH" val="4350,207"/>
  <p:tag name="LATEXADDIN" val="\documentclass{article}\pagestyle{empty}&#10;\usepackage{amsmath}&#10;\usepackage{amsfonts}&#10;\usepackage{amssymb}&#10;\begin{document}&#10;\begin{minipage}{12.3 cm}&#10;{\sffamily{&#10;{\bf{Exercise:}}&#10;Find the characteristic polynomial, all eigenvalues, and representative eigenvectors corresponding to these eigenvalues of the following matrix\\[-2mm]&#10;$$&#10;A \, \, = \, \, \begin{pmatrix} 5 &amp; -2 &amp; 3 \\ 0 &amp; 1 &amp; 0 \\ 6 &amp; 7 &amp; -2 \end{pmatrix} \, .&#10;$$&#10;}}&#10;\end{minipage}&#10;\end{document}"/>
  <p:tag name="IGUANATEXSIZE" val="20"/>
  <p:tag name="IGUANATEXCURSOR" val="3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8,114"/>
  <p:tag name="ORIGINALWIDTH" val="3631,796"/>
  <p:tag name="LATEXADDIN" val="\documentclass{article}\pagestyle{empty}&#10;\usepackage{amsmath}&#10;\usepackage{amsfonts}&#10;\usepackage{amssymb}&#10;\begin{document}&#10;\begin{minipage}{12.3 cm}&#10;{\sffamily{&#10;{\bf{Solution:}}&#10;The characteristic polynomial reads as\\[-5mm]&#10;\begin{eqnarray*}&#10;\det(A - \lambda \mathbb{I}_3) &amp; = &amp; \det \begin{pmatrix} 5-\lambda &amp; -2 &amp; 3 \\ 0 &amp; 1-\lambda &amp; 0 \\ 6 &amp; 7 &amp; -2-\lambda \end{pmatrix} \\[1mm]&#10;&amp; = &amp;&#10;(5-\lambda)(1-\lambda)(-2-\lambda) -18 (1-\lambda)\\[1mm]&#10;&amp; = &amp;&#10;(1-\lambda)\left( -10 - 3\lambda + \lambda^2 - 18 \right)&#10;\end{eqnarray*}&#10;}}&#10;\end{minipage}&#10;\end{document}"/>
  <p:tag name="IGUANATEXSIZE" val="20"/>
  <p:tag name="IGUANATEXCURSOR" val="447"/>
  <p:tag name="TRANSPARENCY" val="Wahr"/>
  <p:tag name="FILENAME" val=""/>
  <p:tag name="LATEXENGINEID" val="0"/>
  <p:tag name="TEMPFOLDER" val="D:\iguana_temp\"/>
  <p:tag name="LATEXFORMHEIGHT" val="434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0,105"/>
  <p:tag name="ORIGINALWIDTH" val="4343,458"/>
  <p:tag name="LATEXADDIN" val="\documentclass{article}\pagestyle{empty}&#10;\usepackage{amsmath}&#10;\usepackage{amsfonts}&#10;\usepackage{amssymb}&#10;\begin{document}&#10;\begin{minipage}{12.3 cm}&#10;{\sffamily{&#10;The roots $\lambda_{1, 2,3}$ of the characteristic polynomial are the eigenvalues, i.e.\\[-1mm]&#10;$$&#10;0 \, \, \stackrel{!}{=} \, \, (1-\lambda)\left( \lambda^2 - 3\lambda - 28 \right) \, .&#10;$$&#10;As the characteristic polynomial is already given as a product, we have $\lambda_1 = 1$ and furthermore we obtain&#10;$$&#10;\lambda_{2,3} \, \, = \, \, \tfrac{1}{2} \left(3 \pm \sqrt{9 + 4 \cdot 28} \right) \, \, = \, \, \tfrac{1}{2} \left(3 \pm 11 \right) \, \, = \,&#10;\left\{ \begin{array}{c} 7 \\ -4 \end{array} \right.&#10;$$&#10;}}&#10;\end{minipage}&#10;\end{document}"/>
  <p:tag name="IGUANATEXSIZE" val="20"/>
  <p:tag name="IGUANATEXCURSOR" val="6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84,515"/>
  <p:tag name="ORIGINALWIDTH" val="4352,456"/>
  <p:tag name="LATEXADDIN" val="\documentclass{article}\pagestyle{empty}&#10;\usepackage{amsmath}&#10;\usepackage{amsfonts}&#10;\usepackage{amssymb}&#10;\begin{document}&#10;\begin{minipage}{12.3 cm}&#10;{\sffamily{&#10;To get the eigenvector corresponding to $\lambda_1 = 1$, we consider $(A - 1 \cdot \mathbb{I}_3) \vec{v} = \vec{0}$, i.e.&#10;\begin{eqnarray*}&#10;\left( \begin{array}{c c c | c} 5-1 &amp; -2 &amp; 3 &amp; 0 \\ 0 &amp; 1-1 &amp; 0 &amp; 0 \\ 6 &amp; 7 &amp; -2-1 &amp; 0 \end{array} \right)&#10;&amp; = &amp;&#10;\left( \begin{array}{c c c | c} 4 &amp; -2 &amp; 3 &amp; 0 \\ 0 &amp; 0 &amp; 0 &amp; 0 \\ 6 &amp; 7 &amp; -3 &amp; 0 \end{array} \right)\\[2mm]&#10;&amp; \leadsto &amp;&#10;\left( \begin{array}{c c c | c} 4 &amp; -2 &amp; 3 &amp; 0 \\ 10 &amp; 5 &amp; 0 &amp; 0 \\ 0 &amp; 0 &amp; 0 &amp; 0 \end{array} \right)&#10;\end{eqnarray*}&#10;such that $\vec{v}_1 = (3,-6,8)^T$ is a representative eigenvector corresponding to $\lambda_1$ as well as&#10;$$&#10;\mathbb{L}_1 \, \, = \, \, \left\{ t \cdot \vec{v}_1 \, \in \, \mathbb{R}^3 \, : \, t \, \in \, \mathbb{R} \right\} \, .&#10;$$&#10;}}&#10;\end{minipage}&#10;\end{document}"/>
  <p:tag name="IGUANATEXSIZE" val="20"/>
  <p:tag name="IGUANATEXCURSOR" val="88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84,515"/>
  <p:tag name="ORIGINALWIDTH" val="4344,207"/>
  <p:tag name="LATEXADDIN" val="\documentclass{article}\pagestyle{empty}&#10;\usepackage{amsmath}&#10;\usepackage{amsfonts}&#10;\usepackage{amssymb}&#10;\begin{document}&#10;\begin{minipage}{12.3 cm}&#10;{\sffamily{&#10;To get the eigenvector corresponding to $\lambda_2 = 7$, we consider $(A - 7 \cdot \mathbb{I}_3) \vec{v} = \vec{0}$, i.e.&#10;\begin{eqnarray*}&#10;\left( \begin{array}{c c c | c} 5-7 &amp; -2 &amp; 3 &amp; 0 \\ 0 &amp; 1-7 &amp; 0 &amp; 0 \\ 6 &amp; 7 &amp; -2-7 &amp; 0 \end{array} \right)&#10;&amp; = &amp;&#10;\left( \begin{array}{c c c | c} -2 &amp; -2 &amp; 3 &amp; 0 \\ 0 &amp; -6 &amp; 0 &amp; 0 \\ 6 &amp; 7 &amp; -9 &amp; 0 \end{array} \right)\\[2mm]&#10;&amp; \leadsto &amp;&#10;\left( \begin{array}{c c c | c} -2 &amp; -2 &amp; 3 &amp; 0 \\ 0 &amp; -6 &amp; 0 &amp; 0 \\ 0 &amp; 1 &amp; 0 &amp; 0 \end{array} \right)&#10;\end{eqnarray*}&#10;such that $\vec{v}_2 = (3,0,2)^T$ is a representative eigenvector corresponding to $\lambda_2$ as well as&#10;$$&#10;\mathbb{L}_2 \, \, = \, \, \left\{ t \cdot \vec{v}_2 \, \in \, \mathbb{R}^3 \, : \, t \, \in \, \mathbb{R} \right\} \, .&#10;$$&#10;&#10;}}&#10;\end{minipage}&#10;\end{document}"/>
  <p:tag name="IGUANATEXSIZE" val="20"/>
  <p:tag name="IGUANATEXCURSOR" val="7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0,266"/>
  <p:tag name="ORIGINALWIDTH" val="4341,208"/>
  <p:tag name="LATEXADDIN" val="\documentclass{article}\pagestyle{empty}&#10;\usepackage{amsmath}&#10;\usepackage{amsfonts}&#10;\usepackage{amssymb}&#10;\begin{document}&#10;\begin{minipage}{12.3 cm}&#10;{\sffamily{&#10;To get the eigenvector corresponding to $\lambda_3 = -4$, we consider $(A + 4 \cdot \mathbb{I}_3) \vec{v} = \vec{0}$, i.e.&#10;\begin{eqnarray*}&#10;\left( \begin{array}{c c c | c} 5+4 &amp; -2 &amp; 3 &amp; 0 \\ 0 &amp; 1+4 &amp; 0 &amp; 0 \\ 6 &amp; 7 &amp; -2+4 &amp; 0 \end{array} \right)&#10;&amp; = &amp;&#10;\left( \begin{array}{c c c | c} 9 &amp; -2 &amp; 3 &amp; 0 \\ 0 &amp; 5 &amp; 0 &amp; 0 \\ 6 &amp; 7 &amp; 2 &amp; 0 \end{array} \right)\\[2mm]&#10;&amp; \leadsto &amp;&#10;\left( \begin{array}{c c c | c} 9 &amp; -2 &amp; 3 &amp; 0 \\ 0 &amp; 1 &amp; 0 &amp; 0 \\ 6 &amp; 7 &amp; 2 &amp; 0 \end{array} \right)\\[2mm]&#10;&amp; \leadsto &amp;&#10;\left( \begin{array}{c c c | c} 9 &amp; 0 &amp; 3 &amp; 0 \\ 0 &amp; 1 &amp; 0 &amp; 0 \\ 6 &amp; 0 &amp; 2 &amp; 0 \end{array} \right)&#10;\end{eqnarray*}&#10;}}&#10;\end{minipage}&#10;\end{document}"/>
  <p:tag name="IGUANATEXSIZE" val="20"/>
  <p:tag name="IGUANATEXCURSOR" val="7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6,093"/>
  <p:tag name="ORIGINALWIDTH" val="4352,456"/>
  <p:tag name="LATEXADDIN" val="\documentclass{article}\pagestyle{empty}&#10;\usepackage{amsmath}&#10;\usepackage{amsfonts}&#10;\usepackage{amssymb}&#10;\begin{document}&#10;\begin{minipage}{12.3 cm}&#10;{\sffamily{&#10;and furthermore&#10;\begin{eqnarray*}&#10;\left( \begin{array}{c c c | c} 9 &amp; 0 &amp; 3 &amp; 0 \\ 0 &amp; 1 &amp; 0 &amp; 0 \\ 6 &amp; 0 &amp; 2 &amp; 0 \end{array} \right)&#10;&amp; \leadsto &amp;&#10;\left( \begin{array}{c c c | c} 3 &amp; 0 &amp; 1 &amp; 0 \\ 0 &amp; 1 &amp; 0 &amp; 0 \\ 3 &amp; 0 &amp; 1 &amp; 0 \end{array} \right)&#10;\quad \leadsto \quad&#10;\left( \begin{array}{c c c | c} 3 &amp; 0 &amp; 1 &amp; 0 \\ 0 &amp; 1 &amp; 0 &amp; 0 \\ 0 &amp; 0 &amp; 0 &amp; 0 \end{array} \right)&#10;\end{eqnarray*}&#10;such that $\vec{v}_3 = (-1,0,3)^T$ is a representative eigenvector corresponding to $\lambda_3$ as well as&#10;$$&#10;\mathbb{L}_3 \, \, = \, \, \left\{ t \cdot \vec{v}_3 \, \in \, \mathbb{R}^3 \, : \, t \, \in \, \mathbb{R} \right\} \, .&#10;$$&#10;&#10;}}&#10;\end{minipage}&#10;\end{document}"/>
  <p:tag name="IGUANATEXSIZE" val="20"/>
  <p:tag name="IGUANATEXCURSOR" val="57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2,985"/>
  <p:tag name="ORIGINALWIDTH" val="4413,949"/>
  <p:tag name="LATEXADDIN" val="\documentclass{article}\pagestyle{empty}&#10;\usepackage{amsmath}&#10;\usepackage{amsfonts}&#10;\usepackage{amssymb}&#10;\begin{document}&#10;\begin{minipage}{12.5 cm}&#10;{\sffamily{&#10;{\bf{Exercise:}}&#10;For what values of $p$ is the following integral convergent&#10;$$&#10;\int^{\infty}_1 \, \frac{1}{x^p} \, \textrm{d} x \, .&#10;$$\\[-2mm]&#10;&#10;{\bf{Solution:}}\\[1mm]&#10;We know that if $p = 1$, then the integral is divergent, so let's assume that $p \neq 1$. Then&#10;\begin{eqnarray*}&#10;\int^{\infty}_1 \, \frac{1}{x^p} \, \textrm{d} x &amp; = &amp;&#10;\lim_{t \to \infty} \int^{t}_1 \, x^{-p} \, \textrm{d} x \, \, = \, \, \lim_{t \to \infty} \Big[ \frac{x^{-p+1}}{-p+1} \Big]^{x=t}_{x=1} \\[2mm]&#10;&amp; = &amp;&#10;\lim_{t \to \infty} \, \frac{1}{1-p} \left( \frac{1}{t^{p-1}} \, - \, 1 \right)&#10;\end{eqnarray*}&#10;}}&#10;\end{minipage}&#10;\end{document}"/>
  <p:tag name="IGUANATEXSIZE" val="20"/>
  <p:tag name="IGUANATEXCURSOR" val="1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6,243"/>
  <p:tag name="ORIGINALWIDTH" val="3982,002"/>
  <p:tag name="LATEXADDIN" val="\documentclass{article}\pagestyle{empty}&#10;\usepackage{amsmath}&#10;\usepackage{amsfonts}&#10;\usepackage{amssymb}&#10;\begin{document}&#10;\begin{minipage}{12.5 cm}&#10;{\sffamily{&#10;$$&#10;\int^{\infty}_1 \, \frac{1}{x^p} \, \textrm{d} x \, \, = \, \,&#10;\lim_{t \to \infty} \, \frac{1}{1-p} \left( \frac{1}{t^{p-1}} \, - \, 1 \right)&#10;$$\\&#10;&#10;If $p &gt; 1$, then $p-1 &gt; 0$, so as $t \to \infty$, $t^{p-1} \to \infty$ and $\frac{1}{t^{p-1}} \to 0$. Therefore,&#10;$$&#10;\int^{\infty}_1 \, \frac{1}{x^p} \, \textrm{d} x \, \, = \, \, \frac{1}{p-1} \qquad \text{if $p &gt; 1$}&#10;$$&#10;and so the integral converges. But if $p &lt; 1$, then $p-1 &lt; 0$ and so&#10;$$&#10;\frac{1}{t^{p-1}} \, \, = \, \, t^{1-p} \, \, \to \, \, \infty \qquad \text{as $t \to \infty$}&#10;$$&#10;and the integral diverges&#10;}}&#10;\end{minipage}&#10;\end{document}"/>
  <p:tag name="IGUANATEXSIZE" val="20"/>
  <p:tag name="IGUANATEXCURSOR" val="6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0,9112"/>
  <p:tag name="ORIGINALWIDTH" val="4422,198"/>
  <p:tag name="LATEXADDIN" val="\documentclass{article}\pagestyle{empty}&#10;\usepackage{amsmath}&#10;\usepackage{amsfonts}&#10;\usepackage{amssymb}&#10;\begin{document}&#10;\begin{minipage}{12.5 cm}&#10;{\sffamily{&#10;{\bf{Exercise:}}&#10;Determine whether each integral is convergent or divergent.&#10;Evaluate those that are convergent.&#10;$$&#10;\int^{\infty}_3 \, \frac{1}{(x-2)^{3/2}} \, \textrm{d} x \, , \qquad&#10;\int^{\infty}_0 \, \frac{1}{\sqrt[4]{1+x}} \, \textrm{d} x \, , \qquad \text{and} \qquad&#10;\int^0_{-\infty} \, \frac{1}{3-4x} \, \textrm{d} x \, .&#10;$$&#10;&#10;}}&#10;\end{minipage}&#10;\end{document}"/>
  <p:tag name="IGUANATEXSIZE" val="20"/>
  <p:tag name="IGUANATEXCURSOR" val="4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2,1"/>
  <p:tag name="ORIGINALWIDTH" val="3895,763"/>
  <p:tag name="LATEXADDIN" val="\documentclass{article}\pagestyle{empty}&#10;\usepackage{amsmath}&#10;\usepackage{amsfonts}&#10;\usepackage{amssymb}&#10;\begin{document}&#10;\begin{minipage}{12.5 cm}&#10;{\sffamily{&#10;{\bf{Solution:}}\\[1mm]&#10;We have&#10;\begin{eqnarray*}&#10;\int^{\infty}_3 \, \frac{1}{(x-2)^{3/2}} \, \textrm{d} x &amp; = &amp; \lim_{T \to \infty} \big[ -2 \cdot (x-2)^{-1/2} \big]^T_3 \\[2mm]&#10;&amp; = &amp;&#10;-2 \cdot \underbrace{\lim_{T \to \infty} (T-2)^{-1/2} }_{= \, 0} + 2 \cdot 1^{-1/2} \, \, = \, \, 2&#10;\end{eqnarray*}&#10;&#10;}}&#10;\end{minipage}&#10;\end{document}"/>
  <p:tag name="IGUANATEXSIZE" val="20"/>
  <p:tag name="IGUANATEXCURSOR" val="3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79,228"/>
  <p:tag name="ORIGINALWIDTH" val="4411,699"/>
  <p:tag name="LATEXADDIN" val="\documentclass{article}\pagestyle{empty}&#10;\usepackage{amsmath}&#10;\usepackage{amsfonts}&#10;\usepackage{amssymb}&#10;\begin{document}&#10;\begin{minipage}{12.7 cm}&#10;{\sffamily{&#10;Next, we have\\[-6mm]&#10;\begin{eqnarray*}&#10;\int^{\infty}_0 \, \frac{1}{\sqrt[4]{1+x}} \, \textrm{d} x &amp; = &amp; \lim_{T \to \infty} \int^T_0 \, (1+x)^{-1/4} \, \textrm{d} x \, \, = \, \,&#10;\lim_{T \to \infty} \big[ \tfrac{4}{3} \cdot (1+x)^{3/4} \big]^T_0 \\&#10;&amp; = &amp;&#10;\tfrac{4}{3} \cdot \underbrace{\lim_{T \to \infty} (1+T)^{3/4}}_{\to \, \infty} - \tfrac{4}{3} \cdot 1^{3/4}&#10;\end{eqnarray*}&#10;such that the improper integral does not exist.\\[4mm]&#10;Finally, we have\\[-2mm]&#10;$$&#10;\int^0_{-\infty} \, \frac{1}{3-4x} \, \textrm{d} x \, \, = \, \, \lim_{T \to -\infty} \big[ -\tfrac{1}{4} \ln(3-4x) \big]^0_T&#10;\, \, = \, \,&#10;-\tfrac{1}{4} \ln(3) + \tfrac{1}{4} \cdot \underbrace{\lim_{T \to \infty} \ln(4T-3)}_{\to \, \infty}&#10;$$&#10;such that the improper integral does not exist.&#10;}}&#10;\end{minipage}&#10;\end{document}"/>
  <p:tag name="IGUANATEXSIZE" val="20"/>
  <p:tag name="IGUANATEXCURSOR" val="84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704</Words>
  <Application>Microsoft Office PowerPoint</Application>
  <PresentationFormat>Bildschirmpräsentation (16:9)</PresentationFormat>
  <Paragraphs>160</Paragraphs>
  <Slides>72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73" baseType="lpstr">
      <vt:lpstr>Larissa-Design</vt:lpstr>
      <vt:lpstr>Calculus II for Management</vt:lpstr>
      <vt:lpstr>Recap: A short reflection about what we have achieved so far (1/ 2)</vt:lpstr>
      <vt:lpstr>Recap: A short reflection about what we have achieved so far (2/ 2)</vt:lpstr>
      <vt:lpstr>Folie 4</vt:lpstr>
      <vt:lpstr>The eigenvectors of a (square) matrix are those vectors that, mapped to a multiple of themselves by multiplication with the matrix</vt:lpstr>
      <vt:lpstr>This defining property of an eigenvector leads to a linear system …</vt:lpstr>
      <vt:lpstr>… that can be solved by Gaussian elimination</vt:lpstr>
      <vt:lpstr>The eigenvalue that corresponds to an eigenvector is the specific value that generates linearly dependent columns in the coefficient matrix …</vt:lpstr>
      <vt:lpstr>… or, stated differently, that leads to a vanishing determinant of the coefficient matrix (1/ 2)</vt:lpstr>
      <vt:lpstr>… or, stated differently, that leads to a vanishing determinant of the coefficient matrix (2/ 2)</vt:lpstr>
      <vt:lpstr>Example: Determining the eigenvalues &amp; eigenvectors of a 2x2-matrix</vt:lpstr>
      <vt:lpstr>Example: Determining the eigenvalues &amp; eigenvectors of a 2x2-matrix</vt:lpstr>
      <vt:lpstr>Example: Determining the eigenvalues &amp; eigenvectors of a 2x2-matrix</vt:lpstr>
      <vt:lpstr>Example: Determining the eigenvalues &amp; eigenvectors of a 2x2-matrix</vt:lpstr>
      <vt:lpstr>Note, not every matrix needs to have (real) eigenvales and eigenvectors</vt:lpstr>
      <vt:lpstr>Folie 16</vt:lpstr>
      <vt:lpstr>An integral is called an improper integral if one or both of its boundaries tend to infinity (1/ 3)</vt:lpstr>
      <vt:lpstr>An integral is called an improper integral if one or both of its boundaries tend to infinity (2/ 3)</vt:lpstr>
      <vt:lpstr>An integral is called an improper integral (of type 1) if one or both of its boundaries tend to infinity (3/ 3)</vt:lpstr>
      <vt:lpstr>Example: Evaluating an improper integral</vt:lpstr>
      <vt:lpstr>Example: Evaluating an improper integral</vt:lpstr>
      <vt:lpstr>Summary: Convergence and divergence of improper integrals</vt:lpstr>
      <vt:lpstr>Recall: The exponential function grows faster than any power/ polynomial function</vt:lpstr>
      <vt:lpstr>Example: Evaluating an improper integral using integration by parts</vt:lpstr>
      <vt:lpstr>Example: Evaluating an improper integral using integration by parts</vt:lpstr>
      <vt:lpstr>Besides improper integrals with an upper integration boundary of + there are improper integrals with a lower integration boundary of - …</vt:lpstr>
      <vt:lpstr>… as well as those with both boundaries of integration tending towards infinity (double improper integrals)</vt:lpstr>
      <vt:lpstr>Example: Evaluating a double improper integral</vt:lpstr>
      <vt:lpstr>Example: Evaluating a double improper integral</vt:lpstr>
      <vt:lpstr>Improper integrals of type 1 summarize definite integrals that have an infinite upper or lower bound (1/ 2)</vt:lpstr>
      <vt:lpstr>Improper integrals of type 1 summarize definite integrals that have an infinite upper or lower bound (2/ 2)</vt:lpstr>
      <vt:lpstr>Improper integrals of type 2 are essentially infinite limts</vt:lpstr>
      <vt:lpstr>Improper integrals of type 2 summarize definite integrals that have an infinite discontinuity as upper or lower bound (1/ 2)</vt:lpstr>
      <vt:lpstr>Improper integrals of type 2 summarize definite integrals that have an infinite discontinuity as upper or lower bound (2/ 2)</vt:lpstr>
      <vt:lpstr>Example: Improper integrals of type 2</vt:lpstr>
      <vt:lpstr>Example: Improper integrals of type 2</vt:lpstr>
      <vt:lpstr>Example: Improper integrals of type 2</vt:lpstr>
      <vt:lpstr>Folie 38</vt:lpstr>
      <vt:lpstr>Example: Finding the present value of an income flow</vt:lpstr>
      <vt:lpstr>Example: Finding the present value of an income flow</vt:lpstr>
      <vt:lpstr>Example: Finding the present value of an income flow</vt:lpstr>
      <vt:lpstr>Example: Finding the present value of an income flow</vt:lpstr>
      <vt:lpstr>Example: Present value</vt:lpstr>
      <vt:lpstr>Folie 44</vt:lpstr>
      <vt:lpstr>Example: Eventual accumulation of nuclear waste</vt:lpstr>
      <vt:lpstr>Example: Eventual accumulation of nuclear waste</vt:lpstr>
      <vt:lpstr>Example: Eventual accumulation of nuclear waste</vt:lpstr>
      <vt:lpstr>Folie 48</vt:lpstr>
      <vt:lpstr>Let us view the population of an urban area (the city together with its commuter belt) in terms of an improper integral</vt:lpstr>
      <vt:lpstr>Example: Estimating the population of an urban area</vt:lpstr>
      <vt:lpstr>Example: Estimating the population of an urban area</vt:lpstr>
      <vt:lpstr>Example: Estimating the population of an urban area</vt:lpstr>
      <vt:lpstr>Folie 53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Exercise</vt:lpstr>
      <vt:lpstr>Calculus II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166</cp:revision>
  <dcterms:created xsi:type="dcterms:W3CDTF">2020-04-04T18:50:50Z</dcterms:created>
  <dcterms:modified xsi:type="dcterms:W3CDTF">2023-02-17T13:02:07Z</dcterms:modified>
</cp:coreProperties>
</file>