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98" r:id="rId3"/>
    <p:sldId id="404" r:id="rId4"/>
    <p:sldId id="399" r:id="rId5"/>
    <p:sldId id="322" r:id="rId6"/>
    <p:sldId id="323" r:id="rId7"/>
    <p:sldId id="324" r:id="rId8"/>
    <p:sldId id="325" r:id="rId9"/>
    <p:sldId id="326" r:id="rId10"/>
    <p:sldId id="400" r:id="rId11"/>
    <p:sldId id="330" r:id="rId12"/>
    <p:sldId id="331" r:id="rId13"/>
    <p:sldId id="337" r:id="rId14"/>
    <p:sldId id="333" r:id="rId15"/>
    <p:sldId id="334" r:id="rId16"/>
    <p:sldId id="338" r:id="rId17"/>
    <p:sldId id="339" r:id="rId18"/>
    <p:sldId id="406" r:id="rId19"/>
    <p:sldId id="410" r:id="rId20"/>
    <p:sldId id="401" r:id="rId21"/>
    <p:sldId id="336" r:id="rId22"/>
    <p:sldId id="340" r:id="rId23"/>
    <p:sldId id="341" r:id="rId24"/>
    <p:sldId id="357" r:id="rId25"/>
    <p:sldId id="358" r:id="rId26"/>
    <p:sldId id="342" r:id="rId27"/>
    <p:sldId id="359" r:id="rId28"/>
    <p:sldId id="360" r:id="rId29"/>
    <p:sldId id="391" r:id="rId30"/>
    <p:sldId id="392" r:id="rId31"/>
    <p:sldId id="402" r:id="rId32"/>
    <p:sldId id="349" r:id="rId33"/>
    <p:sldId id="350" r:id="rId34"/>
    <p:sldId id="351" r:id="rId35"/>
    <p:sldId id="407" r:id="rId36"/>
    <p:sldId id="353" r:id="rId37"/>
    <p:sldId id="354" r:id="rId38"/>
    <p:sldId id="361" r:id="rId39"/>
    <p:sldId id="388" r:id="rId40"/>
    <p:sldId id="315" r:id="rId41"/>
    <p:sldId id="362" r:id="rId42"/>
    <p:sldId id="385" r:id="rId43"/>
    <p:sldId id="386" r:id="rId44"/>
    <p:sldId id="347" r:id="rId45"/>
    <p:sldId id="365" r:id="rId46"/>
    <p:sldId id="381" r:id="rId47"/>
    <p:sldId id="408" r:id="rId48"/>
    <p:sldId id="411" r:id="rId49"/>
    <p:sldId id="409" r:id="rId50"/>
    <p:sldId id="412" r:id="rId51"/>
    <p:sldId id="413" r:id="rId52"/>
    <p:sldId id="414" r:id="rId53"/>
    <p:sldId id="318" r:id="rId54"/>
    <p:sldId id="319" r:id="rId55"/>
    <p:sldId id="387" r:id="rId56"/>
    <p:sldId id="389" r:id="rId57"/>
    <p:sldId id="390" r:id="rId58"/>
    <p:sldId id="363" r:id="rId59"/>
    <p:sldId id="364" r:id="rId60"/>
    <p:sldId id="366" r:id="rId61"/>
    <p:sldId id="378" r:id="rId62"/>
    <p:sldId id="379" r:id="rId63"/>
    <p:sldId id="380" r:id="rId64"/>
    <p:sldId id="393" r:id="rId65"/>
    <p:sldId id="394" r:id="rId66"/>
    <p:sldId id="395" r:id="rId67"/>
    <p:sldId id="314" r:id="rId68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>
        <p:scale>
          <a:sx n="125" d="100"/>
          <a:sy n="125" d="100"/>
        </p:scale>
        <p:origin x="-576" y="-3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0.xml"/><Relationship Id="rId7" Type="http://schemas.openxmlformats.org/officeDocument/2006/relationships/image" Target="../media/image30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72.png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Partial Derivatives and Optimizing Functions of Two Variables</a:t>
            </a:r>
          </a:p>
          <a:p>
            <a:r>
              <a:rPr lang="en-US" dirty="0" smtClean="0"/>
              <a:t>week 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Partial derivatives in economics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Chain Rule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Optimizing functions of two variables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Second Partials Test</a:t>
            </a: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 10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20109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81167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Applications of Partial Derivatives in Economics: Marginal Analysis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The Chain Rule for Partial Derivatives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Optimizing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Partial Derivatives &amp; the Second Partials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chain rule for functions in one variable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2"/>
            <a:ext cx="7056189" cy="26447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is extended straightforward to a chain rule for functions of several variables by virtue of a joint variable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1"/>
            <a:ext cx="7051781" cy="1353682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859777"/>
            <a:ext cx="7056989" cy="21193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the Chain Rule to compute a demand rate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2"/>
            <a:ext cx="7073477" cy="36395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the Chain Rule to compute a demand rate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72008" cy="33942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 function of several variables, the tangential plane can be used to measure the effects of small changes in the variables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65618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54626" cy="1523038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931790"/>
            <a:ext cx="7200800" cy="2088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003793"/>
            <a:ext cx="7043562" cy="18610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Incremental approximation of factory outputs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79208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2"/>
            <a:ext cx="7047859" cy="631116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139693"/>
            <a:ext cx="7056301" cy="20669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Incremental approximation of factory outputs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41981" cy="289251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gradient at a point is perpendicular to the level set through this point (1/ 2)</a:t>
            </a:r>
            <a:endParaRPr lang="en-US" dirty="0"/>
          </a:p>
        </p:txBody>
      </p:sp>
      <p:pic>
        <p:nvPicPr>
          <p:cNvPr id="7" name="Picture 2" descr="Ahmed on Twitter: &quot;We want to do the same thing as above, replacing circles  with level sets of V. To do this we need to know how to compute the outward  normal"/>
          <p:cNvPicPr>
            <a:picLocks noChangeAspect="1" noChangeArrowheads="1"/>
          </p:cNvPicPr>
          <p:nvPr/>
        </p:nvPicPr>
        <p:blipFill>
          <a:blip r:embed="rId5" cstate="print"/>
          <a:srcRect l="9302" t="5116"/>
          <a:stretch>
            <a:fillRect/>
          </a:stretch>
        </p:blipFill>
        <p:spPr bwMode="auto">
          <a:xfrm>
            <a:off x="178982" y="1092237"/>
            <a:ext cx="2952858" cy="280831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3419872" y="1131590"/>
            <a:ext cx="5472608" cy="1584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78"/>
            <a:ext cx="5311186" cy="1423756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3419872" y="2859782"/>
            <a:ext cx="5472608" cy="21602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8" y="2931771"/>
            <a:ext cx="5336389" cy="1411598"/>
          </a:xfrm>
          <a:prstGeom prst="rect">
            <a:avLst/>
          </a:prstGeom>
          <a:noFill/>
          <a:ln/>
          <a:effectLst/>
        </p:spPr>
      </p:pic>
      <p:sp>
        <p:nvSpPr>
          <p:cNvPr id="22" name="Freihandform 21"/>
          <p:cNvSpPr/>
          <p:nvPr/>
        </p:nvSpPr>
        <p:spPr>
          <a:xfrm>
            <a:off x="5076056" y="4443958"/>
            <a:ext cx="1907178" cy="359229"/>
          </a:xfrm>
          <a:custGeom>
            <a:avLst/>
            <a:gdLst>
              <a:gd name="connsiteX0" fmla="*/ 0 w 1907178"/>
              <a:gd name="connsiteY0" fmla="*/ 359229 h 359229"/>
              <a:gd name="connsiteX1" fmla="*/ 470263 w 1907178"/>
              <a:gd name="connsiteY1" fmla="*/ 176349 h 359229"/>
              <a:gd name="connsiteX2" fmla="*/ 1064623 w 1907178"/>
              <a:gd name="connsiteY2" fmla="*/ 293914 h 359229"/>
              <a:gd name="connsiteX3" fmla="*/ 1593669 w 1907178"/>
              <a:gd name="connsiteY3" fmla="*/ 254726 h 359229"/>
              <a:gd name="connsiteX4" fmla="*/ 1907178 w 1907178"/>
              <a:gd name="connsiteY4" fmla="*/ 0 h 3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178" h="359229">
                <a:moveTo>
                  <a:pt x="0" y="359229"/>
                </a:moveTo>
                <a:cubicBezTo>
                  <a:pt x="146413" y="273232"/>
                  <a:pt x="292826" y="187235"/>
                  <a:pt x="470263" y="176349"/>
                </a:cubicBezTo>
                <a:cubicBezTo>
                  <a:pt x="647700" y="165463"/>
                  <a:pt x="877389" y="280851"/>
                  <a:pt x="1064623" y="293914"/>
                </a:cubicBezTo>
                <a:cubicBezTo>
                  <a:pt x="1251857" y="306977"/>
                  <a:pt x="1453243" y="303712"/>
                  <a:pt x="1593669" y="254726"/>
                </a:cubicBezTo>
                <a:cubicBezTo>
                  <a:pt x="1734095" y="205740"/>
                  <a:pt x="1820636" y="102870"/>
                  <a:pt x="1907178" y="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V="1">
            <a:off x="6574345" y="4501134"/>
            <a:ext cx="912677" cy="226660"/>
          </a:xfrm>
          <a:prstGeom prst="line">
            <a:avLst/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5652120" y="4731990"/>
            <a:ext cx="912677" cy="226660"/>
          </a:xfrm>
          <a:prstGeom prst="lin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Ellipse 22"/>
          <p:cNvSpPr/>
          <p:nvPr/>
        </p:nvSpPr>
        <p:spPr>
          <a:xfrm>
            <a:off x="6528816" y="468912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27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7164288" y="4670618"/>
            <a:ext cx="1630330" cy="2765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gradient at a point is perpendicular to the level set through this point (2/ 2)</a:t>
            </a:r>
            <a:endParaRPr lang="en-US" dirty="0"/>
          </a:p>
        </p:txBody>
      </p:sp>
      <p:pic>
        <p:nvPicPr>
          <p:cNvPr id="7" name="Picture 2" descr="Ahmed on Twitter: &quot;We want to do the same thing as above, replacing circles  with level sets of V. To do this we need to know how to compute the outward  normal"/>
          <p:cNvPicPr>
            <a:picLocks noChangeAspect="1" noChangeArrowheads="1"/>
          </p:cNvPicPr>
          <p:nvPr/>
        </p:nvPicPr>
        <p:blipFill>
          <a:blip r:embed="rId3" cstate="print"/>
          <a:srcRect l="9302" t="5116"/>
          <a:stretch>
            <a:fillRect/>
          </a:stretch>
        </p:blipFill>
        <p:spPr bwMode="auto">
          <a:xfrm>
            <a:off x="178982" y="1092237"/>
            <a:ext cx="2952858" cy="280831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4"/>
            <a:ext cx="4803840" cy="3125560"/>
          </a:xfrm>
          <a:prstGeom prst="rect">
            <a:avLst/>
          </a:prstGeom>
          <a:noFill/>
          <a:ln/>
          <a:effectLst/>
        </p:spPr>
      </p:pic>
      <p:sp>
        <p:nvSpPr>
          <p:cNvPr id="19" name="Rechteck 18"/>
          <p:cNvSpPr/>
          <p:nvPr/>
        </p:nvSpPr>
        <p:spPr>
          <a:xfrm>
            <a:off x="8676456" y="4803998"/>
            <a:ext cx="14401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gradient is that (column) vector that stores the first partial derivatives and points in the direction of the fastest increase …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4283968" y="1131590"/>
            <a:ext cx="460851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352707" y="1195968"/>
            <a:ext cx="4459855" cy="3766287"/>
          </a:xfrm>
          <a:prstGeom prst="rect">
            <a:avLst/>
          </a:prstGeom>
          <a:noFill/>
          <a:ln/>
          <a:effectLst/>
        </p:spPr>
      </p:pic>
      <p:pic>
        <p:nvPicPr>
          <p:cNvPr id="74756" name="Picture 4" descr="Gradients and Level Cur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7574"/>
            <a:ext cx="3619500" cy="2009776"/>
          </a:xfrm>
          <a:prstGeom prst="rect">
            <a:avLst/>
          </a:prstGeom>
          <a:noFill/>
        </p:spPr>
      </p:pic>
      <p:pic>
        <p:nvPicPr>
          <p:cNvPr id="60418" name="Picture 2" descr="Ahmed on Twitter: &quot;We want to do the same thing as above, replacing circles  with level sets of V. To do this we need to know how to compute the outward  norm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174104"/>
            <a:ext cx="2166335" cy="1969395"/>
          </a:xfrm>
          <a:prstGeom prst="rect">
            <a:avLst/>
          </a:prstGeom>
          <a:noFill/>
        </p:spPr>
      </p:pic>
      <p:pic>
        <p:nvPicPr>
          <p:cNvPr id="60422" name="Picture 6" descr="The Project Gutenberg eBook of Musical Instruments, by Carl Eng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91830"/>
            <a:ext cx="859343" cy="122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8311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81167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Applications of Partial Derivatives in Economics: Marginal Analysis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Chain Rule for Partial Derivatives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Optimizing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Partial Derivatives &amp; the Second Partials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maxima (relative minima) are given as local peaks (local valleys) on the function surface (1/ 2)  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2"/>
            <a:ext cx="7058655" cy="986830"/>
          </a:xfrm>
          <a:prstGeom prst="rect">
            <a:avLst/>
          </a:prstGeom>
          <a:noFill/>
          <a:ln/>
          <a:effectLst/>
        </p:spPr>
      </p:pic>
      <p:pic>
        <p:nvPicPr>
          <p:cNvPr id="21506" name="Picture 2" descr="Extrema of Functions of 2 Variab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571750"/>
            <a:ext cx="3024336" cy="1735014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3419872" y="2571750"/>
            <a:ext cx="5472608" cy="2160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8" y="2643741"/>
            <a:ext cx="5315975" cy="19787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maxima (relative minima) are given as local peaks (local valleys) on the function surface (2/ 2)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3959541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691680" y="3435846"/>
            <a:ext cx="7200800" cy="158417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3507846"/>
            <a:ext cx="7057773" cy="14394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for functions of one variable, critical points for functions of two variables play an important role in the study of relative maxima and minima (1/ 2)</a:t>
            </a:r>
            <a:endParaRPr lang="en-US" dirty="0"/>
          </a:p>
        </p:txBody>
      </p:sp>
      <p:pic>
        <p:nvPicPr>
          <p:cNvPr id="2050" name="Picture 2 2"/>
          <p:cNvPicPr>
            <a:picLocks noChangeAspect="1" noChangeArrowheads="1"/>
          </p:cNvPicPr>
          <p:nvPr/>
        </p:nvPicPr>
        <p:blipFill>
          <a:blip r:embed="rId3" cstate="print"/>
          <a:srcRect r="55870"/>
          <a:stretch>
            <a:fillRect/>
          </a:stretch>
        </p:blipFill>
        <p:spPr bwMode="auto">
          <a:xfrm>
            <a:off x="251520" y="1131590"/>
            <a:ext cx="2160240" cy="238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6" y="1203580"/>
            <a:ext cx="5317580" cy="33303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for functions of one variable, critical points for functions of two variables play an important role in the study of relative maxima and minima (2/ 2)</a:t>
            </a:r>
            <a:endParaRPr lang="en-US" dirty="0"/>
          </a:p>
        </p:txBody>
      </p:sp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5618" r="444"/>
          <a:stretch>
            <a:fillRect/>
          </a:stretch>
        </p:blipFill>
        <p:spPr bwMode="auto">
          <a:xfrm>
            <a:off x="251519" y="1131590"/>
            <a:ext cx="2160241" cy="239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23762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80"/>
            <a:ext cx="5317445" cy="19792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 first-order partial derivatives exist for all points in some region, then relative </a:t>
            </a:r>
            <a:r>
              <a:rPr lang="en-US" dirty="0" err="1" smtClean="0"/>
              <a:t>extrema</a:t>
            </a:r>
            <a:r>
              <a:rPr lang="en-US" dirty="0" smtClean="0"/>
              <a:t> can occur there only at critical points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51519" y="1131590"/>
            <a:ext cx="1728193" cy="3818218"/>
            <a:chOff x="251519" y="-452586"/>
            <a:chExt cx="2160241" cy="4772772"/>
          </a:xfrm>
        </p:grpSpPr>
        <p:pic>
          <p:nvPicPr>
            <p:cNvPr id="4" name="Picture 2 2"/>
            <p:cNvPicPr>
              <a:picLocks noChangeAspect="1" noChangeArrowheads="1"/>
            </p:cNvPicPr>
            <p:nvPr/>
          </p:nvPicPr>
          <p:blipFill>
            <a:blip r:embed="rId4" cstate="print"/>
            <a:srcRect r="55870"/>
            <a:stretch>
              <a:fillRect/>
            </a:stretch>
          </p:blipFill>
          <p:spPr bwMode="auto">
            <a:xfrm>
              <a:off x="251520" y="-452586"/>
              <a:ext cx="2160240" cy="2386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 3"/>
            <p:cNvPicPr>
              <a:picLocks noChangeAspect="1" noChangeArrowheads="1"/>
            </p:cNvPicPr>
            <p:nvPr/>
          </p:nvPicPr>
          <p:blipFill>
            <a:blip r:embed="rId4" cstate="print"/>
            <a:srcRect l="55618" r="444"/>
            <a:stretch>
              <a:fillRect/>
            </a:stretch>
          </p:blipFill>
          <p:spPr bwMode="auto">
            <a:xfrm>
              <a:off x="251519" y="1923678"/>
              <a:ext cx="2160241" cy="2396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hteck 6"/>
          <p:cNvSpPr/>
          <p:nvPr/>
        </p:nvSpPr>
        <p:spPr>
          <a:xfrm>
            <a:off x="3419872" y="1131590"/>
            <a:ext cx="5472608" cy="3600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79"/>
            <a:ext cx="4084726" cy="203828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419872" y="1635646"/>
            <a:ext cx="5472608" cy="28083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8" y="1707634"/>
            <a:ext cx="5319155" cy="264943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saddle point is a critical point that is not a relative maximum or relative minimum (1/ 3)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217227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8"/>
            <a:ext cx="5321289" cy="29907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saddle point is a critical point that is not a relative maximum or relative minimum (2/ 3)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217227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6" y="1203577"/>
            <a:ext cx="5311692" cy="26752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saddle point is a critical point that is not a relative maximum or relative minimum (3/ 3)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217227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7"/>
            <a:ext cx="5319962" cy="254243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Critical points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6" y="1203577"/>
            <a:ext cx="5311168" cy="3516490"/>
          </a:xfrm>
          <a:prstGeom prst="rect">
            <a:avLst/>
          </a:prstGeom>
          <a:noFill/>
          <a:ln/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900" y="1131590"/>
            <a:ext cx="2813703" cy="259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can be used to give the tangent plane with the help of a scalar product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37701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283968" y="1131590"/>
            <a:ext cx="4608512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352703" y="1195967"/>
            <a:ext cx="4461996" cy="30162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Critical points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6" y="1203577"/>
            <a:ext cx="5320244" cy="1789791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900" y="1131590"/>
            <a:ext cx="2813703" cy="259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19369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81167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Applications of Partial Derivatives in Economics: Marginal Analysis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Chain Rule for Partial Derivatives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Optimizing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-Order Partial Derivatives &amp; the Second Partials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Differentiating twice leads to second-order partial derivatives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79208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38046" cy="667825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139694"/>
            <a:ext cx="7041027" cy="258387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Computing 2</a:t>
            </a:r>
            <a:r>
              <a:rPr lang="en-US" baseline="30000" dirty="0" smtClean="0"/>
              <a:t>nd</a:t>
            </a:r>
            <a:r>
              <a:rPr lang="en-US" dirty="0" smtClean="0"/>
              <a:t>-order partial derivatives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4"/>
            <a:ext cx="7080156" cy="3611521"/>
          </a:xfrm>
          <a:prstGeom prst="rect">
            <a:avLst/>
          </a:prstGeom>
          <a:noFill/>
          <a:ln/>
          <a:effectLst/>
        </p:spPr>
      </p:pic>
      <p:cxnSp>
        <p:nvCxnSpPr>
          <p:cNvPr id="13" name="Gerade Verbindung 12"/>
          <p:cNvCxnSpPr/>
          <p:nvPr/>
        </p:nvCxnSpPr>
        <p:spPr>
          <a:xfrm>
            <a:off x="1691680" y="1995686"/>
            <a:ext cx="1440160" cy="0"/>
          </a:xfrm>
          <a:prstGeom prst="lin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very mild assumptions (</a:t>
            </a:r>
            <a:r>
              <a:rPr lang="en-US" dirty="0" err="1" smtClean="0"/>
              <a:t>Clairaut’s</a:t>
            </a:r>
            <a:r>
              <a:rPr lang="en-US" dirty="0" smtClean="0"/>
              <a:t> theorem) it holds that the values of the mixed second-order partial derivatives are equal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7363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50405" cy="2592468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4011910"/>
            <a:ext cx="7200800" cy="1008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4083911"/>
            <a:ext cx="7041778" cy="8210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second partial derivatives are stored in the Hessian matrix</a:t>
            </a:r>
            <a:endParaRPr lang="en-US" dirty="0"/>
          </a:p>
        </p:txBody>
      </p:sp>
      <p:pic>
        <p:nvPicPr>
          <p:cNvPr id="4" name="Picture 2" descr="Escaping from Saddle Points – Off the convex path"/>
          <p:cNvPicPr>
            <a:picLocks noChangeAspect="1" noChangeArrowheads="1"/>
          </p:cNvPicPr>
          <p:nvPr/>
        </p:nvPicPr>
        <p:blipFill>
          <a:blip r:embed="rId3" cstate="print"/>
          <a:srcRect l="9059" t="10119"/>
          <a:stretch>
            <a:fillRect/>
          </a:stretch>
        </p:blipFill>
        <p:spPr bwMode="auto">
          <a:xfrm>
            <a:off x="179512" y="1131590"/>
            <a:ext cx="5350668" cy="1440160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2787764"/>
            <a:ext cx="7046976" cy="2153180"/>
          </a:xfrm>
          <a:prstGeom prst="rect">
            <a:avLst/>
          </a:prstGeom>
          <a:noFill/>
          <a:ln/>
          <a:effectLst/>
        </p:spPr>
      </p:pic>
      <p:cxnSp>
        <p:nvCxnSpPr>
          <p:cNvPr id="8" name="Gerade Verbindung 7"/>
          <p:cNvCxnSpPr/>
          <p:nvPr/>
        </p:nvCxnSpPr>
        <p:spPr>
          <a:xfrm flipV="1">
            <a:off x="5835489" y="3245946"/>
            <a:ext cx="0" cy="36004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5835489" y="3245946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254308" y="3108461"/>
            <a:ext cx="1361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Clairaut’s</a:t>
            </a:r>
            <a:r>
              <a:rPr lang="en-US" sz="1200" dirty="0" smtClean="0"/>
              <a:t> Theorem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Interpreting a 2</a:t>
            </a:r>
            <a:r>
              <a:rPr lang="en-US" baseline="30000" dirty="0" smtClean="0"/>
              <a:t>nd</a:t>
            </a:r>
            <a:r>
              <a:rPr lang="en-US" dirty="0" smtClean="0"/>
              <a:t>-order partial derivative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3"/>
            <a:ext cx="7080655" cy="369207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Second Partials Test allows a classification of critical points as saddle points, relative maxima and relative minima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79208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2"/>
            <a:ext cx="7050893" cy="665706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139695"/>
            <a:ext cx="7047044" cy="2520099"/>
          </a:xfrm>
          <a:prstGeom prst="rect">
            <a:avLst/>
          </a:prstGeom>
          <a:noFill/>
          <a:ln/>
          <a:effectLst/>
        </p:spPr>
      </p:pic>
      <p:sp>
        <p:nvSpPr>
          <p:cNvPr id="15" name="Textfeld 14"/>
          <p:cNvSpPr txBox="1"/>
          <p:nvPr/>
        </p:nvSpPr>
        <p:spPr>
          <a:xfrm>
            <a:off x="1691680" y="465998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2843808" y="2931790"/>
            <a:ext cx="4896544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Second Partials Test allows a classification of critical points as saddle points, relative maxima and relative minima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50580" cy="1629787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3291830"/>
            <a:ext cx="7200800" cy="172819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3363832"/>
            <a:ext cx="793009" cy="187206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1871700" y="3689970"/>
          <a:ext cx="684076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77676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 of </a:t>
                      </a:r>
                      <a:r>
                        <a:rPr lang="en-US" sz="1400" i="1" dirty="0" smtClean="0"/>
                        <a:t>D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 of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i="1" baseline="0" dirty="0" err="1" smtClean="0"/>
                        <a:t>f</a:t>
                      </a:r>
                      <a:r>
                        <a:rPr lang="en-US" sz="1400" i="1" baseline="-25000" dirty="0" err="1" smtClean="0"/>
                        <a:t>xx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behavior at (</a:t>
                      </a:r>
                      <a:r>
                        <a:rPr lang="en-US" sz="1400" i="1" dirty="0" smtClean="0"/>
                        <a:t>a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i="1" baseline="0" dirty="0" smtClean="0"/>
                        <a:t>b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–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saddle point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relative minimum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–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relative maximum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3" name="Gerade Verbindung 12"/>
          <p:cNvCxnSpPr/>
          <p:nvPr/>
        </p:nvCxnSpPr>
        <p:spPr>
          <a:xfrm>
            <a:off x="1691680" y="3595102"/>
            <a:ext cx="1152128" cy="0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remarks on the Second Partials Test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34717" cy="19479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96248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Applications of Partial Derivatives in Economics: Marginal Analysis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Chain Rule for Partial Derivatives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Optimizing Functions of Two Variables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Partial Derivatives &amp; the Second Partials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80"/>
            <a:ext cx="5321071" cy="3432456"/>
          </a:xfrm>
          <a:prstGeom prst="rect">
            <a:avLst/>
          </a:prstGeom>
          <a:noFill/>
          <a:ln/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83718"/>
            <a:ext cx="21705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251521" y="1131590"/>
          <a:ext cx="2880319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579"/>
                <a:gridCol w="855579"/>
                <a:gridCol w="116916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sign of </a:t>
                      </a:r>
                      <a:r>
                        <a:rPr lang="en-US" sz="1000" i="1" dirty="0" smtClean="0"/>
                        <a:t>D</a:t>
                      </a:r>
                      <a:endParaRPr lang="en-US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sign of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i="1" baseline="0" dirty="0" err="1" smtClean="0"/>
                        <a:t>f</a:t>
                      </a:r>
                      <a:r>
                        <a:rPr lang="en-US" sz="1000" i="1" baseline="-25000" dirty="0" err="1" smtClean="0"/>
                        <a:t>xx</a:t>
                      </a:r>
                      <a:endParaRPr lang="en-US" sz="10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behavior at (</a:t>
                      </a:r>
                      <a:r>
                        <a:rPr lang="en-US" sz="1000" i="1" dirty="0" smtClean="0"/>
                        <a:t>a</a:t>
                      </a:r>
                      <a:r>
                        <a:rPr lang="en-US" sz="1000" dirty="0" smtClean="0"/>
                        <a:t>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i="1" baseline="0" dirty="0" smtClean="0"/>
                        <a:t>b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–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saddle point</a:t>
                      </a:r>
                      <a:endParaRPr lang="en-US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relative minimum</a:t>
                      </a:r>
                      <a:endParaRPr lang="en-US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–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relative maximum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475655" y="2355724"/>
            <a:ext cx="864936" cy="1455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83718"/>
            <a:ext cx="21705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81"/>
            <a:ext cx="5316534" cy="3655975"/>
          </a:xfrm>
          <a:prstGeom prst="rect">
            <a:avLst/>
          </a:prstGeom>
          <a:noFill/>
          <a:ln/>
          <a:effectLst/>
        </p:spPr>
      </p:pic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251521" y="1131590"/>
          <a:ext cx="2880319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579"/>
                <a:gridCol w="855579"/>
                <a:gridCol w="116916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sign of </a:t>
                      </a:r>
                      <a:r>
                        <a:rPr lang="en-US" sz="1000" i="1" dirty="0" smtClean="0"/>
                        <a:t>D</a:t>
                      </a:r>
                      <a:endParaRPr lang="en-US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sign of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i="1" baseline="0" dirty="0" err="1" smtClean="0"/>
                        <a:t>f</a:t>
                      </a:r>
                      <a:r>
                        <a:rPr lang="en-US" sz="1000" i="1" baseline="-25000" dirty="0" err="1" smtClean="0"/>
                        <a:t>xx</a:t>
                      </a:r>
                      <a:endParaRPr lang="en-US" sz="10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behavior at (</a:t>
                      </a:r>
                      <a:r>
                        <a:rPr lang="en-US" sz="1000" i="1" dirty="0" smtClean="0"/>
                        <a:t>a</a:t>
                      </a:r>
                      <a:r>
                        <a:rPr lang="en-US" sz="1000" dirty="0" smtClean="0"/>
                        <a:t>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i="1" baseline="0" dirty="0" smtClean="0"/>
                        <a:t>b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/>
                        <a:t>–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saddle point</a:t>
                      </a:r>
                      <a:endParaRPr lang="en-US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relative minimum</a:t>
                      </a:r>
                      <a:endParaRPr lang="en-US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+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–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relative maximum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475655" y="2355724"/>
            <a:ext cx="864936" cy="1455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3"/>
            <a:ext cx="7066903" cy="730541"/>
          </a:xfrm>
          <a:prstGeom prst="rect">
            <a:avLst/>
          </a:prstGeom>
          <a:noFill/>
          <a:ln/>
          <a:effectLst/>
        </p:spPr>
      </p:pic>
      <p:pic>
        <p:nvPicPr>
          <p:cNvPr id="6" name="Grafik 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11702"/>
            <a:ext cx="6150341" cy="25358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8"/>
            <a:ext cx="6322392" cy="818317"/>
          </a:xfrm>
          <a:prstGeom prst="rect">
            <a:avLst/>
          </a:prstGeom>
          <a:noFill/>
          <a:ln/>
          <a:effectLst/>
        </p:spPr>
      </p:pic>
      <p:grpSp>
        <p:nvGrpSpPr>
          <p:cNvPr id="3" name="Gruppieren 17"/>
          <p:cNvGrpSpPr/>
          <p:nvPr/>
        </p:nvGrpSpPr>
        <p:grpSpPr>
          <a:xfrm>
            <a:off x="1526162" y="2169670"/>
            <a:ext cx="7438326" cy="2973830"/>
            <a:chOff x="1526162" y="2169670"/>
            <a:chExt cx="7438326" cy="2973830"/>
          </a:xfrm>
        </p:grpSpPr>
        <p:pic>
          <p:nvPicPr>
            <p:cNvPr id="13" name="Grafik 12" descr="fct_10_06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6162" y="2169670"/>
              <a:ext cx="2973830" cy="2973830"/>
            </a:xfrm>
            <a:prstGeom prst="rect">
              <a:avLst/>
            </a:prstGeom>
          </p:spPr>
        </p:pic>
        <p:pic>
          <p:nvPicPr>
            <p:cNvPr id="14" name="Grafik 13" descr="fct_10_06_con.gif"/>
            <p:cNvPicPr>
              <a:picLocks noChangeAspect="1"/>
            </p:cNvPicPr>
            <p:nvPr/>
          </p:nvPicPr>
          <p:blipFill>
            <a:blip r:embed="rId5" cstate="print"/>
            <a:srcRect l="14173" t="19454" r="13204" b="15108"/>
            <a:stretch>
              <a:fillRect/>
            </a:stretch>
          </p:blipFill>
          <p:spPr>
            <a:xfrm>
              <a:off x="6588224" y="3002343"/>
              <a:ext cx="2376264" cy="2141157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4572000" y="2283718"/>
              <a:ext cx="432048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chemeClr val="tx1"/>
                  </a:solidFill>
                </a:rPr>
                <a:t>Graph and contour lines for the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monkey saddle </a:t>
              </a:r>
              <a:r>
                <a:rPr lang="en-US" sz="1400" dirty="0" smtClean="0">
                  <a:solidFill>
                    <a:schemeClr val="tx1"/>
                  </a:solidFill>
                </a:rPr>
                <a:t>function</a:t>
              </a:r>
            </a:p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chemeClr val="tx1"/>
                  </a:solidFill>
                </a:rPr>
                <a:t>f(</a:t>
              </a:r>
              <a:r>
                <a:rPr lang="de-DE" sz="1400" dirty="0" err="1" smtClean="0">
                  <a:solidFill>
                    <a:schemeClr val="tx1"/>
                  </a:solidFill>
                </a:rPr>
                <a:t>x,y</a:t>
              </a:r>
              <a:r>
                <a:rPr lang="de-DE" sz="1400" dirty="0" smtClean="0">
                  <a:solidFill>
                    <a:schemeClr val="tx1"/>
                  </a:solidFill>
                </a:rPr>
                <a:t>) = x</a:t>
              </a:r>
              <a:r>
                <a:rPr lang="de-DE" sz="1400" baseline="30000" dirty="0" smtClean="0">
                  <a:solidFill>
                    <a:schemeClr val="tx1"/>
                  </a:solidFill>
                </a:rPr>
                <a:t>3</a:t>
              </a:r>
              <a:r>
                <a:rPr lang="de-DE" sz="1400" dirty="0" smtClean="0">
                  <a:solidFill>
                    <a:schemeClr val="tx1"/>
                  </a:solidFill>
                </a:rPr>
                <a:t> – 3xy</a:t>
              </a:r>
              <a:r>
                <a:rPr lang="de-DE" sz="1400" baseline="30000" dirty="0" smtClean="0">
                  <a:solidFill>
                    <a:schemeClr val="tx1"/>
                  </a:solidFill>
                </a:rPr>
                <a:t>2</a:t>
              </a:r>
              <a:r>
                <a:rPr lang="de-DE" sz="1400" dirty="0" smtClean="0">
                  <a:solidFill>
                    <a:schemeClr val="tx1"/>
                  </a:solidFill>
                </a:rPr>
                <a:t> + 16</a:t>
              </a:r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6" name="Picture 2" descr="Solved: 53. Let F(x, Y) = X² - Y2 = (x – Y)(x + Y). Use Th... | Chegg.com"/>
            <p:cNvPicPr>
              <a:picLocks noChangeAspect="1" noChangeArrowheads="1"/>
            </p:cNvPicPr>
            <p:nvPr/>
          </p:nvPicPr>
          <p:blipFill>
            <a:blip r:embed="rId6" cstate="print"/>
            <a:srcRect l="12597" t="14286" r="22618" b="14286"/>
            <a:stretch>
              <a:fillRect/>
            </a:stretch>
          </p:blipFill>
          <p:spPr bwMode="auto">
            <a:xfrm>
              <a:off x="4734018" y="3147814"/>
              <a:ext cx="1620180" cy="1800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optimal location of a warehouse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42414"/>
            <a:ext cx="2160240" cy="223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1521" y="394667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locations of main targets </a:t>
            </a:r>
            <a:r>
              <a:rPr lang="en-US" sz="1200" i="1" dirty="0" smtClean="0"/>
              <a:t>A</a:t>
            </a:r>
            <a:r>
              <a:rPr lang="en-US" sz="1200" dirty="0" smtClean="0"/>
              <a:t>, </a:t>
            </a:r>
            <a:r>
              <a:rPr lang="en-US" sz="1200" i="1" dirty="0" smtClean="0"/>
              <a:t>B</a:t>
            </a:r>
            <a:r>
              <a:rPr lang="en-US" sz="1200" dirty="0" smtClean="0"/>
              <a:t>, and </a:t>
            </a:r>
            <a:r>
              <a:rPr lang="en-US" sz="1200" i="1" dirty="0" smtClean="0"/>
              <a:t>C</a:t>
            </a:r>
            <a:r>
              <a:rPr lang="en-US" sz="1200" dirty="0" smtClean="0"/>
              <a:t> and warehouse </a:t>
            </a:r>
            <a:r>
              <a:rPr lang="en-US" sz="1200" i="1" dirty="0" smtClean="0"/>
              <a:t>W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26642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79"/>
            <a:ext cx="5335475" cy="2531128"/>
          </a:xfrm>
          <a:prstGeom prst="rect">
            <a:avLst/>
          </a:prstGeom>
          <a:noFill/>
          <a:ln/>
          <a:effectLst/>
        </p:spPr>
      </p:pic>
      <p:sp>
        <p:nvSpPr>
          <p:cNvPr id="9" name="Ellipse 8"/>
          <p:cNvSpPr/>
          <p:nvPr/>
        </p:nvSpPr>
        <p:spPr>
          <a:xfrm>
            <a:off x="1763688" y="1131590"/>
            <a:ext cx="1368152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omic strip - hagar the horrible | Classic cartoon characters, Comic  strips, Vintage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1131590"/>
            <a:ext cx="936104" cy="1158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optimal location of a warehouse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4"/>
            <a:ext cx="7071760" cy="3659413"/>
          </a:xfrm>
          <a:prstGeom prst="rect">
            <a:avLst/>
          </a:prstGeom>
          <a:noFill/>
          <a:ln/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315019" cy="136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optimal location of a warehouse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6611475" cy="311053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315019" cy="136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in the case of functions with one variable, maxima, minima, or saddle points can be determined by quadratic approximations (1/ 2)</a:t>
            </a:r>
            <a:endParaRPr lang="en-US" dirty="0"/>
          </a:p>
        </p:txBody>
      </p:sp>
      <p:pic>
        <p:nvPicPr>
          <p:cNvPr id="5122" name="Picture 2" descr="r/mathpics - Sinusoidal surface with quadratic Taylor approximation paraboloid"/>
          <p:cNvPicPr>
            <a:picLocks noChangeAspect="1" noChangeArrowheads="1"/>
          </p:cNvPicPr>
          <p:nvPr/>
        </p:nvPicPr>
        <p:blipFill>
          <a:blip r:embed="rId3" cstate="print"/>
          <a:srcRect l="14516" t="13954" r="12903"/>
          <a:stretch>
            <a:fillRect/>
          </a:stretch>
        </p:blipFill>
        <p:spPr bwMode="auto">
          <a:xfrm>
            <a:off x="187132" y="1078250"/>
            <a:ext cx="3168353" cy="2604944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7"/>
            <a:ext cx="5320233" cy="33006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 1" descr="Escaping from Saddle Points – Off the convex path"/>
          <p:cNvPicPr>
            <a:picLocks noChangeAspect="1" noChangeArrowheads="1"/>
          </p:cNvPicPr>
          <p:nvPr/>
        </p:nvPicPr>
        <p:blipFill>
          <a:blip r:embed="rId3" cstate="print"/>
          <a:srcRect l="9059" r="3404"/>
          <a:stretch>
            <a:fillRect/>
          </a:stretch>
        </p:blipFill>
        <p:spPr bwMode="auto">
          <a:xfrm>
            <a:off x="3481459" y="3246874"/>
            <a:ext cx="5555037" cy="1728192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in the case of functions with one variable, maxima, minima, or saddle points can be determined by quadratic approximations (2/ 2)</a:t>
            </a:r>
            <a:endParaRPr lang="en-US" dirty="0"/>
          </a:p>
        </p:txBody>
      </p:sp>
      <p:pic>
        <p:nvPicPr>
          <p:cNvPr id="5122" name="Picture 2 2" descr="r/mathpics - Sinusoidal surface with quadratic Taylor approximation paraboloid"/>
          <p:cNvPicPr>
            <a:picLocks noChangeAspect="1" noChangeArrowheads="1"/>
          </p:cNvPicPr>
          <p:nvPr/>
        </p:nvPicPr>
        <p:blipFill>
          <a:blip r:embed="rId4" cstate="print"/>
          <a:srcRect l="14516" t="13954" r="12903"/>
          <a:stretch>
            <a:fillRect/>
          </a:stretch>
        </p:blipFill>
        <p:spPr bwMode="auto">
          <a:xfrm>
            <a:off x="187132" y="1078250"/>
            <a:ext cx="3168353" cy="2604944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77"/>
            <a:ext cx="5296835" cy="171142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to determine relative maxima, minima, and saddle points</a:t>
            </a:r>
            <a:endParaRPr lang="en-US" dirty="0"/>
          </a:p>
        </p:txBody>
      </p:sp>
      <p:pic>
        <p:nvPicPr>
          <p:cNvPr id="5" name="Picture 2 2" descr="r/mathpics - Sinusoidal surface with quadratic Taylor approximation paraboloid"/>
          <p:cNvPicPr>
            <a:picLocks noChangeAspect="1" noChangeArrowheads="1"/>
          </p:cNvPicPr>
          <p:nvPr/>
        </p:nvPicPr>
        <p:blipFill>
          <a:blip r:embed="rId3" cstate="print"/>
          <a:srcRect l="14516" t="13954" r="12903"/>
          <a:stretch>
            <a:fillRect/>
          </a:stretch>
        </p:blipFill>
        <p:spPr bwMode="auto">
          <a:xfrm>
            <a:off x="243901" y="1134642"/>
            <a:ext cx="1360531" cy="1118596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51399" cy="358114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of the applications of partial derivatives in economics is marginal analysis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79208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2"/>
            <a:ext cx="7047945" cy="630056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139694"/>
            <a:ext cx="7049321" cy="24756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</a:t>
            </a:r>
            <a:r>
              <a:rPr lang="en-US" dirty="0" err="1" smtClean="0"/>
              <a:t>Eigenvalue</a:t>
            </a:r>
            <a:r>
              <a:rPr lang="en-US" dirty="0" smtClean="0"/>
              <a:t> Test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6268716" cy="37302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</a:t>
            </a:r>
            <a:r>
              <a:rPr lang="en-US" dirty="0" err="1" smtClean="0"/>
              <a:t>Eigenvalue</a:t>
            </a:r>
            <a:r>
              <a:rPr lang="en-US" dirty="0" smtClean="0"/>
              <a:t> Test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3"/>
            <a:ext cx="7086947" cy="345550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</a:t>
            </a:r>
            <a:r>
              <a:rPr lang="en-US" dirty="0" err="1" smtClean="0"/>
              <a:t>Eigenvalue</a:t>
            </a:r>
            <a:r>
              <a:rPr lang="en-US" dirty="0" smtClean="0"/>
              <a:t> Test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96718" cy="238801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Central 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II 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Chain rule 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Optimizing functions of two variables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2nd-order partial derivatives &amp; the second </a:t>
            </a:r>
            <a:r>
              <a:rPr lang="en-US" sz="1200" smtClean="0">
                <a:solidFill>
                  <a:schemeClr val="tx1"/>
                </a:solidFill>
              </a:rPr>
              <a:t>partials test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Application of the Chain Rule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4"/>
            <a:ext cx="6074539" cy="51741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1923678"/>
            <a:ext cx="7200800" cy="309634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995682"/>
            <a:ext cx="7074663" cy="2950782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51670"/>
            <a:ext cx="1296144" cy="135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251521" y="3291830"/>
            <a:ext cx="12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curve </a:t>
            </a:r>
            <a:r>
              <a:rPr lang="en-US" sz="1200" i="1" dirty="0" smtClean="0"/>
              <a:t>C</a:t>
            </a:r>
            <a:r>
              <a:rPr lang="en-US" sz="1200" dirty="0" smtClean="0"/>
              <a:t> with</a:t>
            </a:r>
          </a:p>
          <a:p>
            <a:r>
              <a:rPr lang="en-US" sz="1200" i="1" dirty="0" smtClean="0"/>
              <a:t>x</a:t>
            </a:r>
            <a:r>
              <a:rPr lang="en-US" sz="1200" dirty="0" smtClean="0"/>
              <a:t> = sin(2</a:t>
            </a:r>
            <a:r>
              <a:rPr lang="en-US" sz="1200" i="1" dirty="0" smtClean="0"/>
              <a:t>t</a:t>
            </a:r>
            <a:r>
              <a:rPr lang="en-US" sz="1200" dirty="0" smtClean="0"/>
              <a:t>),</a:t>
            </a:r>
          </a:p>
          <a:p>
            <a:r>
              <a:rPr lang="en-US" sz="1200" i="1" dirty="0" smtClean="0"/>
              <a:t>y</a:t>
            </a:r>
            <a:r>
              <a:rPr lang="en-US" sz="1200" dirty="0" smtClean="0"/>
              <a:t> = </a:t>
            </a:r>
            <a:r>
              <a:rPr lang="en-US" sz="1200" dirty="0" err="1" smtClean="0"/>
              <a:t>cos</a:t>
            </a:r>
            <a:r>
              <a:rPr lang="en-US" sz="1200" dirty="0" smtClean="0"/>
              <a:t>(</a:t>
            </a:r>
            <a:r>
              <a:rPr lang="en-US" sz="1200" i="1" dirty="0" smtClean="0"/>
              <a:t>t</a:t>
            </a:r>
            <a:r>
              <a:rPr lang="en-US" sz="1200" dirty="0" smtClean="0"/>
              <a:t>).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3"/>
            <a:ext cx="7055294" cy="72826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211702"/>
            <a:ext cx="7080175" cy="278265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4"/>
            <a:ext cx="6536124" cy="3263266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1871700" y="2139702"/>
          <a:ext cx="6840760" cy="121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0190"/>
                <a:gridCol w="1710190"/>
                <a:gridCol w="1710190"/>
                <a:gridCol w="171019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critical point 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sign of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sign of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1" baseline="0" dirty="0" err="1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1400" i="1" baseline="-25000" dirty="0" err="1" smtClean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behavior at 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1" baseline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(0, 0)</a:t>
                      </a:r>
                      <a:endParaRPr lang="en-US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–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saddle point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(-1, -1)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relative minimum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(1, 1)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+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relative minimum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4427984" y="1131590"/>
            <a:ext cx="4464496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Besides a graph of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, the figure shows a contour map of the function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The level curves near the relative minima (-1, -1) and (1, 1) are oval in shape and indicate that as we move away from (-1, -1) or (1, 1) in any direction the values of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 are increasing.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The level curves near (0, 0), on the other hand, resemble hyperbolas. They reveal that as we move away from the origin (where the value of </a:t>
            </a:r>
            <a:r>
              <a:rPr lang="en-US" sz="1400" i="1" dirty="0" smtClean="0">
                <a:solidFill>
                  <a:schemeClr val="tx1"/>
                </a:solidFill>
              </a:rPr>
              <a:t>f </a:t>
            </a:r>
            <a:r>
              <a:rPr lang="en-US" sz="1400" dirty="0" smtClean="0">
                <a:solidFill>
                  <a:schemeClr val="tx1"/>
                </a:solidFill>
              </a:rPr>
              <a:t>is 1), the values of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 decrease in some directions but increase in other directions.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Thus the contour map suggests the presence of a saddle point at (0, 0).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184" y="2477258"/>
            <a:ext cx="2700882" cy="255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1872208" cy="199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3"/>
            <a:ext cx="7054603" cy="72712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11702"/>
            <a:ext cx="6960032" cy="2535323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Classifying critical points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8"/>
            <a:ext cx="6183402" cy="2694426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1871700" y="3996670"/>
          <a:ext cx="6840760" cy="914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0190"/>
                <a:gridCol w="1710190"/>
                <a:gridCol w="1710190"/>
                <a:gridCol w="171019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critical point 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sign of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sign of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1" baseline="0" dirty="0" err="1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1400" i="1" baseline="-25000" dirty="0" err="1" smtClean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behavior at (</a:t>
                      </a:r>
                      <a:r>
                        <a:rPr lang="en-US" sz="140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i="1" baseline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(0, 0)</a:t>
                      </a:r>
                      <a:endParaRPr lang="en-US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–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saddle point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(2, -2)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relative minimum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marginal analysis to study output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3"/>
            <a:ext cx="7055403" cy="3733002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6012160" y="987574"/>
            <a:ext cx="3024336" cy="2880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095993" y="1027007"/>
            <a:ext cx="2856671" cy="2091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Maximizing profit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4482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0"/>
            <a:ext cx="7076417" cy="2327999"/>
          </a:xfrm>
          <a:prstGeom prst="rect">
            <a:avLst/>
          </a:prstGeom>
          <a:noFill/>
          <a:ln/>
          <a:effectLst/>
        </p:spPr>
      </p:pic>
      <p:pic>
        <p:nvPicPr>
          <p:cNvPr id="10242" name="Picture 2" descr="Bastion Collections Napf CAT FOOD &amp; WATER, 2er Set | Porzellan-Geschirr |  Tisch &amp; Küche | Bellissimo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1"/>
            <a:ext cx="1296143" cy="12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Maximizing profit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68166" cy="2954954"/>
          </a:xfrm>
          <a:prstGeom prst="rect">
            <a:avLst/>
          </a:prstGeom>
          <a:noFill/>
          <a:ln/>
          <a:effectLst/>
        </p:spPr>
      </p:pic>
      <p:pic>
        <p:nvPicPr>
          <p:cNvPr id="10242" name="Picture 2" descr="Bastion Collections Napf CAT FOOD &amp; WATER, 2er Set | Porzellan-Geschirr |  Tisch &amp; Küche | Bellissimo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1"/>
            <a:ext cx="1296143" cy="12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Maximizing profit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6575413" cy="3730374"/>
          </a:xfrm>
          <a:prstGeom prst="rect">
            <a:avLst/>
          </a:prstGeom>
          <a:noFill/>
          <a:ln/>
          <a:effectLst/>
        </p:spPr>
      </p:pic>
      <p:pic>
        <p:nvPicPr>
          <p:cNvPr id="10242" name="Picture 2" descr="Bastion Collections Napf CAT FOOD &amp; WATER, 2er Set | Porzellan-Geschirr |  Tisch &amp; Küche | Bellissimo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1"/>
            <a:ext cx="1296143" cy="12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Maximizing profit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7091938" cy="3411012"/>
          </a:xfrm>
          <a:prstGeom prst="rect">
            <a:avLst/>
          </a:prstGeom>
          <a:noFill/>
          <a:ln/>
          <a:effectLst/>
        </p:spPr>
      </p:pic>
      <p:pic>
        <p:nvPicPr>
          <p:cNvPr id="10242" name="Picture 2" descr="Bastion Collections Napf CAT FOOD &amp; WATER, 2er Set | Porzellan-Geschirr |  Tisch &amp; Küche | Bellissimo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1"/>
            <a:ext cx="1296143" cy="12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the maximal volume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7"/>
            <a:ext cx="5340192" cy="777615"/>
          </a:xfrm>
          <a:prstGeom prst="rect">
            <a:avLst/>
          </a:prstGeom>
          <a:noFill/>
          <a:ln/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900" y="1131590"/>
            <a:ext cx="2593673" cy="16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419872" y="2211710"/>
            <a:ext cx="5472608" cy="28083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8" y="2283697"/>
            <a:ext cx="5345813" cy="26576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the maximal volume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0" y="1131590"/>
            <a:ext cx="133386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6432937" cy="36383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the maximal volume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0" y="1131590"/>
            <a:ext cx="133386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95559" cy="372834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marginal analysis include the study of marginal productivity of capital and marginal productivity of labor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50628" y="1203593"/>
            <a:ext cx="7070685" cy="3216128"/>
          </a:xfrm>
          <a:prstGeom prst="rect">
            <a:avLst/>
          </a:prstGeom>
          <a:noFill/>
          <a:ln/>
          <a:effectLst/>
        </p:spPr>
      </p:pic>
      <p:cxnSp>
        <p:nvCxnSpPr>
          <p:cNvPr id="13" name="Gerade Verbindung mit Pfeil 12"/>
          <p:cNvCxnSpPr/>
          <p:nvPr/>
        </p:nvCxnSpPr>
        <p:spPr>
          <a:xfrm flipH="1">
            <a:off x="5652120" y="3808948"/>
            <a:ext cx="504056" cy="2160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156176" y="3664932"/>
            <a:ext cx="2124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marginal productivity of capital</a:t>
            </a:r>
            <a:endParaRPr lang="en-US" sz="1200" dirty="0"/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5687804" y="4310808"/>
            <a:ext cx="504056" cy="2160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191860" y="4382816"/>
            <a:ext cx="203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marginal productivity of labor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Marginal productivity of capital and labor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3"/>
            <a:ext cx="7065699" cy="31292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Marginal productivity of capital and labor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59036" cy="372645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8,823"/>
  <p:tag name="ORIGINALWIDTH" val="4494,188"/>
  <p:tag name="LATEXADDIN" val="\documentclass{article}\pagestyle{empty}&#10;\usepackage{amsmath}&#10;\usepackage{amsfonts}&#10;\usepackage{amssymb}&#10;\begin{document}&#10;\begin{minipage}{12.7 cm}&#10;{\sffamily{&#10;{\bf{Exercise:}}\\[1mm]&#10;Giorgi manages a grocery store that carries two brands of cat food, a local brand&#10;obtained at the cost of $30$ cents per can and a well-known national brand obtained for&#10;$40$ cents per can.\\[1mm]&#10;He estimates that if the local brand is sold for $x$ cents per can and&#10;the national brand for $y$ cents per can, then approximately $70 - 5x + 4y$ cans of the&#10;local brand and $80 + 6x - 7y$ of the national brand will be sold each day.\\[1mm]&#10;How should Giorgi price each brand to maximize total daily profit from the sale of cat food?&#10;(Assume that the largest daily profit occurs at a relative maximum.)}}&#10;\end{minipage}&#10;\end{document}"/>
  <p:tag name="IGUANATEXSIZE" val="20"/>
  <p:tag name="IGUANATEXCURSOR" val="7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4,526"/>
  <p:tag name="ORIGINALWIDTH" val="4484,44"/>
  <p:tag name="LATEXADDIN" val="\documentclass{article}\pagestyle{empty}&#10;\usepackage{amsmath}&#10;\usepackage{amsfonts}&#10;\usepackage{amssymb}&#10;\begin{document}&#10;\begin{minipage}{12.7 cm}&#10;{\sffamily{&#10;{\bf{Solution:}}\\[1mm]&#10;Since\\[-2mm]&#10;$$&#10;\left( \begin{array}{c} \text{total} \\ \text{profit} \end{array} \right) \, \, = \, \,&#10;\left( \begin{array}{c} \text{profit from the sale} \\ \text{of the local brand} \end{array} \right) +&#10;\left( \begin{array}{c} \text{profit from the sale} \\ \text{of the national brand} \end{array} \right)&#10;$$&#10;it follows that the total daily profit from the sale of the cat food is given by the function&#10;\begin{eqnarray*}&#10;f(x,y) &amp; = &amp; \underbrace{\underbrace{(70 - 5x + 4y)}_{{\small{\text{items sold}}}}&#10;\cdot \underbrace{(x-30)}_{{\small{\text{profit per item}}}}}_{{\small{\text{\bf{local brand profit}}}}} +&#10;\underbrace{\underbrace{(80 + 6x - 7y)}_{{\small{\text{items sold}}}}&#10;\cdot \underbrace{(y-40)}_{{\small{\text{profit per item}}}}}_{{\small{\text{\bf{national brand profit}}}}} \\[2mm]&#10;&amp; = &amp;&#10;- 5x^2 + 10 xy - 20 x - 7 y^2 + 240 y - 5300 \, .&#10;\end{eqnarray*}&#10;&#10;}}&#10;\end{minipage}&#10;\end{document}"/>
  <p:tag name="IGUANATEXSIZE" val="20"/>
  <p:tag name="IGUANATEXCURSOR" val="9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2,467"/>
  <p:tag name="ORIGINALWIDTH" val="4170,229"/>
  <p:tag name="LATEXADDIN" val="\documentclass{article}\pagestyle{empty}&#10;\usepackage{amsmath}&#10;\usepackage{amsfonts}&#10;\usepackage{amssymb}&#10;\begin{document}&#10;\begin{minipage}{12.7 cm}&#10;{\sffamily{&#10;We compute the first partial derivatives of\\[-2mm]&#10;$$&#10;f(x,y) \, \, = \, \, - 5x^2 + 10 xy - 20 x - 7 y^2 + 240 y - 5300 \, .&#10;$$&#10;as\\[-4mm]&#10;$$&#10;f_x(x,y) \, \, = \, \, -10 x + 10 y - 20 \qquad \text{and} \qquad f_y(x,y) \, \, = \, \, 10 x - 14 y + 240&#10;$$&#10;and set them equal to zero to get\\[-2mm]&#10;$$&#10;-10 x + 10 y - 20 \, \, \stackrel{!}{=} \, \, 0 \qquad \text{and} \qquad 10 x - 14 y + 240 \, \, \stackrel{!}{=} \, \, 0 \, .&#10;$$&#10;Then solve these equations simultaneously, e.g. aid of an augmented system\\[-2mm]&#10;$$&#10;\left( \begin{array}{c c | c}&#10;-10 &amp; 10 &amp; 20 \\ 10 &amp; -14 &amp; -240&#10;\end{array} \right) \, \, \leadsto \, \,&#10;\left( \begin{array}{c c | c}&#10;-1 &amp; 1 &amp; 2 \\ 0 &amp; -4 &amp; -220&#10;\end{array} \right) \, \, \leadsto \, \,&#10;\left( \begin{array}{c c | c}&#10;-1 &amp; 1 &amp; 2 \\ 0 &amp; 1 &amp; 55&#10;\end{array} \right) &#10;$$&#10;to get\\[-6mm]&#10;$$&#10;x \, \, = \, \, 53 \qquad \text{and} \qquad y \, \, = \, \, 55 \, .&#10;$$&#10;It follows that $(53, 55)$ is the only critical point of $f$.&#10;}}&#10;\end{minipage}&#10;\end{document}"/>
  <p:tag name="IGUANATEXSIZE" val="20"/>
  <p:tag name="IGUANATEXCURSOR" val="9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5,992"/>
  <p:tag name="ORIGINALWIDTH" val="4494,938"/>
  <p:tag name="LATEXADDIN" val="\documentclass{article}\pagestyle{empty}&#10;\usepackage{amsmath}&#10;\usepackage{amsfonts}&#10;\usepackage{amssymb}&#10;\begin{document}&#10;\begin{minipage}{12.7 cm}&#10;{\sffamily{&#10;Next apply the second partials test. Since&#10;$$&#10;f_{xx}(x,y) \, \, = \, \, -10 \, , \quad f_{xy}(x,y) \, \, = \, \, f_{yx}(x,y) \, \, = \, \, 10 \, , \quad \text{and} \quad f_{yy}(x,y) \, \, = \, \, -14&#10;$$&#10;we get&#10;$$&#10;D(x,y) \, \, = \, \, f_{xx} f_{yy} - \left( f_{xy} \right)^2 \, \, = \, \, (-10) \cdot (-14) - 10^2 \, \, = \, \, 40 \, .&#10;$$&#10;Because we have&#10;$$&#10;D(53,55) \, \, = \, \, 40 \, \, &gt; \, \, 0 \qquad \text{and} \qquad f_{xx}(53,55) \, \, = \, \, -10 \, \, &lt; \, \, 0&#10;$$&#10;it follows that $f$ has a relative maximum when $x = 53$ and $y = 55$, which can be&#10;shown to also be an absolute maximum.\\[1mm]&#10;So the grocer can maximize profit by selling&#10;the local brand of cat food for $53$ cents per can and the national brand for&#10;$55$ cents per can.&#10;}}&#10;\end{minipage}&#10;\end{document}"/>
  <p:tag name="IGUANATEXSIZE" val="20"/>
  <p:tag name="IGUANATEXCURSOR" val="5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,6971"/>
  <p:tag name="ORIGINALWIDTH" val="3331,834"/>
  <p:tag name="LATEXADDIN" val="\documentclass{article}\pagestyle{empty}&#10;\usepackage{amsmath}&#10;\usepackage{amsfonts}&#10;\usepackage{amssymb}&#10;\begin{document}&#10;\begin{minipage}{9.4 cm}&#10;{\sffamily{&#10;{\bf{Exercise:}}\\[1mm]&#10;A rectangular box without a lid is to be made from $12$ $m^2$ of cardboard.&#10;Find the maximum volume $V$ of such a box.}}&#10;\end{minipage}&#10;\end{document}"/>
  <p:tag name="IGUANATEXSIZE" val="20"/>
  <p:tag name="IGUANATEXCURSOR" val="2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2,82"/>
  <p:tag name="ORIGINALWIDTH" val="3333,333"/>
  <p:tag name="LATEXADDIN" val="\documentclass{article}\pagestyle{empty}&#10;\usepackage{amsmath}&#10;\usepackage{amsfonts}&#10;\usepackage{amssymb}&#10;\begin{document}&#10;\begin{minipage}{9.4 cm}&#10;{\sffamily{&#10;{\bf{Solution:}}\\[1mm]&#10;Let the length, width, and height of the box (in meters) be $x$, $y$, and $z$, as&#10;shown in the figure. Then the volume of the box is&#10;$$&#10;V \, \, = \, \, x \, y \, z \, .&#10;$$&#10;We can express $V$ as a function of just two variables $x$ and $y$ by using the fact that the&#10;area of the four sides and the bottom of the box is&#10;$$&#10;2 \, xz \, + \, 2 \, yz \, + \, xy \, \, = \, \, 12 \, .&#10;$$&#10;}}&#10;\end{minipage}&#10;\end{document}"/>
  <p:tag name="IGUANATEXSIZE" val="20"/>
  <p:tag name="IGUANATEXCURSOR" val="5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12,224"/>
  <p:tag name="ORIGINALWIDTH" val="4083,24"/>
  <p:tag name="LATEXADDIN" val="\documentclass{article}\pagestyle{empty}&#10;\usepackage{amsmath}&#10;\usepackage{amsfonts}&#10;\usepackage{amssymb}&#10;\begin{document}&#10;\begin{minipage}{12.7 cm}&#10;{\sffamily{&#10;Solving this equation for $z$, we get&#10;$$&#10;z \, \, = \, \, \frac{12 - xy}{2(x+y)} \, ,&#10;$$&#10;so the expression for $V$ becomes&#10;$$&#10;V \, \, = \, \, x y \cdot \frac{12 - xy}{2(x+y)} \, \, = \, \, \frac{12 xy - x^2 y^2}{2(x+y)} \, .&#10;$$&#10;We compute the partial derivatives:&#10;$$&#10;\frac{\partial \, V}{\partial \, x} \, \, = \, \, \frac{y^2 (12 - 2xy - x^2)}{2(x+y)^2} \qquad \text{and} \qquad&#10;\frac{\partial \, V}{\partial \, y} \, \, = \, \, \frac{x^2 (12 - 2xy - y^2)}{2(x+y)^2} \, .&#10;$$&#10;If $V$ attains a maximum, then $\frac{\partial \, V}{\partial \, x} = \frac{\partial \, V}{\partial \, y} = 0$.&#10;&#10;}}&#10;\end{minipage}&#10;\end{document}"/>
  <p:tag name="IGUANATEXSIZE" val="20"/>
  <p:tag name="IGUANATEXCURSOR" val="7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4,717"/>
  <p:tag name="ORIGINALWIDTH" val="4502,438"/>
  <p:tag name="LATEXADDIN" val="\documentclass{article}\pagestyle{empty}&#10;\usepackage{amsmath}&#10;\usepackage{amsfonts}&#10;\usepackage{amssymb}&#10;\begin{document}&#10;\begin{minipage}{12.7 cm}&#10;{\sffamily{&#10;Note that $x=0$ or $y=0$ implies $V=0$. Therefore, we must solve&#10;$$&#10;12 - 2xy - x^2 \, \, \stackrel{!}{=} \, \, 0 \qquad \text{and} \qquad&#10;12 - 2xy - y^2 \, \, \stackrel{!}{=} \, \, 0 \, .&#10;$$&#10;These imply that $x^2 = y^2$ and so $x = y$. (Note that $x$ and $y$ must both be positive in this&#10;problem.)\\[1mm]&#10;If we put $x = y$ in either equation we get $12 - 3x^2 = 0$, which gives $x = 2$,&#10;$y = 2$, and&#10;$$&#10;z \, \, = \, \, \frac{12 - 2 \cdot 2}{2 (2+2)} \, \, = \, \, 1 \, .&#10;$$&#10;We could use the Second Partials Test to show that this gives a relative maximum&#10;of $V$, or we could simply argue from the physical nature of this problem that there must&#10;be an absolute maximum volume, which has to occur at a critical point of V, so it must&#10;occur when $x = 2$, $y = 2$, $z = 1$. Then $V = 4$, so the maximum volume of&#10;the box is $4$ $m^3$.&#10;}}&#10;\end{minipage}&#10;\end{document}"/>
  <p:tag name="IGUANATEXSIZE" val="20"/>
  <p:tag name="IGUANATEXCURSOR" val="3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0,713"/>
  <p:tag name="ORIGINALWIDTH" val="2836,896"/>
  <p:tag name="LATEXADDIN" val="\documentclass{article}\pagestyle{empty}&#10;\usepackage{amsmath}&#10;\usepackage{amsfonts}&#10;\usepackage{amssymb}&#10;\begin{document}&#10;\begin{minipage}{8 cm}&#10;{\sffamily{&#10;The {\bf{gradient}} $\nabla f = \text{grad}(f)$ of a function $f(x,y)$ of two variables or a function $f(x,y,z)$ of three variables, respectively,&#10;is that (column) vector that stores the first partial derivatives:&#10;$$&#10;\nabla f(x,y) \, \, := \, \, \begin{pmatrix} f_x(x,y) \\ f_y(x,y) \end{pmatrix}&#10;$$&#10;or&#10;$$&#10;\nabla f(x,y,z) \, \, := \, \, \begin{pmatrix} f_x(x,y,z) \\ f_y(x,y,z) \\ f_z(x,y,z) \end{pmatrix} \, .&#10;$$&#10;Geometrically, it points in the direction of the {\bf{fastest increase}}. Therefore, later we will use $-\nabla f$ for finding local minima as $-\nabla f$ points in the direction of the steepest descent. }}&#10;\end{minipage}&#10;\end{document}"/>
  <p:tag name="IGUANATEXSIZE" val="20"/>
  <p:tag name="IGUANATEXCURSOR" val="6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0,27"/>
  <p:tag name="ORIGINALWIDTH" val="2836,896"/>
  <p:tag name="LATEXADDIN" val="\documentclass{article}\pagestyle{empty}&#10;\usepackage{amsmath}&#10;\usepackage{amsfonts}&#10;\usepackage{amssymb}&#10;\begin{document}&#10;\begin{minipage}{8 cm}&#10;{\sffamily{&#10;For a function $f(x,y)$ in two variables the formula of the tangent plane at the point $(a,b)$ becomes&#10;\begin{eqnarray*}&#10;z &amp; = &amp; f(a,b) + f_x(a,b)(x-a) + f_y(a,b)(y-b) \\[1mm]&#10;&amp; = &amp;&#10;f(a,b) + \left\langle \nabla f(a,b) \, , \, \begin{pmatrix} x-a \\ y-b \end{pmatrix} \right\rangle \, .&#10;\end{eqnarray*}&#10;&#10;\vspace{0.2cm}&#10;In this second form, the tangential approximation $T_f(\vec{x}_0)$ at a point $\vec{x}_0$, is easily extended to a&#10;function $f(\vec{x})$ of $n$ variables:&#10;$$&#10;T_f(\vec{x}_0) \, \, = \, \, f(\vec{x}_0) + \left\langle \nabla f(\vec{x}_0) \, , \, \vec{x} - \vec{x}_0 \right\rangle \, .&#10;$$&#10;}}&#10;\end{minipage}&#10;\end{document}"/>
  <p:tag name="IGUANATEXSIZE" val="20"/>
  <p:tag name="IGUANATEXCURSOR" val="3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7,7016"/>
  <p:tag name="ORIGINALWIDTH" val="4493,438"/>
  <p:tag name="LATEXADDIN" val="\documentclass{article}\pagestyle{empty}&#10;\usepackage{amsmath}&#10;\usepackage{amsfonts}&#10;\usepackage{amssymb}&#10;\begin{document}&#10;\begin{minipage}{12.7 cm}&#10;{\sffamily{&#10;In economics, the term {\bf{marginal analysis}} refers to the practice of using a derivative&#10;to estimate the change in the value of a function resulting from a $1$-unit increase in&#10;one of its variables. }}&#10;\end{minipage}&#10;\end{document}"/>
  <p:tag name="IGUANATEXSIZE" val="20"/>
  <p:tag name="IGUANATEXCURSOR" val="3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0,06"/>
  <p:tag name="ORIGINALWIDTH" val="4493,438"/>
  <p:tag name="LATEXADDIN" val="\documentclass{article}\pagestyle{empty}&#10;\usepackage{amsmath}&#10;\usepackage{amsfonts}&#10;\usepackage{amssymb}&#10;\begin{document}&#10;\begin{minipage}{12.7 cm}&#10;{\sffamily{&#10;{\bf{Example: (Using Marginal Analysis to Study Output)}} \\[1mm]&#10;It is estimated that the weekly output of a certain plant is given by the function&#10;$$&#10;Q(x, y) \, \, = \, \, 1 200 \, x + 500 \, y + x^2 y - x^3 - y^2&#10;$$&#10;units, where $x$ is the number of skilled workers and $y$ is the number of unskilled workers employed at the plant.\\[1mm]&#10;Currently the workforce consists of $30$ skilled workers and $60$ unskilled workers.\\[1mm]&#10;Use marginal analysis to estimate the change in the weekly output that will result from the addition&#10;of $1$ more skilled worker if the number of unskilled workers is not changed.&#10;}}&#10;\end{minipage}&#10;\end{document}"/>
  <p:tag name="IGUANATEXSIZE" val="20"/>
  <p:tag name="IGUANATEXCURSOR" val="2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0,964"/>
  <p:tag name="ORIGINALWIDTH" val="4494,938"/>
  <p:tag name="LATEXADDIN" val="\documentclass{article}\pagestyle{empty}&#10;\usepackage{amsmath}&#10;\usepackage{amsfonts}&#10;\usepackage{amssymb}&#10;\begin{document}&#10;\begin{minipage}{12.7 cm}&#10;{\sffamily{&#10;{\bf{Solution:}}\\[1mm]&#10;The partial derivative&#10;$$&#10;Q_x(x,y) \, \, = \, \, 1200 + 2xy - 3 x^2&#10;$$&#10;is the rate of change of output with respect to the number of skilled workers.\\[1mm]&#10;For any values of $x$ and $y$, this is an approximation of the number of additional units that will&#10;be produced each week if the number of skilled workers is increased from $x$ to $x + 1$&#10;while the number of unskilled workers is kept fixed at $y$.\\[1mm]&#10;In particular, if the workforce is increased from $x = 30$ skilled and $y = 60$ unskilled workers to $31$ skilled and&#10;$60$ unskilled workers, the resulting change in output is approximately&#10;$$&#10;Q_x(30,60) \, \, = \, \, 1200 + 2 \cdot 30 \cdot 60 - 3 \cdot 30^2 \, \, = \, \, 2100 \, \, \text{[units]}&#10;$$&#10;Note, this approximation is quite good as the exact change is&#10;$$&#10;Q(31,60) - Q(30,60) \, \, = \, \, 2069 \, \, \text{[units]} \, .&#10;$$&#10;}}&#10;\end{minipage}&#10;\end{document}"/>
  <p:tag name="IGUANATEXSIZE" val="20"/>
  <p:tag name="IGUANATEXCURSOR" val="10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2157,48"/>
  <p:tag name="LATEXADDIN" val="\documentclass{article}\pagestyle{empty}&#10;\usepackage{amsmath}&#10;\usepackage{amsfonts}&#10;\usepackage{amssymb}&#10;\begin{document}&#10;\begin{minipage}{12.3 cm}&#10;{\sffamily{&#10;$Q(x, y) = 1 200 x + 500 y + x^2 y - x^3 - y^2$&#10;}}&#10;\end{minipage}&#10;\end{document}"/>
  <p:tag name="IGUANATEXSIZE" val="20"/>
  <p:tag name="IGUANATEXCURSOR" val="1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0,004"/>
  <p:tag name="ORIGINALWIDTH" val="4506,187"/>
  <p:tag name="LATEXADDIN" val="\documentclass{article}\pagestyle{empty}&#10;\usepackage{amsmath}&#10;\usepackage{amsfonts}&#10;\usepackage{amssymb}&#10;\begin{document}&#10;\begin{minipage}{12.7 cm}&#10;{\sffamily{&#10;Let $Q(K,L)$ is the output of a production process involving the expenditure of $K$ units&#10;of capital and $L$ units of labor.&#10;\begin{itemize}&#10;\item Then the partial derivative $Q_K(K, L)$ is called the&#10;{\bf{marginal productivity of capital}} and measures the rate at which output $Q$ changes&#10;with respect to capital expenditure when the labor force is held constant.&#10;\item Similarly, the partial derivative $Q_L(K, L)$ is called the {\bf{marginal productivity of labor}} and&#10;measures the rate of change of output with respect to the labor level when capital&#10;expenditure is held constant.&#10;\end{itemize}&#10;&#10;\vspace{0.2cm}&#10;Hence:&#10;$$&#10;\nabla Q(K,L) \, \, = \, \, \begin{pmatrix} Q_K(K, L) \\ Q_L(K, L) \end{pmatrix}&#10;\qquad \, \qquad \, \qquad \, \qquad  \phantom{u}&#10;$$&#10;}}&#10;\end{minipage}&#10;\end{document}"/>
  <p:tag name="IGUANATEXSIZE" val="20"/>
  <p:tag name="IGUANATEXCURSOR" val="7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1,26"/>
  <p:tag name="ORIGINALWIDTH" val="4502,438"/>
  <p:tag name="LATEXADDIN" val="\documentclass{article}\pagestyle{empty}&#10;\usepackage{amsmath}&#10;\usepackage{amsfonts}&#10;\usepackage{amssymb}&#10;\begin{document}&#10;\begin{minipage}{12.7 cm}&#10;{\sffamily{&#10;{\bf{Example: (Marginal Productivity of Capital and Labor)}}\\[1mm]&#10;A manufacturer estimates that the monthly output at a certain factory is given by the&#10;Cobb-Douglas function&#10;$$&#10;Q(K,L) \, \, = \, \, 50 \, K^{0.4} \, L^{0.6}&#10;$$&#10;where $K$ is the capital expenditure in units of $1 000$ EUR and $L$ is the size of the labor&#10;force, measured in worker-hours.&#10;\begin{enumerate}&#10;\item[{\bf{a)}}] Find the marginal productivity of capital $Q_K$ and the marginal productivity of&#10;labor $Q_L$ when the capital expenditure is $750 000$ EUR, and the level of labor is $991$&#10;worker-hours.&#10;\item[{\bf{b)}}] Should the manufacturer consider adding capital or increasing the labor level to&#10;increase output?&#10;\end{enumerate}&#10;}}&#10;\end{minipage}&#10;\end{document}"/>
  <p:tag name="IGUANATEXSIZE" val="20"/>
  <p:tag name="IGUANATEXCURSOR" val="8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6,464"/>
  <p:tag name="ORIGINALWIDTH" val="4494,938"/>
  <p:tag name="LATEXADDIN" val="\documentclass{article}\pagestyle{empty}&#10;\usepackage{amsmath}&#10;\usepackage{amsfonts}&#10;\usepackage{amssymb}&#10;\begin{document}&#10;\begin{minipage}{12.7 cm}&#10;{\sffamily{&#10;{\bf{Solution:}}\\[1mm]&#10;{\bf{a)}} We have\\[-6mm]&#10;\begin{eqnarray*}&#10;Q_K(K,L) &amp; = &amp; 50 \cdot \left( 0.4 \, K^{-0.6} \right) \cdot L^{0.6} \, \, = \, \, 20 \, K^{-0.6} \, L^{0.6} \\[1mm]&#10;Q_L(K,L) &amp; = &amp; 50 \cdot K^{0.4} \cdot \left( 0.6 \, L^{-0.4} \right) \, \, = \, \, 30 \, K^{0.4} \, L^{-0.4}&#10;\end{eqnarray*}&#10;so with $K = 750$ ($750 000$ EUR) and $L = 991$, we have\\[-2mm]&#10;$$&#10;Q_K(K,L) \, \, \approx \, \, 23.64 \quad \text{and} \quad&#10;Q_L(K,L) \, \, \approx \, \, 26.84&#10;$$&#10;&#10;\vspace{0.5cm}&#10;{\bf{b)}} From part {\bf{a)}}, we see that an increase in $1$ unit of capital (that is, $1 000$ EUR) results&#10;in an increase in output of $23.64$ units, which is less than the $26.84$ unit increase&#10;in output that results from a unit increase in the labor level.\\[1mm]&#10;Therefore, the manufacturer should increase the labor level by $1$ worker-hour (from $991$ workerhours&#10;to $992$) to increase output as quickly as possible from the current level.&#10;}}&#10;\end{minipage}&#10;\end{document}"/>
  <p:tag name="IGUANATEXSIZE" val="20"/>
  <p:tag name="IGUANATEXCURSOR" val="6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3,547"/>
  <p:tag name="ORIGINALWIDTH" val="4496,438"/>
  <p:tag name="LATEXADDIN" val="\documentclass{article}\pagestyle{empty}&#10;\usepackage{amsmath}&#10;\usepackage{amsfonts}&#10;\usepackage{amssymb}&#10;\begin{document}&#10;\begin{minipage}{12.7 cm}&#10;{\sffamily{&#10;In many practical situations, a particular quantity is given as a function of two or more&#10;variables, each of which can be thought of as a function of yet another variable, and&#10;the goal is to find the rate of change of the quantity with respect to this other variable.\\[1mm]&#10;For example, the demand for a certain commodity may depend on the price of&#10;the commodity itself and on the price of a competing commodity, both of which are&#10;increasing with time, and the goal may be to find the rate of change of the demand&#10;with respect to time.\\[1mm]&#10;We can solve problems of this type by using the following generalization&#10;of the chain rule&#10;$$&#10;\frac{\textrm{d} \, z}{\textrm{d} \, t} \, \, = \, \, \frac{\textrm{d} \, z}{\textrm{d} \, x} \, \frac{\textrm{d} \, x}{\textrm{d} \, t} \, .&#10;$$&#10;}}&#10;\end{minipage}&#10;\end{document}"/>
  <p:tag name="IGUANATEXSIZE" val="20"/>
  <p:tag name="IGUANATEXCURSOR" val="7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9,3964"/>
  <p:tag name="ORIGINALWIDTH" val="4494,188"/>
  <p:tag name="LATEXADDIN" val="\documentclass{article}\pagestyle{empty}&#10;\usepackage{amsmath}&#10;\usepackage{amsfonts}&#10;\usepackage{amssymb}&#10;\begin{document}&#10;\begin{minipage}{12.7 cm}&#10;{\sffamily{&#10;{\bf{Chain Rule for Partial Derivatives:}}\\[1mm]&#10;Suppose $z$ is a function of $x$ and $y$, each of which is a function of $t$. Then $z$ can be as well regarded as a function of the joint variable $t$ and\\[-1mm]&#10;$$&#10;\frac{\textrm{d} \, z}{\textrm{d} \, t} \, \, = \, \,&#10;\frac{\partial \, z}{\partial \, x} \frac{\textrm{d} \, x}{\textrm{d} \, t}&#10;+ \frac{\partial \, z}{\partial \, y} \frac{\textrm{d} \, y}{\textrm{d} \, t}&#10;$$&#10;}}&#10;\end{minipage}&#10;\end{document}"/>
  <p:tag name="IGUANATEXSIZE" val="20"/>
  <p:tag name="IGUANATEXCURSOR" val="3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6,588"/>
  <p:tag name="ORIGINALWIDTH" val="4493,438"/>
  <p:tag name="LATEXADDIN" val="\documentclass{article}\pagestyle{empty}&#10;\usepackage{amsmath}&#10;\usepackage{amsfonts}&#10;\usepackage{amssymb}&#10;\begin{document}&#10;\begin{minipage}{12.7 cm}&#10;{\sffamily{&#10;Observe that the expression $\frac{\textrm{d} \, z}{\textrm{d} \, t}$ for is the sum of two terms, each of which can&#10;be interpreted using the chain rule for a function of one variable. In particular,&#10;{\small{&#10;\begin{eqnarray*}&#10;\frac{\partial \, z}{\partial \, x} \, \frac{\textrm{d} \, x}{\textrm{d} \, t} &amp; = &amp;&#10;\text{rate of change of $z$ with respect to $t$ fixed $y$}\\&#10;\frac{\partial \, z}{\partial \, y} \, \frac{\textrm{d} \, y}{\textrm{d} \, t} &amp; = &amp;&#10;\text{rate of change of $z$ with respect to $t$ fixed $x$}&#10;\end{eqnarray*}&#10;}}\\[-7mm]&#10;&#10;The chain rule for partial derivatives says that the total rate of change of $z$ with respect&#10;to $t$ is the sum of these two 'partial' rates of change.}}&#10;\end{minipage}&#10;\end{document}"/>
  <p:tag name="IGUANATEXSIZE" val="20"/>
  <p:tag name="IGUANATEXCURSOR" val="7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5,722"/>
  <p:tag name="ORIGINALWIDTH" val="4495,688"/>
  <p:tag name="LATEXADDIN" val="\documentclass{article}\pagestyle{empty}&#10;\usepackage{amsmath}&#10;\usepackage{amsfonts}&#10;\usepackage{amssymb}&#10;\begin{document}&#10;\begin{minipage}{12.7 cm}&#10;{\sffamily{&#10;{\bf{Example:}}\\[1mm]&#10;Natia manages a health store that carries two kinds of vitamin water, brand $A$ and&#10;brand $B$. Sales figures indicate that if brand $A$ is sold for $x$ GEL per bottle and brand&#10;$B$ for $y$ GEL per bottle, the demand for brand $A$ will be\\[-2mm]&#10;$$&#10;Q(x,y) \, \, = \, \, 300 - 20 \, x^2 + 30 \, y \qquad \text{bottles per month}&#10;$$&#10;She estimates that $t$ months from now the price of brand $A$ will be\\[-2mm]&#10;$$&#10;x \, \, = \, \, 2 + 0.05 \, t \qquad \text{GEL per bottle}&#10;$$&#10;and the price of brand $B$ will be\\[-2mm]&#10;$$&#10;y \, \, = \, \, 2 + 0.1 \, \sqrt{t} \qquad \text{GEL per bottle}&#10;$$&#10;At what rate should Natia expect the demand for brand $A$ to be changing with respect&#10;to time $4$ months from now? Should she expect the demand to be increasing or&#10;decreasing at that time?&#10;}}&#10;\end{minipage}&#10;\end{document}"/>
  <p:tag name="IGUANATEXSIZE" val="20"/>
  <p:tag name="IGUANATEXCURSOR" val="7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4,241"/>
  <p:tag name="ORIGINALWIDTH" val="4493,438"/>
  <p:tag name="LATEXADDIN" val="\documentclass{article}\pagestyle{empty}&#10;\usepackage{amsmath}&#10;\usepackage{amsfonts}&#10;\usepackage{amssymb}&#10;\begin{document}&#10;\begin{minipage}{12.7 cm}&#10;{\sffamily{&#10;{\bf{Solution:}}\\[1mm]&#10;Recall, $Q(x,y) = 300 - 20 \, x^2 + 30 \, y$ with $x = 2 + 0.05 \, t$ and $y = 2 + 0.1 \, \sqrt{t}$.\\[1mm]&#10;&#10;Natia's goal is to find $Q_t$ when $t=4$. Using the chain rule, she gets&#10;$$&#10;Q_t \, \, = \, \, Q_x \, x_t \, + \, Q_y \, y_t \, \, = \, \, -40 \cdot x \cdot (0.05) + 30 \cdot 0.0.5 \cdot t^{-1/2} \, .&#10;$$&#10;When $t = 4$,&#10;$$&#10;x \, \, = \, \ 2 + 0.05 \cdot 4 \, \, = \, \, 2.2 \, ,&#10;$$&#10;and hence,&#10;$$&#10;Q_t \, \, = \, \, -40 \cdot 2.2 \cdot 0.05 + 30 \cdot 0.05 \cdot 0.5 \, \, = \, \, -3.65 \, .&#10;$$&#10;That is, $4$ months from now the monthly demand for brand $A$ will be decreasing at&#10;the rate of $3.65$ bottles per month.&#10;}}&#10;\end{minipage}&#10;\end{document}"/>
  <p:tag name="IGUANATEXSIZE" val="20"/>
  <p:tag name="IGUANATEXCURSOR" val="2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2,8835"/>
  <p:tag name="ORIGINALWIDTH" val="4494,188"/>
  <p:tag name="LATEXADDIN" val="\documentclass{article}\pagestyle{empty}&#10;\usepackage{amsmath}&#10;\usepackage{amsfonts}&#10;\usepackage{amssymb}&#10;\begin{document}&#10;\begin{minipage}{12.7 cm}&#10;{\sffamily{&#10;For functions in one variable, we saw how to use increments to approximate the change in&#10;a function $y = f(x)$ resulting from a small change in its independent variable $x$:\\[-2mm]&#10;$$&#10;\Delta y \, \, \approx \, \, \frac{\textrm{d} \, y}{\textrm{d} \, x} \, \Delta x \, \, = \, \, f'(x) \, \Delta x&#10;$$&#10;where $\Delta x$ is a small change in the variable $x$ and $\Delta y$ is the corresponding change in&#10;$y$. Let us generalize this to functions of two variables:&#10;&#10;&#10;}}&#10;\end{minipage}&#10;\end{document}"/>
  <p:tag name="IGUANATEXSIZE" val="20"/>
  <p:tag name="IGUANATEXCURSOR" val="6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7,608"/>
  <p:tag name="ORIGINALWIDTH" val="4484,44"/>
  <p:tag name="LATEXADDIN" val="\documentclass{article}\pagestyle{empty}&#10;\usepackage{amsmath}&#10;\usepackage{amsfonts}&#10;\usepackage{amssymb}&#10;\begin{document}&#10;\begin{minipage}{12.7 cm}&#10;{\sffamily{&#10;{\bf{Approximation Formula for Functions of Two Variables:}}\\[1mm]&#10;Suppose $z = f(x,y)$ is a function of $x$ and $y$. If $\Delta x$ denotes a small change in $x$ and $\Delta y$ a small change in $y$, the corresponding change $\Delta z$ in $z$ is approximated by\\[-2mm]&#10;$$&#10;\Delta z \, \, \approx \, \, f_x(x,y) \cdot \Delta x + f_y(x,y) \cdot \Delta y&#10;$$&#10;This corresponds to an approximation with the help of the tangential plane at $(a,b)$:\\[-2mm]&#10;$$&#10;\Delta z \, = \, z - f(a,b) \, = \, f_x(x,y)(x-a) + f_y(x,y)(y-b)&#10;\, = \, f_x(x,y) \Delta x + f_y(x,y) \Delta y \, .&#10;$$&#10;&#10;}}&#10;\end{minipage}&#10;\end{document}"/>
  <p:tag name="IGUANATEXSIZE" val="20"/>
  <p:tag name="IGUANATEXCURSOR" val="6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,2017"/>
  <p:tag name="ORIGINALWIDTH" val="4489,689"/>
  <p:tag name="LATEXADDIN" val="\documentclass{article}\pagestyle{empty}&#10;\usepackage{amsmath}&#10;\usepackage{amsfonts}&#10;\usepackage{amssymb}&#10;\begin{document}&#10;\begin{minipage}{12.7 cm}&#10;{\sffamily{&#10;The marginal analysis approximations made earlier involved unit increments. However, the approximation formula&#10;allows a more flexible range of marginal analysis computations.&#10;&#10;}}&#10;\end{minipage}&#10;\end{document}"/>
  <p:tag name="IGUANATEXSIZE" val="20"/>
  <p:tag name="IGUANATEXCURSOR" val="3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3,592"/>
  <p:tag name="ORIGINALWIDTH" val="4494,188"/>
  <p:tag name="LATEXADDIN" val="\documentclass{article}\pagestyle{empty}&#10;\usepackage{amsmath}&#10;\usepackage{amsfonts}&#10;\usepackage{amssymb}&#10;\begin{document}&#10;\begin{minipage}{12.7 cm}&#10;{\sffamily{&#10;{\bf{Example:}} \\[1mm]&#10;At a certain factory, the daily output is $Q(K,L) = 60 K^{1/2} L^{1/3}$ units, where $K$ denotes the&#10;capital investment measured in units of $1 000$ EUR and $L$ the size of the labor force&#10;measured in worker-hours.\\[1mm]&#10;The current capital investment is $900 000$ EUR, and $1 000$&#10;worker-hours of labor are used each day.\\[1mm]&#10;Estimate the change in output that will result if capital investment is increased by $1 000$ EUR and labor is increased by $2$&#10;worker-hours.&#10;}}&#10;\end{minipage}&#10;\end{document}"/>
  <p:tag name="IGUANATEXSIZE" val="20"/>
  <p:tag name="IGUANATEXCURSOR" val="6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6,779"/>
  <p:tag name="ORIGINALWIDTH" val="4484,44"/>
  <p:tag name="LATEXADDIN" val="\documentclass{article}\pagestyle{empty}&#10;\usepackage{amsmath}&#10;\usepackage{amsfonts}&#10;\usepackage{amssymb}&#10;\begin{document}&#10;\begin{minipage}{12.7 cm}&#10;{\sffamily{&#10;{\bf{Solution:}} \\[1mm]&#10;We apply the approximation formula with $K = 900$, $L = 1 000$, $\Delta K = 1$ ($1 000$ EUR), and&#10;$\Delta L = 2$ to get&#10;\begin{eqnarray*}&#10;\Delta Q &amp; = &amp; Q_K \cdot \Delta K + Q_L \cdot \Delta L\\[2mm]&#10;&amp; = &amp;&#10;30 \cdot K^{-1/2} \cdot L^{1/3} \cdot \Delta K + 20 \cdot K^{1/2} \cdot L^{-2/3} \cdot \Delta L \\[2mm]&#10;&amp; = &amp;&#10;30 \cdot \tfrac{1}{30} \cdot 10 \cdot 1 + 20 \cdot 30 \cdot \tfrac{1}{100} \cdot 2 \\[2mm]&#10;&amp; = &amp;&#10;22 \qquad \text{[units]} \, .&#10;\end{eqnarray*}&#10;That is, output will increase by approximately $22$ units.&#10;}}&#10;\end{minipage}&#10;\end{document}"/>
  <p:tag name="IGUANATEXSIZE" val="20"/>
  <p:tag name="IGUANATEXCURSOR" val="6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9,9026"/>
  <p:tag name="ORIGINALWIDTH" val="3320,585"/>
  <p:tag name="LATEXADDIN" val="\documentclass{article}\pagestyle{empty}&#10;\usepackage{amsmath}&#10;\usepackage{amsfonts}&#10;\usepackage{amssymb}&#10;\begin{document}&#10;\begin{minipage}{9.4 cm}&#10;{\sffamily{&#10;{\bf{Proposition:}}\\[1mm]&#10;Let $f(x,y)$ be a continuously differentiable function of two variables such that its level sets are also continuously differentiable.\\[1mm] Then,&#10;the gradient $\nabla f(a,b)$ at a point $(a,b)$ in the domain of $f$ is perpendicular to the level set through this point.}}&#10;\end{minipage}&#10;\end{document}"/>
  <p:tag name="IGUANATEXSIZE" val="20"/>
  <p:tag name="IGUANATEXCURSOR" val="3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9,4039"/>
  <p:tag name="ORIGINALWIDTH" val="3333,333"/>
  <p:tag name="LATEXADDIN" val="\documentclass{article}\pagestyle{empty}&#10;\usepackage{amsmath}&#10;\usepackage{amsfonts}&#10;\usepackage{amssymb}&#10;\begin{document}&#10;\begin{minipage}{9.4 cm}&#10;{\sffamily{&#10;{\bf{Proof:}}\\[1mm]&#10;Let $\vec{x}(t) = (x(t), y(t))^T$ be a level set of our function for some value $c \in \mathbb{R}$, i.e. $f(\vec{x}(t)) = c$,&#10;and let $\nabla f(\vec{x}) \neq \vec{0}$.\\[1mm]&#10;Then, $\dot{\vec{x}}(t) = (\dot{x}(t), \dot{y}(t))^T$ is always tangential at each point of the level set.\\[1mm]&#10;}}&#10;\end{minipage}&#10;\end{document}"/>
  <p:tag name="IGUANATEXSIZE" val="20"/>
  <p:tag name="IGUANATEXCURSOR" val="3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1018,373"/>
  <p:tag name="LATEXADDIN" val="\documentclass{article}\pagestyle{empty}&#10;\usepackage{amsmath}&#10;\usepackage{amsfonts}&#10;\usepackage{amssymb}&#10;\begin{document}&#10;\begin{minipage}{9.4 cm}&#10;{\sffamily{&#10; $\dot{\vec{x}}(t) = (\dot{x}(t), \dot{y}(t))^T$&#10;}}&#10;\end{minipage}&#10;\end{document}"/>
  <p:tag name="IGUANATEXSIZE" val="20"/>
  <p:tag name="IGUANATEXCURSOR" val="2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6,037"/>
  <p:tag name="ORIGINALWIDTH" val="2999,625"/>
  <p:tag name="LATEXADDIN" val="\documentclass{article}\pagestyle{empty}&#10;\usepackage{amsmath}&#10;\usepackage{amsfonts}&#10;\usepackage{amssymb}&#10;\begin{document}&#10;\begin{minipage}{9.4 cm}&#10;{\sffamily{&#10;Next, we obtain the statement by virtue of the chain rule:&#10;\begin{eqnarray*}&#10;\langle \nabla f(\vec{x}(t)) , \dot{\vec{x}}(t) \rangle &amp; = &amp;&#10;\left\langle \begin{pmatrix} f_x(\vec{x}(t)) \\ f_y(\vec{x}(t)) \end{pmatrix} , \begin{pmatrix} \dot{x}(t) \\ \dot{y}(t) \end{pmatrix} \right\rangle \\[1mm]&#10;&amp; = &amp;&#10;f_x(\vec{x}(t)) \dot{x}(t) + f_y(\vec{x}(t)) \dot{y}(t) \\[1mm]&#10;&amp; = &amp;&#10;\frac{\textrm{d}}{\textrm{d} \, t} \, f(\vec{x}(t)) \\[1mm]&#10;&amp; = &amp;&#10;\frac{\textrm{d}}{\textrm{d} \, t} \, c \, \, = \, \, 0 \, ,&#10;\end{eqnarray*}&#10;as $\vec{x}(t)$ is a level set, i.e. $f(\vec{x}(t)) = c$ constant.&#10;}}&#10;\end{minipage}&#10;\end{document}"/>
  <p:tag name="IGUANATEXSIZE" val="20"/>
  <p:tag name="IGUANATEXCURSOR" val="6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2,9246"/>
  <p:tag name="ORIGINALWIDTH" val="4494,938"/>
  <p:tag name="LATEXADDIN" val="\documentclass{article}\pagestyle{empty}&#10;\usepackage{amsmath}&#10;\usepackage{amsfonts}&#10;\usepackage{amssymb}&#10;\begin{document}&#10;\begin{minipage}{12.7 cm}&#10;{\sffamily{&#10;We already discussed how to use the derivative $f'(x)$ to find the largest&#10;and smallest values of a function of a single variable $f(x)$, and the goal of this section&#10;is to extend those methods to functions of two variables $f(x, y)$.\\[1mm]&#10;We begin with a definition.&#10;}}&#10;\end{minipage}&#10;\end{document}"/>
  <p:tag name="IGUANATEXSIZE" val="20"/>
  <p:tag name="IGUANATEXCURSOR" val="4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,114"/>
  <p:tag name="ORIGINALWIDTH" val="3325,834"/>
  <p:tag name="LATEXADDIN" val="\documentclass{article}\pagestyle{empty}&#10;\usepackage{amsmath}&#10;\usepackage{amsfonts}&#10;\usepackage{amssymb}&#10;\begin{document}&#10;\begin{minipage}{9.4 cm}&#10;{\sffamily{&#10;{\bf{Relative Extrema:}}\\[1mm]&#10;The function $f(x, y)$ is said to have a {\bf{relative maximum}} at the point $(a, b)$ in the domain of $f$ if&#10;$f(a, b) \geq  f(x, y)$ for all points $(x, y)$ in a circular disk centered at $(a, b)$.\\[1mm]&#10;Similarly, if $f(c, d ) \leq f (x, y)$ for all points $(x, y)$ in a circular disk centered at $(c, d)$, then $f(x, y)$&#10;has a {\bf{relative minimum}} at $(c, d)$.&#10;}}&#10;\end{minipage}&#10;\end{document}"/>
  <p:tag name="IGUANATEXSIZE" val="20"/>
  <p:tag name="IGUANATEXCURSOR" val="5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,1403"/>
  <p:tag name="ORIGINALWIDTH" val="4493,438"/>
  <p:tag name="LATEXADDIN" val="\documentclass{article}\pagestyle{empty}&#10;\usepackage{amsmath}&#10;\usepackage{amsfonts}&#10;\usepackage{amssymb}&#10;\begin{document}&#10;\begin{minipage}{12.7 cm}&#10;{\sffamily{&#10;In geometric terms, there is a relative maximum of $f(x, y)$ at $(a, b)$ if the surface&#10;$z = f(x, y)$ has a peak at the point $(a, b, f (a, b))$, that is, if $(a, b, f (a, b))$ is at least as&#10;high as any nearby point on the surface.\\[1mm]&#10;Similarly, a relative minimum of $f(x, y)$ occurs at $(c, d)$ if the point $(c, d, f (c, d))$ is at the&#10;bottom of a valley, so $(c, d, f (c, d))$ is at least as low as any nearby point on the surface. }}&#10;\end{minipage}&#10;\end{document}"/>
  <p:tag name="IGUANATEXSIZE" val="20"/>
  <p:tag name="IGUANATEXCURSOR" val="6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5,272"/>
  <p:tag name="ORIGINALWIDTH" val="3325,834"/>
  <p:tag name="LATEXADDIN" val="\documentclass{article}\pagestyle{empty}&#10;\usepackage{amsmath}&#10;\usepackage{amsfonts}&#10;\usepackage{amssymb}&#10;\begin{document}&#10;\begin{minipage}{9.4 cm}&#10;{\sffamily{&#10;The points $(a,b)$ in the domain of $f(x,y)$ for which both&#10;$$&#10;f_x(a,b) \, \, = \, \, 0 \quad \text{and} \quad f_y(a,b) \, \, = \, \, 0&#10;$$&#10;are said to be {\bf{critical points}} of $f$.\\[1mm]&#10;To see the connection between critical points and relative extrema, suppose $f(x, y)$&#10;has a relative maximum at $(a, b)$.\\[1mm]&#10;Then the curve formed by intersecting the surface&#10;$z = f(x, y)$ with the vertical plane $y = b$ has a relative maximum and hence a horizontal&#10;tangent line when $x = a$, cf. figure (a).\\[1mm]&#10;Since the partial derivative $f_x(a, b)$ is the slope of this tangent line, it follows that $f_x(a, b) = 0$.&#10;}}&#10;\end{minipage}&#10;\end{document}"/>
  <p:tag name="IGUANATEXSIZE" val="20"/>
  <p:tag name="IGUANATEXCURSOR" val="6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,114"/>
  <p:tag name="ORIGINALWIDTH" val="3325,834"/>
  <p:tag name="LATEXADDIN" val="\documentclass{article}\pagestyle{empty}&#10;\usepackage{amsmath}&#10;\usepackage{amsfonts}&#10;\usepackage{amssymb}&#10;\begin{document}&#10;\begin{minipage}{9.4 cm}&#10;{\sffamily{&#10;Similarly, the curve formed by intersecting the surface $z = f(x, y)$ with the plane $x = a$ has a relative maximum&#10;when $y = b$, cf. figure (b), and so $f_y(a, b) = 0$.\\[1mm]&#10;This shows that a point at which a function of two variables has a relative maximum must be a critical point.\\[1mm]&#10;A similar argument shows that a point at which a function of two variables has a relative&#10;minimum must also be a critical point.&#10;}}&#10;\end{minipage}&#10;\end{document}"/>
  <p:tag name="IGUANATEXSIZE" val="20"/>
  <p:tag name="IGUANATEXCURSOR" val="4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554,181"/>
  <p:tag name="LATEXADDIN" val="\documentclass{article}\pagestyle{empty}&#10;\usepackage{amsmath}&#10;\usepackage{amsfonts}&#10;\usepackage{amssymb}&#10;\begin{document}&#10;\begin{minipage}{9.4 cm}&#10;{\sffamily{&#10;Here is a more precise statement of the situation.}}&#10;\end{minipage}&#10;\end{document}"/>
  <p:tag name="IGUANATEXSIZE" val="20"/>
  <p:tag name="IGUANATEXCURSOR" val="2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2,82"/>
  <p:tag name="ORIGINALWIDTH" val="3325,834"/>
  <p:tag name="LATEXADDIN" val="\documentclass{article}\pagestyle{empty}&#10;\usepackage{amsmath}&#10;\usepackage{amsfonts}&#10;\usepackage{amssymb}&#10;\begin{document}&#10;\begin{minipage}{9.4 cm}&#10;{\sffamily{&#10;{\bf{Critical Points and Relative Extrema}}\\[1mm]&#10;A point $(a, b)$ in the domain of $f(x, y)$ for which the partial derivatives $f_x$ and $f_y$ both exist is called a {\bf{critical point}}&#10;of $f$ if both&#10;$$&#10;f_x(a,b) \, \, = \, \, 0 \qquad \text{and} \qquad f_y(a,b) \, \, = \, \, 0 \, .&#10;$$&#10;If the first-order partial derivatives of $f$ exist at all points in some region $R$ in&#10;the $x$-$y$-plane, then the relative extrema of $f$ in $R$ can occur only at critical points.&#10;}}&#10;\end{minipage}&#10;\end{document}"/>
  <p:tag name="IGUANATEXSIZE" val="20"/>
  <p:tag name="IGUANATEXCURSOR" val="4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8,047"/>
  <p:tag name="ORIGINALWIDTH" val="3326,584"/>
  <p:tag name="LATEXADDIN" val="\documentclass{article}\pagestyle{empty}&#10;\usepackage{amsmath}&#10;\usepackage{amsfonts}&#10;\usepackage{amssymb}&#10;\begin{document}&#10;\begin{minipage}{9.4 cm}&#10;{\sffamily{&#10;Although all the relative extrema of a function must occur at critical points, not&#10;every critical point of a function corresponds to a relative extremum.\\[1mm]&#10;For example, if $f(x, y) = y^2 - x^2$, then&#10;$$&#10;f_x(x,y) \, \, = \, \, -2x \qquad \text{and} \qquad f_y(x,y) \, \, = \, \, 2y&#10;$$&#10;so $f_x(0, 0)=f_y(0, 0)=0$.\\[1mm]&#10;Thus, the origin $(0, 0)$ is a critical point for $f(x, y)$, and&#10;the surface $z = y^2 - x^2$ has horizontal tangents at the origin along both the $x$-axis&#10;and the $y$-axis.}}&#10;\end{minipage}&#10;\end{document}"/>
  <p:tag name="IGUANATEXSIZE" val="20"/>
  <p:tag name="IGUANATEXCURSOR" val="6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6,318"/>
  <p:tag name="ORIGINALWIDTH" val="3320,585"/>
  <p:tag name="LATEXADDIN" val="\documentclass{article}\pagestyle{empty}&#10;\usepackage{amsmath}&#10;\usepackage{amsfonts}&#10;\usepackage{amssymb}&#10;\begin{document}&#10;\begin{minipage}{9.4 cm}&#10;{\sffamily{&#10;However,&#10;\begin{itemize}&#10;\item in the $x$-$z$-plane (where $y=0$) the surface has the equation&#10;$z = -x^2$, which is a downward opening parabola, while&#10;\item in the $y$-$z$-plane (where $x=0$),&#10;we have the upward opening parabola $z=y^2$.&#10;\end{itemize}&#10;This means that at the origin, the surface&#10;$z = y^2-x^2$ has a relative maximum in the $x$-direction and a relative minimum&#10;in the $y$-direction.}}&#10;\end{minipage}&#10;\end{document}"/>
  <p:tag name="IGUANATEXSIZE" val="20"/>
  <p:tag name="IGUANATEXCURSOR" val="4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3,577"/>
  <p:tag name="ORIGINALWIDTH" val="3325,084"/>
  <p:tag name="LATEXADDIN" val="\documentclass{article}\pagestyle{empty}&#10;\usepackage{amsmath}&#10;\usepackage{amsfonts}&#10;\usepackage{amssymb}&#10;\begin{document}&#10;\begin{minipage}{9.4 cm}&#10;{\sffamily{&#10;Instead of having a peak or a valley above the critical point $(0, 0)$, the surface&#10;$z=y^2 - x^2$ is shaped like a saddle, as shown in the figure, and for this reason is&#10;called a {\bf{saddle surface}}.\\[1mm]&#10;For a critical point to correspond to a relative extremum, the&#10;same extreme behavior (maximum or minimum) must occur in all directions.\\[1mm]&#10;Any critical point (like the origin in this example) where there is a relative maximum in&#10;one direction and a relative minimum in another direction is called a {\bf{saddle point}}.}}&#10;\end{minipage}&#10;\end{document}"/>
  <p:tag name="IGUANATEXSIZE" val="20"/>
  <p:tag name="IGUANATEXCURSOR" val="5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0,761"/>
  <p:tag name="ORIGINALWIDTH" val="3318,335"/>
  <p:tag name="LATEXADDIN" val="\documentclass{article}\pagestyle{empty}&#10;\usepackage{amsmath}&#10;\usepackage{amsfonts}&#10;\usepackage{amssymb}&#10;\begin{document}&#10;\begin{minipage}{9.4 cm}&#10;{\sffamily{&#10;{\bf{Example:}}\\[1mm]&#10;Let $f(x,y) = x^2 + y^2 - 2x - 6y + 14$. Then&#10;$$&#10;f_x(x,y) \, \, = \, \, 2x - 2 \quad \text{and} \quad f_y(x,y) \, \, = \, \, 2y - 6 \, .&#10;$$&#10;These partial derivatives are equal to $0$ when $x = 1$ and $y = 3$, so the only critical point&#10;is $(1,3)$.\\[2mm]&#10;By completing the square, we find that&#10;$$&#10;f(x,y) \, \, = \, \, 4 + (x-1)^2 + (y-3)^2 \, .&#10;$$&#10;Since $(x-1)^2 \geq 0$ and $(y-3)^2 \geq 0$, we have $f(x,y) \geq 4$ for all values of $x$ and $y$.&#10;}}&#10;\end{minipage}&#10;\end{document}"/>
  <p:tag name="IGUANATEXSIZE" val="20"/>
  <p:tag name="IGUANATEXCURSOR" val="4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1,8786"/>
  <p:tag name="ORIGINALWIDTH" val="3322,835"/>
  <p:tag name="LATEXADDIN" val="\documentclass{article}\pagestyle{empty}&#10;\usepackage{amsmath}&#10;\usepackage{amsfonts}&#10;\usepackage{amssymb}&#10;\begin{document}&#10;\begin{minipage}{9.4 cm}&#10;{\sffamily{&#10;Therefore $(1,3)$ is a local minimum, and in fact it is the absolute minimum of&#10;$$&#10;f(x,y) \, \, = \, \, 4 + (x-1)^2 + (y-3)^2 \, .&#10;$$&#10;This can be confirmed geometrically from the graph of $f$, which is the elliptic paraboloid&#10;with vertex $(1,3,4)$ shown in the figure.}}&#10;\end{minipage}&#10;\end{document}"/>
  <p:tag name="IGUANATEXSIZE" val="20"/>
  <p:tag name="IGUANATEXCURSOR" val="2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,1987"/>
  <p:tag name="ORIGINALWIDTH" val="4486,689"/>
  <p:tag name="LATEXADDIN" val="\documentclass{article}\pagestyle{empty}&#10;\usepackage{amsmath}&#10;\usepackage{amsfonts}&#10;\usepackage{amssymb}&#10;\begin{document}&#10;\begin{minipage}{12.7 cm}&#10;{\sffamily{&#10;Partial derivatives can themselves be differentiated. The resulting functions are called&#10;{\bf{second-order partial derivatives}}. Here is a summary of the definition and notation&#10;for the four possible second-order partial derivatives of a function of two variables. }}&#10;\end{minipage}&#10;\end{document}"/>
  <p:tag name="IGUANATEXSIZE" val="20"/>
  <p:tag name="IGUANATEXCURSOR" val="2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3,802"/>
  <p:tag name="ORIGINALWIDTH" val="4485,939"/>
  <p:tag name="LATEXADDIN" val="\documentclass{article}\pagestyle{empty}&#10;\usepackage{amsmath}&#10;\usepackage{amsfonts}&#10;\usepackage{amssymb}&#10;\begin{document}&#10;\begin{minipage}{12.7 cm}&#10;{\sffamily{&#10;{\bf{Second-Order Partial Derivatives:}}\\[1mm]&#10;If $z = f(x,y)$, then the partial derivative of $f_x$ with respect to $x$ is\\[-2mm]&#10;$$&#10;f_{xx} \, \, = \, \, \left( f_x \right)_x \qquad \text{or} \qquad&#10;\frac{\partial^2 \, z}{\partial \, x^2} \, \, = \, \, \frac{\partial}{\partial \, x} \left( \frac{\partial}{\partial \, x} \right) \, .&#10;$$&#10;The partial derivative of $f_x$ with respect to $y$ is\\[-2mm]&#10;$$&#10;f_{xy} \, \, = \, \, \left( f_x \right)_y \qquad \text{or} \qquad&#10;\frac{\partial^2 \, z}{\partial \, y \, \partial \, x} \, \, = \, \, \frac{\partial}{\partial \, y} \left( \frac{\partial}{\partial \, x} \right) \, .&#10;$$&#10;Analogously, are the derivative $f_{yx}$ of $f_y$ with respect to $x$ and the derivative $f_{yy}$ of $f_y$ with respect to $y$ defined.&#10;}}&#10;\end{minipage}&#10;\end{document}"/>
  <p:tag name="IGUANATEXSIZE" val="20"/>
  <p:tag name="IGUANATEXCURSOR" val="9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11,474"/>
  <p:tag name="ORIGINALWIDTH" val="4502,438"/>
  <p:tag name="LATEXADDIN" val="\documentclass{article}\pagestyle{empty}&#10;\usepackage{amsmath}&#10;\usepackage{amsfonts}&#10;\usepackage{amssymb}&#10;\begin{document}&#10;\begin{minipage}{12.7 cm}&#10;{\sffamily{&#10;{\bf{Example:}}&#10;Compute the four second-order partial derivatives $f_{xx}$, $f_{xy}$, $f_{yx}$ and $f_{yy}$ of the function\\[-4mm]&#10;$$&#10;f(x,y) \, \, = \, \, x y^3 + 5 x y^2 + 2x + 1 \, .&#10;$$&#10;&#10;\vspace{0.2cm}&#10;{\bf{Solution:}}\\[1mm]&#10;Since\\[-5mm]&#10;$$&#10;f_x \, \, = \, \, y^3 + 5y^2 + 2&#10;$$&#10;it follows that\\[-3mm]&#10;$$&#10;f_{xx} \, \, = \, \, 0 \qquad \text{and} \qquad&#10;f_{xy} \, \, = \, \, 3 y^2 + 10 y \, .&#10;$$&#10;Next, since\\[-5mm]&#10;$$&#10;f_y \, \, = \, \, 3xy^2 + 10 xy&#10;$$&#10;we have\\[-3mm]&#10;$$&#10;f_{yx} \, \, = \, \, 3 y^2 + 10 y \qquad \text{and} \qquad&#10;f_{yy} \, \, = \, \, 6 xy + 10 x \, .&#10;$$&#10;&#10;}}&#10;\end{minipage}&#10;\end{document}"/>
  <p:tag name="IGUANATEXSIZE" val="20"/>
  <p:tag name="IGUANATEXCURSOR" val="6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1,301"/>
  <p:tag name="ORIGINALWIDTH" val="4493,438"/>
  <p:tag name="LATEXADDIN" val="\documentclass{article}\pagestyle{empty}&#10;\usepackage{amsmath}&#10;\usepackage{amsfonts}&#10;\usepackage{amssymb}&#10;\begin{document}&#10;\begin{minipage}{12.7 cm}&#10;{\sffamily{&#10;The two partial derivatives $f_{xy}$ and $f_{yx}$ are sometimes called the {\bf{mixed&#10;second-order partial derivatives}} of $f$.\\[1mm]&#10;Notice that the mixed partial derivatives in our previous example are equal. This is not an accident. It turns out that for virtually&#10;all functions $f(x,y)$ you will encounter in practical work, the mixed partials will&#10;be equal; that is,&#10;$$&#10;f_{xy} \, \, = \, \, f_{yx} \, .&#10;$$&#10;This means you will get the same answer if you first differentiate $f(x,y)$ with&#10;respect to $x$ and then differentiate the resulting function with respect to $y$ as you&#10;would if you performed the differentiation in the reverse order.&#10;}}&#10;\end{minipage}&#10;\end{document}"/>
  <p:tag name="IGUANATEXSIZE" val="20"/>
  <p:tag name="IGUANATEXCURSOR" val="5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3,1872"/>
  <p:tag name="ORIGINALWIDTH" val="4488,189"/>
  <p:tag name="LATEXADDIN" val="\documentclass{article}\pagestyle{empty}&#10;\usepackage{amsmath}&#10;\usepackage{amsfonts}&#10;\usepackage{amssymb}&#10;\begin{document}&#10;\begin{minipage}{12.7 cm}&#10;{\sffamily{&#10;{\bf{Clairaut's Theorem:}} Suppose $f$ is defined on a disk $D$ that contains the point $(a,b)$. If the functions $f_{xy}$ and $f_{yx}$ are both continuous on $D$, then\\[-2mm]&#10;$$&#10;f_{xy}(a, b) \, \, = \, \, f_{yx}(a,b) \, .&#10;$$ }}&#10;\end{minipage}&#10;\end{document}"/>
  <p:tag name="IGUANATEXSIZE" val="20"/>
  <p:tag name="IGUANATEXCURSOR" val="3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,085"/>
  <p:tag name="ORIGINALWIDTH" val="4491,189"/>
  <p:tag name="LATEXADDIN" val="\documentclass{article}\pagestyle{empty}&#10;\usepackage{amsmath}&#10;\usepackage{amsfonts}&#10;\usepackage{amssymb}&#10;\begin{document}&#10;\begin{minipage}{12.7 cm}&#10;{\sffamily{&#10;For a function $f(x,y)$ of two variables, we store the second partial derivatives in the {\bf{Hessian matrix}} $H_f(x,y)$:&#10;$$&#10;H_f(x,y) \, \, = \, \, \begin{pmatrix} f_{xx}(x,y) &amp; f_{xy}(x,y) \\ f_{yx}(x,y) &amp; f_{yy}(x,y) \end{pmatrix}&#10;\, \, = \, \, \begin{pmatrix} f_{xx}(x,y) &amp; f_{xy}(x,y) \\ f_{xy}(x,y) &amp; f_{yy}(x,y) \end{pmatrix}&#10;$$&#10;&#10;\vspace{0.2cm}&#10;This gives rise to quadratic forms, like the above ones, given by&#10;$$&#10;Q(\vec{x}) \, \, = \, \, \vec{x}^T \, H_f(\vec{x}) \, \vec{x} \quad \in \mathbb{R}&#10;$$&#10;}}&#10;\end{minipage}&#10;\end{document}"/>
  <p:tag name="IGUANATEXSIZE" val="20"/>
  <p:tag name="IGUANATEXCURSOR" val="5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8,718"/>
  <p:tag name="ORIGINALWIDTH" val="4501,688"/>
  <p:tag name="LATEXADDIN" val="\documentclass{article}\pagestyle{empty}&#10;\usepackage{amsmath}&#10;\usepackage{amsfonts}&#10;\usepackage{amssymb}&#10;\begin{document}&#10;\begin{minipage}{12.7 cm}&#10;{\sffamily{&#10;{\bf{Example:}}\\[1mm]&#10;Suppose the output $Q$ at a factory depends on the amount $K$ of capital invested in the&#10;plant and equipment and also on the size $L$ of the labor force, measured in worker-hours.\\[1mm]&#10;Give an economic interpretation of the sign of the second-order partial derivative $Q_{LL}$.&#10; &#10;\vspace{0.5cm}&#10;{\bf{Solution:}}\\[1mm]&#10;If $Q_{LL} &lt; 0$, the marginal productivity of labor $Q_L$ decreases as $L$ increases. I.e.&#10;for a fixed level of capital investment, the effect on output of one additional&#10;worker-hour of labor is greater when the workforce is small than when the&#10;workforce is large.\\[1mm]&#10;Similarly, if $Q_{LL} &gt; 0$, it follows that for a fixed level of capital investment, the&#10;effect on output of one additional worker-hour of labor is greater when the workforce&#10;is large than when it is small.\\[1mm]&#10;Typically, for a factory operating with an adequate workforce, the derivative $Q_{LL}$&#10;will be negative. Can you give an economic explanation for this fact?&#10;}}&#10;\end{minipage}&#10;\end{document}"/>
  <p:tag name="IGUANATEXSIZE" val="20"/>
  <p:tag name="IGUANATEXCURSOR" val="5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8,699"/>
  <p:tag name="ORIGINALWIDTH" val="4494,188"/>
  <p:tag name="LATEXADDIN" val="\documentclass{article}\pagestyle{empty}&#10;\usepackage{amsmath}&#10;\usepackage{amsfonts}&#10;\usepackage{amssymb}&#10;\begin{document}&#10;\begin{minipage}{12.7 cm}&#10;{\sffamily{&#10;Here is a procedure involving second-order partial derivatives that you can use to&#10;decide whether a given critical point is a relative maximum, a relative minimum, or&#10;a saddle point.}}&#10;\end{minipage}&#10;\end{document}"/>
  <p:tag name="IGUANATEXSIZE" val="20"/>
  <p:tag name="IGUANATEXCURSOR" val="3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1,057"/>
  <p:tag name="ORIGINALWIDTH" val="4483,69"/>
  <p:tag name="LATEXADDIN" val="\documentclass{article}\pagestyle{empty}&#10;\usepackage{amsmath}&#10;\usepackage{amsfonts}&#10;\usepackage{amssymb}&#10;\begin{document}&#10;\begin{minipage}{12.7 cm}&#10;{\sffamily{&#10;{\bf{The Second Partials Test:}}\\[1mm]&#10;Let $f(x, y)$ be a function of $x$ and $y$ whose partial derivatives $f_x$, $f_y$, $f_{xx}$, $f_{yy}$, and $f_{xy}$&#10;all exist, and let $D(x,y)$ be the function\\[-2mm]&#10;$$&#10;D(x,y) \, \, = \, \, f_{xx}(x,y) \cdot f_{yy}(x,y) - \left( f_{xy}(x,y) \right)^2 \, .&#10;$$&#10;\begin{description}&#10;\item[Step 1:] Find all critical points of $f(x,y)$, that is, all points $(a,b)$ so that\\[-2mm]&#10;$$&#10;f_x(a,b) \, \, = \, \, 0 \qquad \text{and} \qquad f_y(a,b) \, \, = \, \, 0&#10;$$\\[-12mm]&#10;\item[Step 2:] For each critical point $(a,b)$ found in step 1, evaluate $D(a,b)$.\\[-6mm]&#10;\item[Step 3:] If $D(a,b) &lt; 0$, there is a {\bf{saddle point}} at $(a,b)$.&#10;\end{description}&#10;}}&#10;\end{minipage}&#10;\end{document}"/>
  <p:tag name="IGUANATEXSIZE" val="20"/>
  <p:tag name="IGUANATEXCURSOR" val="7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6,6255"/>
  <p:tag name="ORIGINALWIDTH" val="4485,939"/>
  <p:tag name="LATEXADDIN" val="\documentclass{article}\pagestyle{empty}&#10;\usepackage{amsmath}&#10;\usepackage{amsfonts}&#10;\usepackage{amssymb}&#10;\begin{document}&#10;\begin{minipage}{12.7 cm}&#10;{\sffamily{&#10;\begin{description}&#10;\item[Step 4:] If $D(a,b) &gt; 0$, compute $f_{xx}(a,b)$, then&#10;\begin{itemize}&#10;\item if $f_{xx}(a,b) &gt; 0$, there is a {\bf{relative minimum}} at $(a, b)$.&#10;\item if $f_{xx}(a,b) &lt; 0$, there is a {\bf{relative maximum}} at $(a, b)$.&#10;\end{itemize}&#10;\end{description}&#10;If $D(a, b)=0$, the test is inconclusive and $f$ may have either a relative extremum&#10;or a saddle point at $(a, b)$.&#10;}}&#10;\end{minipage}&#10;\end{document}"/>
  <p:tag name="IGUANATEXSIZE" val="20"/>
  <p:tag name="IGUANATEXCURSOR" val="3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505,4369"/>
  <p:tag name="LATEXADDIN" val="\documentclass{article}\pagestyle{empty}&#10;\usepackage{amsmath}&#10;\usepackage{amsfonts}&#10;\usepackage{amssymb}&#10;\begin{document}&#10;\begin{minipage}{12.7 cm}&#10;{\sffamily{&#10;Summary: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3,851"/>
  <p:tag name="ORIGINALWIDTH" val="4483,69"/>
  <p:tag name="LATEXADDIN" val="\documentclass{article}\pagestyle{empty}&#10;\usepackage{amsmath}&#10;\usepackage{amsfonts}&#10;\usepackage{amssymb}&#10;\begin{document}&#10;\begin{minipage}{12.7 cm}&#10;{\sffamily{&#10;{\bf{Remarks:}}&#10;\begin{itemize}&#10;\item If $D = 0$, the test gives no information: $f$ could have a local maximum or&#10;local minimum at $(a,b)$, or $(a,b)$ could be a saddle point of $f$.&#10;\item To remember the formula for $D$, it's helpful to write it as a determinant:&#10;$$&#10;D \, \, = \, \, \det\begin{pmatrix} f_{xx} &amp; f_{xy} \\ f_{yx} &amp; f_{yy} \end{pmatrix} \, \, = \, \, f_{xx} f_{yy} - (f_{xy})^2 \, .&#10;$$&#10;\end{itemize}&#10;}}&#10;\end{minipage}&#10;\end{document}"/>
  <p:tag name="IGUANATEXSIZE" val="20"/>
  <p:tag name="IGUANATEXCURSOR" val="4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6,266"/>
  <p:tag name="ORIGINALWIDTH" val="3324,335"/>
  <p:tag name="LATEXADDIN" val="\documentclass{article}\pagestyle{empty}&#10;\usepackage{amsmath}&#10;\usepackage{amsfonts}&#10;\usepackage{amssymb}&#10;\begin{document}&#10;\begin{minipage}{9.4 cm}&#10;{\sffamily{&#10;{\bf{Example:}}\\[1mm]&#10;Find all critical points for the function $f(x,y)=x^2+y^2$, and classify each as a&#10;relative maximum, relative minimum, or saddle point.&#10;&#10;\vspace{0.5cm}&#10;{\bf{Solution:}}\\[1mm]&#10;Since\\[-4mm]&#10;$$&#10;f_x(x,y) \, \, = \, \, 2x \qquad \text{and} \qquad f_y(x,y) \, \, = \, \ 2y&#10;$$&#10;the only critical point of $f$ is $(0,0)$. To test this point, we require the second-order partial&#10;derivatives\\[-2mm]&#10;$$&#10;f_{xx} \, \, = \, \, 2 \, , \quad f_{xy} \, \, = \, \, f_{yx} \, \, = \, \, 0 \, , \quad \text{and} \quad&#10;f_{yy} \, \, = \, \, 2 \, .&#10;$$&#10;}}&#10;\end{minipage}&#10;\end{document}"/>
  <p:tag name="IGUANATEXSIZE" val="20"/>
  <p:tag name="IGUANATEXCURSOR" val="2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911,886"/>
  <p:tag name="LATEXADDIN" val="\documentclass{article}\pagestyle{empty}&#10;\usepackage{amsmath}&#10;\usepackage{amsfonts}&#10;\usepackage{amssymb}&#10;\begin{document}&#10;\begin{minipage}{9.4 cm}&#10;{\sffamily{&#10;$f(x,y)=x^2+y^2$&#10;}}&#10;\end{minipage}&#10;\end{document}"/>
  <p:tag name="IGUANATEXSIZE" val="20"/>
  <p:tag name="IGUANATEXCURSOR" val="1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8,5"/>
  <p:tag name="ORIGINALWIDTH" val="3322,085"/>
  <p:tag name="LATEXADDIN" val="\documentclass{article}\pagestyle{empty}&#10;\usepackage{amsmath}&#10;\usepackage{amsfonts}&#10;\usepackage{amssymb}&#10;\begin{document}&#10;\begin{minipage}{9.4 cm}&#10;{\sffamily{&#10;With\\[-4mm]&#10;$$&#10;f_{xx} \, \, = \, \, 2 \, , \quad f_{xy} \, \, = \, \, f_{yx} \, \, = \, \, 0 \, , \quad \text{and} \quad&#10;f_{yy} \, \, = \, \, 2 \, .&#10;$$&#10;we get\\[-2mm]&#10;$$&#10;D(x,y) \, \, = \, \, f_{xx} f_{yy} - \left( f_{xy} \right)^2 \, \, = \, \, 2 \cdot 2 - 0^2 \, \, = \, \, 4 \, .&#10;$$&#10;That is, $D(x,y)=4$ for all points $(x,y)$ and, in particular,\\[-2mm]&#10;$$&#10;D(0,0) \, \, = \, \, 4 \, \, &gt; \, \, 0 \, .&#10;$$&#10;Hence, $f$ has a relative extremum at $(0,0)$. Moreover, since\\[-2mm]&#10;$$&#10;f_{xx}(0,0) \, \, = \, \, 2 \, \, &gt; \, \, 0&#10;$$&#10;it follows that the relative extremum at $(0,0)$ is a relative minimum. For reference,&#10;the graph of $f$ is sketched in the figure.&#10;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911,886"/>
  <p:tag name="LATEXADDIN" val="\documentclass{article}\pagestyle{empty}&#10;\usepackage{amsmath}&#10;\usepackage{amsfonts}&#10;\usepackage{amssymb}&#10;\begin{document}&#10;\begin{minipage}{9.4 cm}&#10;{\sffamily{&#10;$f(x,y)=x^2+y^2$&#10;}}&#10;\end{minipage}&#10;\end{document}"/>
  <p:tag name="IGUANATEXSIZE" val="20"/>
  <p:tag name="IGUANATEXCURSOR" val="1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4,6944"/>
  <p:tag name="ORIGINALWIDTH" val="4491,189"/>
  <p:tag name="LATEXADDIN" val="\documentclass{article}\pagestyle{empty}&#10;\usepackage{amsmath}&#10;\usepackage{amsfonts}&#10;\usepackage{amssymb}&#10;\begin{document}&#10;\begin{minipage}{12.7 cm}&#10;{\sffamily{&#10;{\bf{Example:}}\\[1mm]&#10;Find all critical points for the function $f(x,y) = x^3 - 3xy^2 + 16$, and classify each as&#10;a relative maximum, relative minimum, or saddle point.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6,307"/>
  <p:tag name="ORIGINALWIDTH" val="3907,012"/>
  <p:tag name="LATEXADDIN" val="\documentclass{article}\pagestyle{empty}&#10;\usepackage{amsmath}&#10;\usepackage{amsfonts}&#10;\usepackage{amssymb}&#10;\begin{document}&#10;\begin{minipage}{12.7 cm}&#10;{\sffamily{&#10;{\bf{Solution:}}\\[1mm]&#10;Since&#10;$$&#10;f_x(x,y) \, \, = \, \, 3x^2 - 3y^2 \qquad \text{and} \qquad f_y(x,y) \, \, = \, \, -6xy&#10;$$&#10;we find critical points of $f$ by solving simultaneously the two equations\\[-2mm]&#10;$$&#10;x^2 - y^2 \, \, \stackrel{!}{=} \, \, 0 \qquad \text{and} \qquad xy \, \, \stackrel{!}{=} \, \, 0 \, .&#10;$$&#10;After a short computation, we get that the only critical&#10;point of $f$ is $(0,0)$.\\[1mm]&#10;Next, the second-order partial derivatives of $f$ are\\[-2mm]&#10;$$&#10;f_{xx} \, \, = \, \, 6x \, , \quad f_{xy} \, \, = \, \, f_{yx} \, \, = \, \, -6y \, , \quad \text{and} \quad f_{yy} \, \, = \, \, -6x \, .&#10;$$&#10;}}&#10;\end{minipage}&#10;\end{document}"/>
  <p:tag name="IGUANATEXSIZE" val="20"/>
  <p:tag name="IGUANATEXCURSOR" val="6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8,6877"/>
  <p:tag name="ORIGINALWIDTH" val="4014,249"/>
  <p:tag name="LATEXADDIN" val="\documentclass{article}\pagestyle{empty}&#10;\usepackage{amsmath}&#10;\usepackage{amsfonts}&#10;\usepackage{amssymb}&#10;\begin{document}&#10;\begin{minipage}{12.7 cm}&#10;{\sffamily{&#10;Hence,\\[-4mm]&#10;$$&#10;D(x,y) \, \, = \, \, f_{xx} f_{yy} - \left( f_{xy} \right)^2 \, \, = \, \,&#10;-36 \, x^2 + 36 \, y^2 \, \, = \, \, -36 \, (x^2 - y^2) \, . &#10;$$&#10;Since $D(0,0) = 0$, it follows that we cannot classify this critical point yet.&#10;}}&#10;\end{minipage}&#10;\end{document}"/>
  <p:tag name="IGUANATEXSIZE" val="20"/>
  <p:tag name="IGUANATEXCURSOR" val="3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3,577"/>
  <p:tag name="ORIGINALWIDTH" val="3333,333"/>
  <p:tag name="LATEXADDIN" val="\documentclass{article}\pagestyle{empty}&#10;\usepackage{amsmath}&#10;\usepackage{amsfonts}&#10;\usepackage{amssymb}&#10;\begin{document}&#10;\begin{minipage}{9.4 cm}&#10;{\sffamily{&#10;{\bf{Example:}}\\[1mm]&#10;Hagar the Horrible plots a grid on a map of the region he intends to plunder with his horde and determines that the three most important targets are located&#10;at points $A$, $B$, and $C$, with coordinates $(1,5)$, $(0,0)$, and $(8,0)$, respectively, where&#10;units are in day-time travel.\\[1mm]&#10;What are the coordinates $(x,y)$ of the point $W$ where a warehouse&#10;should be located to minimize the sum of the squares of the distances from $W$ to $A$,&#10;$B$, and $C$ (see the figure)?}}&#10;\end{minipage}&#10;\end{document}"/>
  <p:tag name="IGUANATEXSIZE" val="20"/>
  <p:tag name="IGUANATEXCURSOR" val="4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7,222"/>
  <p:tag name="ORIGINALWIDTH" val="4485,939"/>
  <p:tag name="LATEXADDIN" val="\documentclass{article}\pagestyle{empty}&#10;\usepackage{amsmath}&#10;\usepackage{amsfonts}&#10;\usepackage{amssymb}&#10;\begin{document}&#10;\begin{minipage}{12.7 cm}&#10;{\sffamily{&#10;{\bf{Solution:}}\\[1mm]&#10;The sum of the squares of the distances from $W$ to $A$, $B$, and $C$ is given by the function&#10;$$&#10;\underbrace{\quad S(x,y) \quad}_{{\small{\begin{array}{c} \text{sum of squares}\\ \text{of distances} \end{array}}}} \, \, = \, \,&#10;\underbrace{(x-1)^2 + (y-5)^2}_{{\small{\begin{array}{c} \text{square of distance}\\ \text{from $W$ to $A$} \end{array}}}} + &#10;\underbrace{\quad x^2 + y^2 \quad}_{{\small{\begin{array}{c} \text{square of distance}\\ \text{from $W$ to $B$} \end{array}}}} +&#10;\underbrace{(x-8)^2 + y^2}_{{\small{\begin{array}{c} \text{square of distance}\\ \text{from $W$ to $C$} \end{array}}}}&#10;$$&#10;To minimize $S(x,y)$, you begin by computing the partial derivatives&#10;\begin{eqnarray*}&#10;S_x(x,y) &amp; = &amp; 2(x-1) + 2x + 2(x-8) \, \, = \, \, 6x - 18 \\[1mm]&#10;S_y(x,y) &amp; = &amp; 2(y-5) + 2y + 2y \, \, = \, \, 6y - 10&#10;\end{eqnarray*}&#10;Then, $S_x = 0$ and $S_y = 0$ when\\[-2mm]&#10;$$&#10;6x - 18 \, \, \stackrel{!}{=} \, \, 0 \qquad \text{and} \qquad 6y - 10 \, \, \stackrel{!}{=} \, \, 0&#10;$$&#10;}}&#10;\end{minipage}&#10;\end{document}"/>
  <p:tag name="IGUANATEXSIZE" val="20"/>
  <p:tag name="IGUANATEXCURSOR" val="11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2,014"/>
  <p:tag name="ORIGINALWIDTH" val="4193,476"/>
  <p:tag name="LATEXADDIN" val="\documentclass{article}\pagestyle{empty}&#10;\usepackage{amsmath}&#10;\usepackage{amsfonts}&#10;\usepackage{amssymb}&#10;\begin{document}&#10;\begin{minipage}{12.7 cm}&#10;{\sffamily{&#10;we get $x = 3$ and $y = \tfrac{5}{3}$. Since&#10;$$&#10;S_{xx}(3, \tfrac{5}{3}) \, \, = \, \, 6 \, , \quad S_{xy}(3, \tfrac{5}{3}) \, \, = \, \, S_{yx}(3, \tfrac{5}{3}) \, \, = \, \, 0 \, , \quad \text{and} \quad&#10;S_{yy}(3, \tfrac{5}{3}) \, \, = \, \, 6&#10;$$&#10;we have&#10;\begin{eqnarray*}&#10;D(3, \tfrac{5}{3}) &amp; = &amp; S_{xx}(3, \tfrac{5}{3}) \cdot S_{yy}(3, \tfrac{5}{3}) - \left( S_{xy}(3, \tfrac{5}{3}) \right)^2 \\[2mm]&#10;&amp; = &amp;&#10;6 \cdot 6 - 0^2 \, \, = \, \, 36 \, \, &gt; \, \, 0&#10;\end{eqnarray*}&#10;and&#10;$$&#10;S_{xx}(3, \tfrac{5}{3}) \, \, = \, \, 6 \, \, &gt; \, \, 0 \, .&#10;$$&#10;So the sum of squares is minimized at the map point $W$ with coordinates $(3, \tfrac{5}{3})$.&#10;}}&#10;\end{minipage}&#10;\end{document}"/>
  <p:tag name="IGUANATEXSIZE" val="20"/>
  <p:tag name="IGUANATEXCURSOR" val="7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4,526"/>
  <p:tag name="ORIGINALWIDTH" val="3323,585"/>
  <p:tag name="LATEXADDIN" val="\documentclass{article}\pagestyle{empty}&#10;\usepackage{amsmath}&#10;\usepackage{amsfonts}&#10;\usepackage{amssymb}&#10;\begin{document}&#10;\begin{minipage}{9.4 cm}&#10;{\sffamily{&#10;As in the case of functions with one variable, maxima, minima, or saddle points can be determined by quadratic approximations:&#10;\begin{itemize}&#10;\item Prototype of a maximum ($H_f(x,y)$ has two positive eigenvalues):\\[-2mm]&#10;$$&#10;Q(x,y) \, \, = \, \, \begin{pmatrix} x, y \end{pmatrix} \begin{pmatrix} 1 &amp; 0 \\ 0 &amp; 1 \end{pmatrix} \begin{pmatrix} x\\ y \end{pmatrix}&#10;$$&#10;\item Prototype of a minimum ($H_f(x,y)$ has two negative eigenvalues):\\[-2mm]&#10;$$&#10;Q(x,y) \, \, = \, \, \begin{pmatrix} x, y \end{pmatrix} \begin{pmatrix} -1 &amp; 0 \\ 0 &amp; -1 \end{pmatrix} \begin{pmatrix} x\\ y \end{pmatrix}&#10;$$&#10;\end{itemize}&#10;&#10;}}&#10;\end{minipage}&#10;\end{document}"/>
  <p:tag name="IGUANATEXSIZE" val="20"/>
  <p:tag name="IGUANATEXCURSOR" val="7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9,1339"/>
  <p:tag name="ORIGINALWIDTH" val="3308,587"/>
  <p:tag name="LATEXADDIN" val="\documentclass{article}\pagestyle{empty}&#10;\usepackage{amsmath}&#10;\usepackage{amsfonts}&#10;\usepackage{amssymb}&#10;\begin{document}&#10;\begin{minipage}{9.4 cm}&#10;{\sffamily{&#10;\begin{itemize}&#10;\item Prototype of a saddle ($H_f(x,y)$ has a positive and a negative eigenvalue):\\[-2mm]&#10;$$&#10;Q(x,y) \, \, = \, \, \begin{pmatrix} x, y \end{pmatrix} \begin{pmatrix} 1 &amp; 0 \\ 0 &amp; -1 \end{pmatrix} \begin{pmatrix} x\\ y \end{pmatrix}&#10;$$&#10;\end{itemize}&#10;&#10;\vspace{0.2cm}&#10;Hence:&#10;}}&#10;\end{minipage}&#10;\end{document}"/>
  <p:tag name="IGUANATEXSIZE" val="20"/>
  <p:tag name="IGUANATEXCURSOR" val="4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2,726"/>
  <p:tag name="ORIGINALWIDTH" val="4492,689"/>
  <p:tag name="LATEXADDIN" val="\documentclass{article}\pagestyle{empty}&#10;\usepackage{amsmath}&#10;\usepackage{amsfonts}&#10;\usepackage{amssymb}&#10;\begin{document}&#10;\begin{minipage}{12.7 cm}&#10;{\sffamily{&#10;{\bf{Eigenvalue Test:}}\\[1mm]&#10;Given a real and twice continuously differentiable function $f(x,y)$ in two real variables. Then,&#10;\begin{itemize}&#10;\item for each critical point $(x^*, y^*)$ of $f$, i.e. each point with\\[-2mm]&#10;$$&#10;\nabla f(x^*, y^*) \, \, = \, \, 0 \, ,&#10;$$&#10;\item we compute the eigenvalues of the Hessian matrix $H_f(x^*,y^*)$ of $f$. If&#10;\begin{itemize}&#10;\item both eigenvalues are positive, then $(x^*, y^*)$ is a realtive maximum.&#10;\item both eigenvalues are negative, then $(x^*, y^*)$ is a realtive minimum.&#10;\item the eigenvalues have different sign, then $(x^*, y^*)$ is a saddle. (Note, in this sense, the monkey saddle is indeed a saddle point.)&#10;\item at least one of the eigenvalues is zero, then a further discussion is required.&#10;\end{itemize}&#10;\end{itemize}&#10;}}&#10;\end{minipage}&#10;\end{document}"/>
  <p:tag name="IGUANATEXSIZE" val="20"/>
  <p:tag name="IGUANATEXCURSOR" val="8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7,717"/>
  <p:tag name="ORIGINALWIDTH" val="3971,504"/>
  <p:tag name="LATEXADDIN" val="\documentclass{article}\pagestyle{empty}&#10;\usepackage{amsmath}&#10;\usepackage{amsfonts}&#10;\usepackage{amssymb}&#10;\begin{document}&#10;\begin{minipage}{12.7 cm}&#10;{\sffamily{&#10;{\bf{Example:}}&#10;Determine the type of all stationary points of\\[-2mm]&#10;$$&#10;f(x,y) \, \, = \, \, x^2 y^2 + y^3 + x^2 y + y \, . &#10;$$&#10;&#10;\vspace{0.2cm}&#10;{\bf{Solution:}}\\[1mm]&#10;We have&#10;$$&#10;\nabla f(x,y) \, \, = \, \, \begin{pmatrix} 2xy^2 + 2xy \\ 2x^2 y + 3y^2 + x^2 + 1 \end{pmatrix}&#10;\, \, = \, \,&#10;\begin{pmatrix} 2xy (y+1) \\ 2x^2 y + 3y^2 + x^2 + 1 \end{pmatrix}&#10;$$&#10;such that $f_x(x,y) = 0$ for $x=0$, $y=0$, and $y=-1$. Next,\\[-4mm]&#10;\begin{itemize}&#10;\item $f_y(0,y) = 3y^2 + 1 \stackrel{!}{=} 0$ is not possible\\[-4mm]&#10;\item $f_y(x,0) = x^2 + 1 \stackrel{!}{=} 0$ is not possible\\[-4mm]&#10;\item $f_y(x,-1) = -2x^2 + 3 + x^2 + 1 = -x^2 + 4 \stackrel{!}{=} 0$ implies $x = \pm 2$.&#10;\end{itemize}&#10;}}&#10;\end{minipage}&#10;\end{document}"/>
  <p:tag name="IGUANATEXSIZE" val="20"/>
  <p:tag name="IGUANATEXCURSOR" val="1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8,238"/>
  <p:tag name="ORIGINALWIDTH" val="4488,189"/>
  <p:tag name="LATEXADDIN" val="\documentclass{article}\pagestyle{empty}&#10;\usepackage{amsmath}&#10;\usepackage{amsfonts}&#10;\usepackage{amssymb}&#10;\begin{document}&#10;\begin{minipage}{12.7 cm}&#10;{\sffamily{&#10;Thus, we have exactly two critical points: $(2,-1)$ and $(-2,-1)$. For these, the Hessian matrix&#10;$$&#10;H_f(x,y) \, \, = \, \, \begin{pmatrix} 2y^2 + 2y &amp; 4xy + 2x \\ 4xy + 2x &amp; 2x^2 + 6y \end{pmatrix}&#10;$$&#10;read as&#10;$$&#10;A \, \, := \, \, H_f(2,-1) \, \, = \, \, \begin{pmatrix} 0 &amp; -6 \\ -6 &amp; 2 \end{pmatrix} \qquad \text{and} \qquad&#10;B \, \, := \, \, H_f(-2,-1) \, \, = \, \, \begin{pmatrix} 0 &amp; 6 \\ 6 &amp; 2 \end{pmatrix} \, .&#10;$$&#10;With the aid of the formula for the characteristic ploynomial of a matrix $H$\\[-2mm]&#10;$$&#10;\chi_H(\lambda) \, \, = \, \, \lambda^2 - \text{trace}(H) \lambda + \det(H) \, ,&#10;$$&#10;we have that both $A$ and $B$ have the same characteristic polynomial\\[-2mm]&#10;$$&#10;\chi_A(\lambda) \, \, = \, \, \chi_B(\lambda) \, \, = \, \, \lambda^2 - 2 \lambda - 36 \, .&#10;$$&#10;}}&#10;\end{minipage}&#10;\end{document}"/>
  <p:tag name="IGUANATEXSIZE" val="20"/>
  <p:tag name="IGUANATEXCURSOR" val="5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9,569"/>
  <p:tag name="ORIGINALWIDTH" val="4494,188"/>
  <p:tag name="LATEXADDIN" val="\documentclass{article}\pagestyle{empty}&#10;\usepackage{amsmath}&#10;\usepackage{amsfonts}&#10;\usepackage{amssymb}&#10;\begin{document}&#10;\begin{minipage}{12.7 cm}&#10;{\sffamily{&#10;Finally, from&#10;$$&#10;\lambda^2 - 2 \lambda - 36 \, \, = \, \, 0 \, ,&#10;$$&#10;we obtain&#10;$$&#10;\lambda_{1,2} \, \, = \, \, \frac{2 \pm \sqrt{4 + 4 \cdot 36}}{2} \, \, = \, \, \frac{2 \pm 2 \sqrt{37}}{2} \, \, = \, \, 1 \pm \sqrt{37}&#10;$$&#10;and therefore that both $H_f(2,-1)$ and $H_f(-2,-1)$ have two eigenvalues of opposite sign. Hence, both stationary points $(2,-1)$ and $(-2,-1)$ are saddle points.&#10;&#10;\vspace{0.5cm}&#10;Note, $\det(H_f(x,y)) = D$ which gives a first connection to the second partials test.&#10;}}&#10;\end{minipage}&#10;\end{document}"/>
  <p:tag name="IGUANATEXSIZE" val="20"/>
  <p:tag name="IGUANATEXCURSOR" val="6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,9606"/>
  <p:tag name="ORIGINALWIDTH" val="3860,518"/>
  <p:tag name="LATEXADDIN" val="\documentclass{article}\pagestyle{empty}&#10;\usepackage{amsmath}&#10;\usepackage{amsfonts}&#10;\usepackage{amssymb}&#10;\begin{document}&#10;\begin{minipage}{12.7 cm}&#10;{\sffamily{&#10;{\bf{Exercise:}}\\[1mm]&#10;If $z = x^2 y + 3xy^4$, where $x = \sin(2t)$ and $y = \cos(t)$, find $\frac{\textrm{d} z}{\textrm{d} t}$ when $t=0$.&#10;}}&#10;\end{minipage}&#10;\end{document}"/>
  <p:tag name="IGUANATEXSIZE" val="20"/>
  <p:tag name="IGUANATEXCURSOR" val="3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7,027"/>
  <p:tag name="ORIGINALWIDTH" val="4494,188"/>
  <p:tag name="LATEXADDIN" val="\documentclass{article}\pagestyle{empty}&#10;\usepackage{amsmath}&#10;\usepackage{amsfonts}&#10;\usepackage{amssymb}&#10;\begin{document}&#10;\begin{minipage}{12.7 cm}&#10;{\sffamily{&#10;{\bf{Solution:}}\\[1mm]&#10;The Chain Rule gives\\[-1mm]&#10;$$&#10;\frac{\textrm{d} z}{\textrm{d} t} \, \, = \, \,&#10;\frac{\partial z}{\partial x} \frac{\textrm{d} x}{\textrm{d} t} + \frac{\partial z}{\partial y} \frac{\textrm{d} y}{\textrm{d} t}&#10;\, \, = \, \, (2xy + 3y^4)(2 \cos(2t)) + (x^2 + ^2 xy^3)(-\sin(t)) \, .&#10;$$&#10;It's not necessary to substitute the expressions for $x$ and $y$ in terms of $t$. We simply&#10;observe that when $t = 0$, we have $x = \sin(0) = 0$ and $y = \cos(0) = 1$. Therefore\\[-1mm]&#10;$$&#10;\left. \frac{\textrm{d} z}{\textrm{d} t} \right|_{t = 0} \, \, = \, \, (0+3)(2 \cos(0)) + (0+0)(-\sin(0)) \, \, = \, \, 6 \, .&#10;$$&#10;The derivative can be interpreted as the rate of change of $z$ with respect&#10;to $t$ as the point $(x, y)$ moves along the curve $C$ with parametric equations $x = \sin(2t)$,&#10;$y = \cos(t)$.&#10;}}&#10;\end{minipage}&#10;\end{document}"/>
  <p:tag name="IGUANATEXSIZE" val="20"/>
  <p:tag name="IGUANATEXCURSOR" val="6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4,6944"/>
  <p:tag name="ORIGINALWIDTH" val="4484,44"/>
  <p:tag name="LATEXADDIN" val="\documentclass{article}\pagestyle{empty}&#10;\usepackage{amsmath}&#10;\usepackage{amsfonts}&#10;\usepackage{amssymb}&#10;\begin{document}&#10;\begin{minipage}{12.7 cm}&#10;{\sffamily{&#10;{\bf{Exercise:}}\\[1mm]&#10;Find all critical points for the function $f(x,y) = x^4 + y^4 - 4xy + 1$, and classify each as&#10;a relative maximum, relative minimum, or saddle point.&#10;}}&#10;\end{minipage}&#10;\end{document}"/>
  <p:tag name="IGUANATEXSIZE" val="20"/>
  <p:tag name="IGUANATEXCURSOR" val="2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6,288"/>
  <p:tag name="ORIGINALWIDTH" val="4494,938"/>
  <p:tag name="LATEXADDIN" val="\documentclass{article}\pagestyle{empty}&#10;\usepackage{amsmath}&#10;\usepackage{amsfonts}&#10;\usepackage{amssymb}&#10;\begin{document}&#10;\begin{minipage}{12.7 cm}&#10;{\sffamily{&#10;{\bf{Solution:}}\\[1mm]&#10;Since&#10;$$&#10;f_x(x,y) \, \, = \, \, 4x^3 - 4y \qquad \text{and} \qquad f_y(x,y) \, \, = \, \, 4y^3 - 4x&#10;$$&#10;we find critical points of $f$ by solving simultaneously the two equations\\[-2mm]&#10;$$&#10;x^3 - y \, \, \stackrel{!}{=} \, \, 0 \qquad \text{and} \qquad y^3 - x \, \, \stackrel{!}{=} \, \, 0 \, .&#10;$$&#10;After a short computation, we have $(0,0)$, $(-1,-1)$, and $(1,1)$ as the critical&#10;points of $f$.\\[1mm]&#10;Next, the second-order partial derivatives of $f$ are\\[-2mm]&#10;$$&#10;f_{xx} \, \, = \, \, 12x^2 \, , \quad f_{xy} \, \, = \, \, f_{yx} \, \, = \, \, -4 \, , \quad \text{and} \quad f_{yy} \, \, = \, \, 12y^2 \, .&#10;$$&#10;}}&#10;\end{minipage}&#10;\end{document}"/>
  <p:tag name="IGUANATEXSIZE" val="20"/>
  <p:tag name="IGUANATEXCURSOR" val="6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5,002"/>
  <p:tag name="ORIGINALWIDTH" val="4148,482"/>
  <p:tag name="LATEXADDIN" val="\documentclass{article}\pagestyle{empty}&#10;\usepackage{amsmath}&#10;\usepackage{amsfonts}&#10;\usepackage{amssymb}&#10;\begin{document}&#10;\begin{minipage}{12.7 cm}&#10;{\sffamily{&#10;Hence,\\[-4mm]&#10;$$&#10;D(x,y) \, \, = \, \, f_{xx} f_{yy} - \left( f_{xy} \right)^2 \, \, = \, \,&#10;144 \, x^2 y^2 - 16 \, . &#10;$$&#10;Thus:&#10;&#10;\vspace{3cm}&#10;as&#10;$$&#10;f_{xx}(-1,-1) \, \, = \, \, 12 \cdot (-1)^2 \, \, &gt; \, \, 0 \qquad \text{and} \qquad&#10;f_{xx}(1,1) \, \, = \, \, 12 \cdot 1^2 \, \, &gt; \, \, 0 \, .&#10;$$&#10;}}&#10;\end{minipage}&#10;\end{document}"/>
  <p:tag name="IGUANATEXSIZE" val="20"/>
  <p:tag name="IGUANATEXCURSOR" val="4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4,6944"/>
  <p:tag name="ORIGINALWIDTH" val="4484,44"/>
  <p:tag name="LATEXADDIN" val="\documentclass{article}\pagestyle{empty}&#10;\usepackage{amsmath}&#10;\usepackage{amsfonts}&#10;\usepackage{amssymb}&#10;\begin{document}&#10;\begin{minipage}{12.7 cm}&#10;{\sffamily{&#10;{\bf{Exercise:}}\\[1mm]&#10;Find all critical points for the function $f(x,y) = x^3-y^3+6xy$, and classify each as&#10;a relative maximum, relative minimum, or saddle point.&#10;}}&#10;\end{minipage}&#10;\end{document}"/>
  <p:tag name="IGUANATEXSIZE" val="20"/>
  <p:tag name="IGUANATEXCURSOR" val="32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6,307"/>
  <p:tag name="ORIGINALWIDTH" val="4420,698"/>
  <p:tag name="LATEXADDIN" val="\documentclass{article}\pagestyle{empty}&#10;\usepackage{amsmath}&#10;\usepackage{amsfonts}&#10;\usepackage{amssymb}&#10;\begin{document}&#10;\begin{minipage}{12.7 cm}&#10;{\sffamily{&#10;{\bf{Solution:}}\\[1mm]&#10;Since&#10;$$&#10;f_x(x,y) \, \, = \, \, 3x^2 + 6y \qquad \text{and} \qquad f_y(x,y) \, \, = \, \, -3y^2 + 6 x&#10;$$&#10;we find critical points of $f$ by solving simultaneously the two equations\\[-2mm]&#10;$$&#10;3x^2 + 6y \, \, \stackrel{!}{=} \, \, 0 \qquad \text{and} \qquad -3y^2 + 6x \, \, \stackrel{!}{=} \, \, 0 \, .&#10;$$&#10;After a short computation, we get that the critical&#10;points of $f$ are $(0,0)$ and $(2,-2)$.\\[1mm]&#10;Next, the second-order partial derivatives of $f$ are\\[-2mm]&#10;$$&#10;f_{xx} \, \, = \, \, 6x \, , \quad f_{xy} \, \, = \, \, f_{yx} \, \, = \, \, 6 \, , \quad \text{and} \quad f_{yy} \, \, = \, \, -6y \, .&#10;$$&#10;}}&#10;\end{minipage}&#10;\end{document}"/>
  <p:tag name="IGUANATEXSIZE" val="20"/>
  <p:tag name="IGUANATEXCURSOR" val="6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2,295"/>
  <p:tag name="ORIGINALWIDTH" val="3926,51"/>
  <p:tag name="LATEXADDIN" val="\documentclass{article}\pagestyle{empty}&#10;\usepackage{amsmath}&#10;\usepackage{amsfonts}&#10;\usepackage{amssymb}&#10;\begin{document}&#10;\begin{minipage}{12.7 cm}&#10;{\sffamily{&#10;Hence,\\[-4mm]&#10;$$&#10;D(x,y) \, \, = \, \, f_{xx} f_{yy} - \left( f_{xy} \right)^2 \, \, = \, \,&#10;-36 \, xy - 36 \, \, = \, \, -36 \, (xy + 1) \, . &#10;$$&#10;Since\\[-6mm]&#10;$$&#10;D(0,0) \, \, = \, \, -36 \, \, &lt; \, \, 0 \, ,&#10;$$&#10;it follows that $f$ has a saddle point at $(0, 0)$. Since\\[-2mm]&#10;$$&#10;D(2,-2) \, \, = \, \, -36 \, \left( 2 \cdot (-2) + 1 \right) \, \, = \, \, 108 \, \, &gt; \, \, 0 \, ,&#10;$$&#10;and\\[-4mm]&#10;$$&#10;f_{xx}(2,-2) \, \, = \, \, 6 \cdot 2 \, \, = \, \, 12 \, \, &gt; \, \, 0&#10;$$&#10;we see that $f$ has a relative minimum at $(2,-2)$. To summarize:&#10;}}&#10;\end{minipage}&#10;\end{document}"/>
  <p:tag name="IGUANATEXSIZE" val="20"/>
  <p:tag name="IGUANATEXCURSOR" val="55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1132</Words>
  <Application>Microsoft Office PowerPoint</Application>
  <PresentationFormat>Bildschirmpräsentation (16:9)</PresentationFormat>
  <Paragraphs>189</Paragraphs>
  <Slides>67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68" baseType="lpstr">
      <vt:lpstr>Larissa-Design</vt:lpstr>
      <vt:lpstr>Calculus II for Management</vt:lpstr>
      <vt:lpstr>The gradient is that (column) vector that stores the first partial derivatives and points in the direction of the fastest increase …</vt:lpstr>
      <vt:lpstr>… and can be used to give the tangent plane with the help of a scalar product</vt:lpstr>
      <vt:lpstr>Folie 4</vt:lpstr>
      <vt:lpstr>One of the applications of partial derivatives in economics is marginal analysis</vt:lpstr>
      <vt:lpstr>Example: Using marginal analysis to study output</vt:lpstr>
      <vt:lpstr>Applications of marginal analysis include the study of marginal productivity of capital and marginal productivity of labor</vt:lpstr>
      <vt:lpstr>Example: Marginal productivity of capital and labor</vt:lpstr>
      <vt:lpstr>Example: Marginal productivity of capital and labor</vt:lpstr>
      <vt:lpstr>Folie 10</vt:lpstr>
      <vt:lpstr>The chain rule for functions in one variable …</vt:lpstr>
      <vt:lpstr>… is extended straightforward to a chain rule for functions of several variables by virtue of a joint variable</vt:lpstr>
      <vt:lpstr>Example: Using the Chain Rule to compute a demand rate</vt:lpstr>
      <vt:lpstr>Example: Using the Chain Rule to compute a demand rate</vt:lpstr>
      <vt:lpstr>For a function of several variables, the tangential plane can be used to measure the effects of small changes in the variables</vt:lpstr>
      <vt:lpstr>Example: Incremental approximation of factory outputs</vt:lpstr>
      <vt:lpstr>Example: Incremental approximation of factory outputs</vt:lpstr>
      <vt:lpstr>The gradient at a point is perpendicular to the level set through this point (1/ 2)</vt:lpstr>
      <vt:lpstr>The gradient at a point is perpendicular to the level set through this point (2/ 2)</vt:lpstr>
      <vt:lpstr>Folie 20</vt:lpstr>
      <vt:lpstr>Relative maxima (relative minima) are given as local peaks (local valleys) on the function surface (1/ 2)   </vt:lpstr>
      <vt:lpstr>Relative maxima (relative minima) are given as local peaks (local valleys) on the function surface (2/ 2) </vt:lpstr>
      <vt:lpstr>As for functions of one variable, critical points for functions of two variables play an important role in the study of relative maxima and minima (1/ 2)</vt:lpstr>
      <vt:lpstr>As for functions of one variable, critical points for functions of two variables play an important role in the study of relative maxima and minima (2/ 2)</vt:lpstr>
      <vt:lpstr>If the first-order partial derivatives exist for all points in some region, then relative extrema can occur there only at critical points</vt:lpstr>
      <vt:lpstr>A saddle point is a critical point that is not a relative maximum or relative minimum (1/ 3)</vt:lpstr>
      <vt:lpstr>A saddle point is a critical point that is not a relative maximum or relative minimum (2/ 3)</vt:lpstr>
      <vt:lpstr>A saddle point is a critical point that is not a relative maximum or relative minimum (3/ 3)</vt:lpstr>
      <vt:lpstr>Example: Critical points</vt:lpstr>
      <vt:lpstr>Example: Critical points</vt:lpstr>
      <vt:lpstr>Folie 31</vt:lpstr>
      <vt:lpstr>Differentiating twice leads to second-order partial derivatives</vt:lpstr>
      <vt:lpstr>Example: Computing 2nd-order partial derivatives</vt:lpstr>
      <vt:lpstr>Under very mild assumptions (Clairaut’s theorem) it holds that the values of the mixed second-order partial derivatives are equal</vt:lpstr>
      <vt:lpstr>The second partial derivatives are stored in the Hessian matrix</vt:lpstr>
      <vt:lpstr>Example: Interpreting a 2nd-order partial derivative</vt:lpstr>
      <vt:lpstr>The Second Partials Test allows a classification of critical points as saddle points, relative maxima and relative minima (1/ 2)</vt:lpstr>
      <vt:lpstr>The Second Partials Test allows a classification of critical points as saddle points, relative maxima and relative minima (2/ 2)</vt:lpstr>
      <vt:lpstr>Some remarks on the Second Partials Test </vt:lpstr>
      <vt:lpstr>Example: Classifying critical points</vt:lpstr>
      <vt:lpstr>Example: Classifying critical points</vt:lpstr>
      <vt:lpstr>Example: Classifying critical points</vt:lpstr>
      <vt:lpstr>Example: Classifying critical points</vt:lpstr>
      <vt:lpstr>Example: Finding the optimal location of a warehouse</vt:lpstr>
      <vt:lpstr>Example: Finding the optimal location of a warehouse</vt:lpstr>
      <vt:lpstr>Example: Finding the optimal location of a warehouse</vt:lpstr>
      <vt:lpstr>As in the case of functions with one variable, maxima, minima, or saddle points can be determined by quadratic approximations (1/ 2)</vt:lpstr>
      <vt:lpstr>As in the case of functions with one variable, maxima, minima, or saddle points can be determined by quadratic approximations (2/ 2)</vt:lpstr>
      <vt:lpstr>Procedure to determine relative maxima, minima, and saddle points</vt:lpstr>
      <vt:lpstr>Example: Application of the Eigenvalue Test</vt:lpstr>
      <vt:lpstr>Example: Application of the Eigenvalue Test</vt:lpstr>
      <vt:lpstr>Example: Application of the Eigenvalue Test</vt:lpstr>
      <vt:lpstr>Folie 53</vt:lpstr>
      <vt:lpstr>Exercise: Application of the Chain Rule</vt:lpstr>
      <vt:lpstr>Exercise: Classifying critical points</vt:lpstr>
      <vt:lpstr>Exercise: Classifying critical points</vt:lpstr>
      <vt:lpstr>Exercise: Classifying critical points</vt:lpstr>
      <vt:lpstr>Exercise: Classifying critical points</vt:lpstr>
      <vt:lpstr>Exercise: Classifying critical points</vt:lpstr>
      <vt:lpstr>Exercise: Maximizing profit</vt:lpstr>
      <vt:lpstr>Exercise: Maximizing profit</vt:lpstr>
      <vt:lpstr>Exercise: Maximizing profit</vt:lpstr>
      <vt:lpstr>Exercise: Maximizing profit</vt:lpstr>
      <vt:lpstr>Exercise: Finding the maximal volume</vt:lpstr>
      <vt:lpstr>Exercise: Finding the maximal volume</vt:lpstr>
      <vt:lpstr>Exercise: Finding the maximal volume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180</cp:revision>
  <dcterms:created xsi:type="dcterms:W3CDTF">2020-04-04T18:50:50Z</dcterms:created>
  <dcterms:modified xsi:type="dcterms:W3CDTF">2023-02-17T13:03:38Z</dcterms:modified>
</cp:coreProperties>
</file>