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20" r:id="rId3"/>
    <p:sldId id="322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19" r:id="rId14"/>
    <p:sldId id="324" r:id="rId15"/>
    <p:sldId id="325" r:id="rId16"/>
    <p:sldId id="340" r:id="rId17"/>
    <p:sldId id="326" r:id="rId18"/>
    <p:sldId id="344" r:id="rId19"/>
    <p:sldId id="315" r:id="rId20"/>
    <p:sldId id="341" r:id="rId21"/>
    <p:sldId id="345" r:id="rId22"/>
    <p:sldId id="342" r:id="rId23"/>
    <p:sldId id="346" r:id="rId24"/>
    <p:sldId id="347" r:id="rId25"/>
    <p:sldId id="349" r:id="rId26"/>
    <p:sldId id="348" r:id="rId27"/>
    <p:sldId id="350" r:id="rId28"/>
    <p:sldId id="327" r:id="rId29"/>
    <p:sldId id="351" r:id="rId30"/>
    <p:sldId id="352" r:id="rId31"/>
    <p:sldId id="353" r:id="rId32"/>
    <p:sldId id="328" r:id="rId33"/>
    <p:sldId id="354" r:id="rId34"/>
    <p:sldId id="355" r:id="rId35"/>
    <p:sldId id="356" r:id="rId36"/>
    <p:sldId id="329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30" r:id="rId46"/>
    <p:sldId id="318" r:id="rId47"/>
    <p:sldId id="366" r:id="rId48"/>
    <p:sldId id="367" r:id="rId49"/>
    <p:sldId id="368" r:id="rId50"/>
    <p:sldId id="371" r:id="rId51"/>
    <p:sldId id="369" r:id="rId52"/>
    <p:sldId id="377" r:id="rId53"/>
    <p:sldId id="373" r:id="rId54"/>
    <p:sldId id="372" r:id="rId55"/>
    <p:sldId id="378" r:id="rId56"/>
    <p:sldId id="374" r:id="rId57"/>
    <p:sldId id="379" r:id="rId58"/>
    <p:sldId id="380" r:id="rId59"/>
    <p:sldId id="375" r:id="rId60"/>
    <p:sldId id="376" r:id="rId61"/>
    <p:sldId id="381" r:id="rId62"/>
    <p:sldId id="314" r:id="rId63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5" autoAdjust="0"/>
    <p:restoredTop sz="97356" autoAdjust="0"/>
  </p:normalViewPr>
  <p:slideViewPr>
    <p:cSldViewPr>
      <p:cViewPr varScale="1">
        <p:scale>
          <a:sx n="144" d="100"/>
          <a:sy n="144" d="100"/>
        </p:scale>
        <p:origin x="-38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4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5" Type="http://schemas.openxmlformats.org/officeDocument/2006/relationships/image" Target="../media/image84.png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Double Integrals</a:t>
            </a:r>
          </a:p>
          <a:p>
            <a:r>
              <a:rPr lang="en-US" dirty="0" smtClean="0"/>
              <a:t>week 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Double integrals over a rectangular region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Double integrals over non-rectangular regions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Applications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Lecture 13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49"/>
            <a:ext cx="4724931" cy="1220742"/>
          </a:xfrm>
          <a:prstGeom prst="rect">
            <a:avLst/>
          </a:prstGeom>
          <a:noFill/>
          <a:ln/>
          <a:effectLst/>
        </p:spPr>
      </p:pic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748387"/>
            <a:ext cx="6367228" cy="21276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5753183" cy="34656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0"/>
            <a:ext cx="6485432" cy="29133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an rectangular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9"/>
            <a:ext cx="4641130" cy="1260930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643758"/>
            <a:ext cx="6648337" cy="2171731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6334" y="1203598"/>
            <a:ext cx="209413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20109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14653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Double Integrals over a Rectangular Region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Double Integrals over Non-Rectangular Regions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 region of integration is bounded above and below by a function in </a:t>
            </a:r>
            <a:r>
              <a:rPr lang="en-US" i="1" dirty="0" smtClean="0"/>
              <a:t>x</a:t>
            </a:r>
            <a:r>
              <a:rPr lang="en-US" dirty="0" smtClean="0"/>
              <a:t> then we can use vertical cross sections to express the region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5"/>
            <a:ext cx="7074883" cy="2114077"/>
          </a:xfrm>
          <a:prstGeom prst="rect">
            <a:avLst/>
          </a:prstGeom>
          <a:noFill/>
          <a:ln/>
          <a:effectLst/>
        </p:spPr>
      </p:pic>
      <p:pic>
        <p:nvPicPr>
          <p:cNvPr id="17" name="Grafik 1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161554" y="3491704"/>
            <a:ext cx="4676290" cy="1357065"/>
          </a:xfrm>
          <a:prstGeom prst="rect">
            <a:avLst/>
          </a:prstGeom>
          <a:noFill/>
          <a:ln/>
          <a:effectLst/>
        </p:spPr>
      </p:pic>
      <p:grpSp>
        <p:nvGrpSpPr>
          <p:cNvPr id="21" name="Gruppieren 20"/>
          <p:cNvGrpSpPr/>
          <p:nvPr/>
        </p:nvGrpSpPr>
        <p:grpSpPr>
          <a:xfrm>
            <a:off x="1740609" y="3303513"/>
            <a:ext cx="1786816" cy="1663858"/>
            <a:chOff x="1740609" y="3303513"/>
            <a:chExt cx="1786816" cy="16638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0609" y="3335918"/>
              <a:ext cx="1737311" cy="1631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Bogen 18"/>
            <p:cNvSpPr/>
            <p:nvPr/>
          </p:nvSpPr>
          <p:spPr>
            <a:xfrm>
              <a:off x="1754818" y="3303513"/>
              <a:ext cx="1756112" cy="1152128"/>
            </a:xfrm>
            <a:prstGeom prst="arc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3022600" y="3330575"/>
              <a:ext cx="504825" cy="323850"/>
            </a:xfrm>
            <a:custGeom>
              <a:avLst/>
              <a:gdLst>
                <a:gd name="connsiteX0" fmla="*/ 0 w 504825"/>
                <a:gd name="connsiteY0" fmla="*/ 0 h 323850"/>
                <a:gd name="connsiteX1" fmla="*/ 469900 w 504825"/>
                <a:gd name="connsiteY1" fmla="*/ 323850 h 323850"/>
                <a:gd name="connsiteX2" fmla="*/ 504825 w 504825"/>
                <a:gd name="connsiteY2" fmla="*/ 215900 h 323850"/>
                <a:gd name="connsiteX3" fmla="*/ 501650 w 504825"/>
                <a:gd name="connsiteY3" fmla="*/ 0 h 323850"/>
                <a:gd name="connsiteX4" fmla="*/ 0 w 504825"/>
                <a:gd name="connsiteY4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323850">
                  <a:moveTo>
                    <a:pt x="0" y="0"/>
                  </a:moveTo>
                  <a:lnTo>
                    <a:pt x="469900" y="323850"/>
                  </a:lnTo>
                  <a:lnTo>
                    <a:pt x="504825" y="215900"/>
                  </a:lnTo>
                  <a:cubicBezTo>
                    <a:pt x="503767" y="143933"/>
                    <a:pt x="502708" y="71967"/>
                    <a:pt x="5016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 region of integration is bounded above and below by a function in </a:t>
            </a:r>
            <a:r>
              <a:rPr lang="en-US" i="1" dirty="0" smtClean="0"/>
              <a:t>x</a:t>
            </a:r>
            <a:r>
              <a:rPr lang="en-US" dirty="0" smtClean="0"/>
              <a:t> then we can use vertical cross sections to express the region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5"/>
            <a:ext cx="7076666" cy="1970676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20"/>
          <p:cNvGrpSpPr/>
          <p:nvPr/>
        </p:nvGrpSpPr>
        <p:grpSpPr>
          <a:xfrm>
            <a:off x="1754818" y="3303513"/>
            <a:ext cx="1772607" cy="1152128"/>
            <a:chOff x="1754818" y="3303513"/>
            <a:chExt cx="1772607" cy="1152128"/>
          </a:xfrm>
        </p:grpSpPr>
        <p:sp>
          <p:nvSpPr>
            <p:cNvPr id="19" name="Bogen 18"/>
            <p:cNvSpPr/>
            <p:nvPr/>
          </p:nvSpPr>
          <p:spPr>
            <a:xfrm>
              <a:off x="1754818" y="3303513"/>
              <a:ext cx="1756112" cy="1152128"/>
            </a:xfrm>
            <a:prstGeom prst="arc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3022600" y="3330575"/>
              <a:ext cx="504825" cy="323850"/>
            </a:xfrm>
            <a:custGeom>
              <a:avLst/>
              <a:gdLst>
                <a:gd name="connsiteX0" fmla="*/ 0 w 504825"/>
                <a:gd name="connsiteY0" fmla="*/ 0 h 323850"/>
                <a:gd name="connsiteX1" fmla="*/ 469900 w 504825"/>
                <a:gd name="connsiteY1" fmla="*/ 323850 h 323850"/>
                <a:gd name="connsiteX2" fmla="*/ 504825 w 504825"/>
                <a:gd name="connsiteY2" fmla="*/ 215900 h 323850"/>
                <a:gd name="connsiteX3" fmla="*/ 501650 w 504825"/>
                <a:gd name="connsiteY3" fmla="*/ 0 h 323850"/>
                <a:gd name="connsiteX4" fmla="*/ 0 w 504825"/>
                <a:gd name="connsiteY4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323850">
                  <a:moveTo>
                    <a:pt x="0" y="0"/>
                  </a:moveTo>
                  <a:lnTo>
                    <a:pt x="469900" y="323850"/>
                  </a:lnTo>
                  <a:lnTo>
                    <a:pt x="504825" y="215900"/>
                  </a:lnTo>
                  <a:cubicBezTo>
                    <a:pt x="503767" y="143933"/>
                    <a:pt x="502708" y="71967"/>
                    <a:pt x="5016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0609" y="3335918"/>
            <a:ext cx="1737311" cy="163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/>
        </p:nvSpPr>
        <p:spPr>
          <a:xfrm>
            <a:off x="3563888" y="4659982"/>
            <a:ext cx="1495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Vertical cross section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Describing a region by vertical cross sections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78"/>
            <a:ext cx="5318870" cy="3403992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0"/>
            <a:ext cx="2578890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Describing a region by vertical cross sections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8" y="1203577"/>
            <a:ext cx="5319005" cy="1864730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0"/>
            <a:ext cx="2578890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 region of integration is bounded from the right and left by a function in </a:t>
            </a:r>
            <a:r>
              <a:rPr lang="en-US" i="1" dirty="0" smtClean="0"/>
              <a:t>y</a:t>
            </a:r>
            <a:r>
              <a:rPr lang="en-US" dirty="0" smtClean="0"/>
              <a:t> then we can use horizontal cross sections to express the region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592289" cy="19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7"/>
            <a:ext cx="5306087" cy="36864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57107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06792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Double Integrals over a Rectangular Region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Double Integrals over Non-Rectangular Regions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Describing a region by horizontal cross sections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77"/>
            <a:ext cx="5317806" cy="3394412"/>
          </a:xfrm>
          <a:prstGeom prst="rect">
            <a:avLst/>
          </a:prstGeom>
          <a:noFill/>
          <a:ln/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577600" cy="212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Describing a region by horizontal cross sections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20882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77"/>
            <a:ext cx="5321941" cy="1322886"/>
          </a:xfrm>
          <a:prstGeom prst="rect">
            <a:avLst/>
          </a:prstGeom>
          <a:noFill/>
          <a:ln/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31590"/>
            <a:ext cx="2577600" cy="212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1691680" y="3795886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3867844"/>
            <a:ext cx="7073505" cy="11060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Vertical and horizontal cross sections and the integrals they lead to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7078952" cy="309633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being free to choose the order of integration, always go for that which results in the easier to handle integrals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0"/>
            <a:ext cx="7077552" cy="19099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5"/>
            <a:ext cx="7085156" cy="23001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6"/>
            <a:ext cx="7010706" cy="1785303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r="57703"/>
          <a:stretch>
            <a:fillRect/>
          </a:stretch>
        </p:blipFill>
        <p:spPr bwMode="auto">
          <a:xfrm>
            <a:off x="1763688" y="2602582"/>
            <a:ext cx="2016224" cy="23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ogen 5"/>
          <p:cNvSpPr/>
          <p:nvPr/>
        </p:nvSpPr>
        <p:spPr>
          <a:xfrm>
            <a:off x="2056483" y="2562224"/>
            <a:ext cx="1756112" cy="1152128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ihandform 6"/>
          <p:cNvSpPr/>
          <p:nvPr/>
        </p:nvSpPr>
        <p:spPr>
          <a:xfrm>
            <a:off x="3324265" y="2589286"/>
            <a:ext cx="504825" cy="323850"/>
          </a:xfrm>
          <a:custGeom>
            <a:avLst/>
            <a:gdLst>
              <a:gd name="connsiteX0" fmla="*/ 0 w 504825"/>
              <a:gd name="connsiteY0" fmla="*/ 0 h 323850"/>
              <a:gd name="connsiteX1" fmla="*/ 469900 w 504825"/>
              <a:gd name="connsiteY1" fmla="*/ 323850 h 323850"/>
              <a:gd name="connsiteX2" fmla="*/ 504825 w 504825"/>
              <a:gd name="connsiteY2" fmla="*/ 215900 h 323850"/>
              <a:gd name="connsiteX3" fmla="*/ 501650 w 504825"/>
              <a:gd name="connsiteY3" fmla="*/ 0 h 323850"/>
              <a:gd name="connsiteX4" fmla="*/ 0 w 504825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323850">
                <a:moveTo>
                  <a:pt x="0" y="0"/>
                </a:moveTo>
                <a:lnTo>
                  <a:pt x="469900" y="323850"/>
                </a:lnTo>
                <a:lnTo>
                  <a:pt x="504825" y="215900"/>
                </a:lnTo>
                <a:cubicBezTo>
                  <a:pt x="503767" y="143933"/>
                  <a:pt x="502708" y="71967"/>
                  <a:pt x="50165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211060" y="3212842"/>
            <a:ext cx="4563336" cy="11228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58913"/>
          <a:stretch>
            <a:fillRect/>
          </a:stretch>
        </p:blipFill>
        <p:spPr bwMode="auto">
          <a:xfrm>
            <a:off x="1763688" y="1203598"/>
            <a:ext cx="1958563" cy="23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211060" y="1203547"/>
            <a:ext cx="4567038" cy="32571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5574594" cy="30566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71600" y="2676413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06792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Double Integrals over a Rectangular Region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Double Integrals over Non-Rectangular Regions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Applications</a:t>
            </a:r>
          </a:p>
        </p:txBody>
      </p:sp>
      <p:sp>
        <p:nvSpPr>
          <p:cNvPr id="5" name="Rechteck 4"/>
          <p:cNvSpPr/>
          <p:nvPr/>
        </p:nvSpPr>
        <p:spPr>
          <a:xfrm>
            <a:off x="7092280" y="4011910"/>
            <a:ext cx="1800200" cy="9970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Area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Volume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Average value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Population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Area of a region in the plane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49"/>
            <a:ext cx="7071422" cy="111229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571750"/>
            <a:ext cx="7200800" cy="100811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2643707"/>
            <a:ext cx="7084586" cy="846781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3651870"/>
            <a:ext cx="7200800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3723826"/>
            <a:ext cx="5314088" cy="1211002"/>
          </a:xfrm>
          <a:prstGeom prst="rect">
            <a:avLst/>
          </a:prstGeom>
          <a:noFill/>
          <a:ln/>
          <a:effectLst/>
        </p:spPr>
      </p:pic>
      <p:sp>
        <p:nvSpPr>
          <p:cNvPr id="14" name="Rechteck 13"/>
          <p:cNvSpPr/>
          <p:nvPr/>
        </p:nvSpPr>
        <p:spPr>
          <a:xfrm>
            <a:off x="251520" y="1131590"/>
            <a:ext cx="648072" cy="21602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area</a:t>
            </a:r>
            <a:endParaRPr lang="en-US" sz="800" dirty="0"/>
          </a:p>
        </p:txBody>
      </p:sp>
      <p:sp>
        <p:nvSpPr>
          <p:cNvPr id="15" name="Rechteck 14"/>
          <p:cNvSpPr/>
          <p:nvPr/>
        </p:nvSpPr>
        <p:spPr>
          <a:xfrm>
            <a:off x="971600" y="1131590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volume</a:t>
            </a:r>
          </a:p>
        </p:txBody>
      </p:sp>
      <p:sp>
        <p:nvSpPr>
          <p:cNvPr id="16" name="Rechteck 15"/>
          <p:cNvSpPr/>
          <p:nvPr/>
        </p:nvSpPr>
        <p:spPr>
          <a:xfrm>
            <a:off x="251520" y="1419622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av. value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1600" y="1419622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population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we deal with integrand functions of several variables we need to be clear on which variable we need to use for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2"/>
            <a:ext cx="7067681" cy="36490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Area of a region in the plane (2/ 2)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12234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8"/>
            <a:ext cx="5323430" cy="376691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a double integral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77"/>
            <a:ext cx="5309561" cy="820355"/>
          </a:xfrm>
          <a:prstGeom prst="rect">
            <a:avLst/>
          </a:prstGeom>
          <a:noFill/>
          <a:ln/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0"/>
            <a:ext cx="216874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2342112"/>
            <a:ext cx="4895688" cy="25989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Volume as a double integral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165618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6"/>
            <a:ext cx="7072722" cy="1508831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931790"/>
            <a:ext cx="7200800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003745"/>
            <a:ext cx="7089545" cy="1489234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251520" y="1131590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area</a:t>
            </a:r>
          </a:p>
        </p:txBody>
      </p:sp>
      <p:sp>
        <p:nvSpPr>
          <p:cNvPr id="13" name="Rechteck 12"/>
          <p:cNvSpPr/>
          <p:nvPr/>
        </p:nvSpPr>
        <p:spPr>
          <a:xfrm>
            <a:off x="971600" y="1131590"/>
            <a:ext cx="648072" cy="21602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volume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1520" y="1419622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av. value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71600" y="1419622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population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volume of a biomass using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45"/>
            <a:ext cx="7013869" cy="1404338"/>
          </a:xfrm>
          <a:prstGeom prst="rect">
            <a:avLst/>
          </a:prstGeom>
          <a:noFill/>
          <a:ln/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t="2325" r="62706"/>
          <a:stretch>
            <a:fillRect/>
          </a:stretch>
        </p:blipFill>
        <p:spPr bwMode="auto">
          <a:xfrm>
            <a:off x="1763689" y="2822674"/>
            <a:ext cx="1731134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211060" y="2822674"/>
            <a:ext cx="4567038" cy="207919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volume of a biomass using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3291830"/>
            <a:ext cx="7200800" cy="17281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3363782"/>
            <a:ext cx="7011714" cy="924596"/>
          </a:xfrm>
          <a:prstGeom prst="rect">
            <a:avLst/>
          </a:prstGeom>
          <a:noFill/>
          <a:ln/>
          <a:effectLst/>
        </p:spPr>
      </p:pic>
      <p:pic>
        <p:nvPicPr>
          <p:cNvPr id="8" name="Picture 2 1"/>
          <p:cNvPicPr>
            <a:picLocks noChangeAspect="1" noChangeArrowheads="1"/>
          </p:cNvPicPr>
          <p:nvPr/>
        </p:nvPicPr>
        <p:blipFill>
          <a:blip r:embed="rId4" cstate="print"/>
          <a:srcRect t="38202"/>
          <a:stretch>
            <a:fillRect/>
          </a:stretch>
        </p:blipFill>
        <p:spPr bwMode="auto">
          <a:xfrm>
            <a:off x="251520" y="1549678"/>
            <a:ext cx="5253980" cy="151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 2"/>
          <p:cNvPicPr>
            <a:picLocks noChangeAspect="1" noChangeArrowheads="1"/>
          </p:cNvPicPr>
          <p:nvPr/>
        </p:nvPicPr>
        <p:blipFill>
          <a:blip r:embed="rId4" cstate="print"/>
          <a:srcRect b="82710"/>
          <a:stretch>
            <a:fillRect/>
          </a:stretch>
        </p:blipFill>
        <p:spPr bwMode="auto">
          <a:xfrm>
            <a:off x="251520" y="1131590"/>
            <a:ext cx="5253980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volume of a biomass using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2"/>
            <a:ext cx="6397075" cy="35204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Average value of a function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7034202" cy="3124319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51520" y="1131590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area</a:t>
            </a:r>
          </a:p>
        </p:txBody>
      </p:sp>
      <p:sp>
        <p:nvSpPr>
          <p:cNvPr id="10" name="Rechteck 9"/>
          <p:cNvSpPr/>
          <p:nvPr/>
        </p:nvSpPr>
        <p:spPr>
          <a:xfrm>
            <a:off x="971600" y="1131590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volume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1520" y="1419622"/>
            <a:ext cx="648072" cy="21602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av. value</a:t>
            </a:r>
          </a:p>
        </p:txBody>
      </p:sp>
      <p:sp>
        <p:nvSpPr>
          <p:cNvPr id="12" name="Rechteck 11"/>
          <p:cNvSpPr/>
          <p:nvPr/>
        </p:nvSpPr>
        <p:spPr>
          <a:xfrm>
            <a:off x="971600" y="1419622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population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Average value of a function (2/ 2)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4"/>
            <a:ext cx="7009923" cy="121231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Calculating the average monthly output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2"/>
            <a:ext cx="7028726" cy="274517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Calculating the average monthly output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2"/>
            <a:ext cx="7040861" cy="35369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Successive integration </a:t>
            </a:r>
            <a:r>
              <a:rPr lang="en-US" dirty="0" err="1" smtClean="0"/>
              <a:t>w.r.t</a:t>
            </a:r>
            <a:r>
              <a:rPr lang="en-US" dirty="0" smtClean="0"/>
              <a:t>. the involved variables leads to iterated integrals or nested integrals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2"/>
            <a:ext cx="7055449" cy="35678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Calculating the average monthly output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39"/>
            <a:ext cx="5899166" cy="30769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Population density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4"/>
            <a:ext cx="7036272" cy="3238098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51520" y="1131590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area</a:t>
            </a:r>
          </a:p>
        </p:txBody>
      </p:sp>
      <p:sp>
        <p:nvSpPr>
          <p:cNvPr id="10" name="Rechteck 9"/>
          <p:cNvSpPr/>
          <p:nvPr/>
        </p:nvSpPr>
        <p:spPr>
          <a:xfrm>
            <a:off x="971600" y="1131590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volume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1520" y="1419622"/>
            <a:ext cx="64807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av. value</a:t>
            </a:r>
          </a:p>
        </p:txBody>
      </p:sp>
      <p:sp>
        <p:nvSpPr>
          <p:cNvPr id="12" name="Rechteck 11"/>
          <p:cNvSpPr/>
          <p:nvPr/>
        </p:nvSpPr>
        <p:spPr>
          <a:xfrm>
            <a:off x="971600" y="1419622"/>
            <a:ext cx="648072" cy="21602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Population density (2/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3"/>
            <a:ext cx="7040177" cy="29388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36951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a double integral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8"/>
            <a:ext cx="5329054" cy="33327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36951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a double integral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8"/>
            <a:ext cx="5325850" cy="35925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a double integral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39"/>
            <a:ext cx="6061820" cy="37743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Exercises:</a:t>
            </a:r>
          </a:p>
          <a:p>
            <a:pPr lvl="0">
              <a:spcBef>
                <a:spcPct val="0"/>
              </a:spcBef>
              <a:defRPr/>
            </a:pPr>
            <a:endParaRPr lang="en-US" sz="500" dirty="0" smtClean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000" smtClean="0">
                <a:solidFill>
                  <a:schemeClr val="bg1"/>
                </a:solidFill>
              </a:rPr>
              <a:t>Calculus II for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Double integrals over rectangular regions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Double integrals over non-rectangular regions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9"/>
            <a:ext cx="7070528" cy="1030407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427734"/>
            <a:ext cx="7200800" cy="259228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99691"/>
            <a:ext cx="7008957" cy="2383790"/>
          </a:xfrm>
          <a:prstGeom prst="rect">
            <a:avLst/>
          </a:prstGeom>
          <a:noFill/>
          <a:ln/>
          <a:effectLst/>
        </p:spPr>
      </p:pic>
      <p:sp>
        <p:nvSpPr>
          <p:cNvPr id="15" name="Rechteck 14"/>
          <p:cNvSpPr/>
          <p:nvPr/>
        </p:nvSpPr>
        <p:spPr>
          <a:xfrm>
            <a:off x="6588224" y="1563638"/>
            <a:ext cx="2448272" cy="151216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622089"/>
            <a:ext cx="2160240" cy="139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br>
              <a:rPr lang="en-US" dirty="0" smtClean="0"/>
            </a:br>
            <a:r>
              <a:rPr lang="en-US" dirty="0" smtClean="0"/>
              <a:t>Always take that order of integration that is most easy to evaluate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7078678" cy="273711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472" y="1096690"/>
            <a:ext cx="2206749" cy="174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77"/>
            <a:ext cx="5325850" cy="1094974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859782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2931737"/>
            <a:ext cx="7074818" cy="20159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that are solved by first integrating </a:t>
            </a:r>
            <a:r>
              <a:rPr lang="en-US" dirty="0" err="1" smtClean="0"/>
              <a:t>w.r.t</a:t>
            </a:r>
            <a:r>
              <a:rPr lang="en-US" dirty="0" smtClean="0"/>
              <a:t>. one variable and then </a:t>
            </a:r>
            <a:r>
              <a:rPr lang="en-US" dirty="0" err="1" smtClean="0"/>
              <a:t>w.r.t</a:t>
            </a:r>
            <a:r>
              <a:rPr lang="en-US" dirty="0" smtClean="0"/>
              <a:t>. the other variable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9"/>
            <a:ext cx="7066435" cy="35305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483768" y="1203545"/>
            <a:ext cx="5731917" cy="207615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365" y="1052602"/>
            <a:ext cx="2808312" cy="166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8" y="1203578"/>
            <a:ext cx="5314371" cy="132931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859782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2931736"/>
            <a:ext cx="7087258" cy="19520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3"/>
            <a:ext cx="6383308" cy="214001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7"/>
            <a:ext cx="5317050" cy="1290166"/>
          </a:xfrm>
          <a:prstGeom prst="rect">
            <a:avLst/>
          </a:prstGeom>
          <a:noFill/>
          <a:ln/>
          <a:effectLst/>
        </p:spPr>
      </p:pic>
      <p:pic>
        <p:nvPicPr>
          <p:cNvPr id="6146" name="Picture 2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700" y="1059582"/>
            <a:ext cx="2260257" cy="216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419872" y="2715766"/>
            <a:ext cx="5472608" cy="23042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8" y="2787753"/>
            <a:ext cx="5336567" cy="1990564"/>
          </a:xfrm>
          <a:prstGeom prst="rect">
            <a:avLst/>
          </a:prstGeom>
          <a:noFill/>
          <a:ln/>
          <a:effectLst/>
        </p:spPr>
      </p:pic>
      <p:pic>
        <p:nvPicPr>
          <p:cNvPr id="17" name="Picture 2 2"/>
          <p:cNvPicPr>
            <a:picLocks noChangeAspect="1" noChangeArrowheads="1"/>
          </p:cNvPicPr>
          <p:nvPr/>
        </p:nvPicPr>
        <p:blipFill>
          <a:blip r:embed="rId5" cstate="print"/>
          <a:srcRect l="57345" t="53162" r="33098" b="40193"/>
          <a:stretch>
            <a:fillRect/>
          </a:stretch>
        </p:blipFill>
        <p:spPr bwMode="auto">
          <a:xfrm>
            <a:off x="971600" y="2283718"/>
            <a:ext cx="21602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3"/>
            <a:ext cx="7079264" cy="34633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br>
              <a:rPr lang="en-US" dirty="0" smtClean="0"/>
            </a:br>
            <a:r>
              <a:rPr lang="en-US" dirty="0" smtClean="0"/>
              <a:t>Always take that order of integration that is most easy to evaluate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77"/>
            <a:ext cx="5329744" cy="3681726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00" y="1059582"/>
            <a:ext cx="2260257" cy="216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57345" t="53162" r="33098" b="40193"/>
          <a:stretch>
            <a:fillRect/>
          </a:stretch>
        </p:blipFill>
        <p:spPr bwMode="auto">
          <a:xfrm>
            <a:off x="971600" y="2283718"/>
            <a:ext cx="21602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7170" name="Picture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600" y="1038641"/>
            <a:ext cx="1972136" cy="225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91830"/>
            <a:ext cx="2343280" cy="171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12961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77"/>
            <a:ext cx="5316117" cy="1104157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419872" y="2499742"/>
            <a:ext cx="5472608" cy="201622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8" y="2571729"/>
            <a:ext cx="5337907" cy="1371418"/>
          </a:xfrm>
          <a:prstGeom prst="rect">
            <a:avLst/>
          </a:prstGeom>
          <a:noFill/>
          <a:ln/>
          <a:effectLst/>
        </p:spPr>
      </p:pic>
      <p:pic>
        <p:nvPicPr>
          <p:cNvPr id="12" name="Picture 2 2"/>
          <p:cNvPicPr>
            <a:picLocks noChangeAspect="1" noChangeArrowheads="1"/>
          </p:cNvPicPr>
          <p:nvPr/>
        </p:nvPicPr>
        <p:blipFill>
          <a:blip r:embed="rId8" cstate="print"/>
          <a:srcRect l="57345" t="53162" r="33098" b="40193"/>
          <a:stretch>
            <a:fillRect/>
          </a:stretch>
        </p:blipFill>
        <p:spPr bwMode="auto">
          <a:xfrm rot="6916303">
            <a:off x="902808" y="2412134"/>
            <a:ext cx="21602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2771800" y="4558357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solid whose volume we intend to calculate: It lies above the </a:t>
            </a:r>
            <a:r>
              <a:rPr lang="en-US" sz="1200" i="1" dirty="0" err="1" smtClean="0"/>
              <a:t>xy</a:t>
            </a:r>
            <a:r>
              <a:rPr lang="en-US" sz="1200" dirty="0" smtClean="0"/>
              <a:t>-plane, below the </a:t>
            </a:r>
            <a:r>
              <a:rPr lang="en-US" sz="1200" dirty="0" err="1" smtClean="0"/>
              <a:t>paraboloid</a:t>
            </a:r>
            <a:r>
              <a:rPr lang="en-US" sz="1200" dirty="0" smtClean="0"/>
              <a:t> </a:t>
            </a:r>
            <a:r>
              <a:rPr lang="en-US" sz="1200" i="1" dirty="0" smtClean="0"/>
              <a:t>z</a:t>
            </a:r>
            <a:r>
              <a:rPr lang="en-US" sz="1200" dirty="0" smtClean="0"/>
              <a:t> = </a:t>
            </a:r>
            <a:r>
              <a:rPr lang="en-US" sz="1200" i="1" dirty="0" smtClean="0"/>
              <a:t>x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+ </a:t>
            </a:r>
            <a:r>
              <a:rPr lang="en-US" sz="1200" i="1" dirty="0" smtClean="0"/>
              <a:t>y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, and between the plane </a:t>
            </a:r>
            <a:r>
              <a:rPr lang="en-US" sz="1200" i="1" dirty="0" smtClean="0"/>
              <a:t>y</a:t>
            </a:r>
            <a:r>
              <a:rPr lang="en-US" sz="1200" dirty="0" smtClean="0"/>
              <a:t> = 2</a:t>
            </a:r>
            <a:r>
              <a:rPr lang="en-US" sz="1200" i="1" dirty="0" smtClean="0"/>
              <a:t>x</a:t>
            </a:r>
            <a:r>
              <a:rPr lang="en-US" sz="1200" dirty="0" smtClean="0"/>
              <a:t> and the parabolic cylinder </a:t>
            </a:r>
            <a:r>
              <a:rPr lang="en-US" sz="1200" i="1" dirty="0" smtClean="0"/>
              <a:t>y</a:t>
            </a:r>
            <a:r>
              <a:rPr lang="en-US" sz="1200" dirty="0" smtClean="0"/>
              <a:t> = </a:t>
            </a:r>
            <a:r>
              <a:rPr lang="en-US" sz="1200" i="1" dirty="0" smtClean="0"/>
              <a:t>x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cxnSp>
        <p:nvCxnSpPr>
          <p:cNvPr id="17" name="Gerade Verbindung 16"/>
          <p:cNvCxnSpPr>
            <a:endCxn id="15" idx="1"/>
          </p:cNvCxnSpPr>
          <p:nvPr/>
        </p:nvCxnSpPr>
        <p:spPr>
          <a:xfrm>
            <a:off x="1259632" y="4515966"/>
            <a:ext cx="1512168" cy="273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3"/>
            <a:ext cx="5925513" cy="33676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77"/>
            <a:ext cx="5325209" cy="3604314"/>
          </a:xfrm>
          <a:prstGeom prst="rect">
            <a:avLst/>
          </a:prstGeom>
          <a:noFill/>
          <a:ln/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65932"/>
            <a:ext cx="2376264" cy="266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 2"/>
          <p:cNvPicPr>
            <a:picLocks noChangeAspect="1" noChangeArrowheads="1"/>
          </p:cNvPicPr>
          <p:nvPr/>
        </p:nvPicPr>
        <p:blipFill>
          <a:blip r:embed="rId5" cstate="print"/>
          <a:srcRect l="57345" t="53162" r="33098" b="40193"/>
          <a:stretch>
            <a:fillRect/>
          </a:stretch>
        </p:blipFill>
        <p:spPr bwMode="auto">
          <a:xfrm rot="6916303">
            <a:off x="1083117" y="2723975"/>
            <a:ext cx="21602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85" y="1039989"/>
            <a:ext cx="587232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3291830"/>
            <a:ext cx="7200800" cy="17281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3363787"/>
            <a:ext cx="7057878" cy="13763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 double integral over a rectangular region the order of integration is irrelevant (this statement is often called </a:t>
            </a:r>
            <a:r>
              <a:rPr lang="en-US" dirty="0" err="1" smtClean="0"/>
              <a:t>Fubini’s</a:t>
            </a:r>
            <a:r>
              <a:rPr lang="en-US" dirty="0" smtClean="0"/>
              <a:t> Theorem)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7063385" cy="3776795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6704" y="1184005"/>
            <a:ext cx="130437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6" y="1203577"/>
            <a:ext cx="5330174" cy="3668424"/>
          </a:xfrm>
          <a:prstGeom prst="rect">
            <a:avLst/>
          </a:prstGeom>
          <a:noFill/>
          <a:ln/>
          <a:effectLst/>
        </p:spPr>
      </p:pic>
      <p:pic>
        <p:nvPicPr>
          <p:cNvPr id="7" name="Picture 2 1"/>
          <p:cNvPicPr>
            <a:picLocks noChangeAspect="1" noChangeArrowheads="1"/>
          </p:cNvPicPr>
          <p:nvPr/>
        </p:nvPicPr>
        <p:blipFill>
          <a:blip r:embed="rId4" cstate="print"/>
          <a:srcRect r="49394"/>
          <a:stretch>
            <a:fillRect/>
          </a:stretch>
        </p:blipFill>
        <p:spPr bwMode="auto">
          <a:xfrm>
            <a:off x="160085" y="1039989"/>
            <a:ext cx="297175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 2"/>
          <p:cNvPicPr>
            <a:picLocks noChangeAspect="1" noChangeArrowheads="1"/>
          </p:cNvPicPr>
          <p:nvPr/>
        </p:nvPicPr>
        <p:blipFill>
          <a:blip r:embed="rId4" cstate="print"/>
          <a:srcRect l="55180"/>
          <a:stretch>
            <a:fillRect/>
          </a:stretch>
        </p:blipFill>
        <p:spPr bwMode="auto">
          <a:xfrm>
            <a:off x="571881" y="3075806"/>
            <a:ext cx="263196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483767" y="1203546"/>
            <a:ext cx="5722595" cy="30055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5377715" cy="2371742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39" y="2787774"/>
            <a:ext cx="2194620" cy="219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6717409" cy="26627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49"/>
            <a:ext cx="6685139" cy="2353012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3795886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867844"/>
            <a:ext cx="7067937" cy="110527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8,549"/>
  <p:tag name="ORIGINALWIDTH" val="3540,308"/>
  <p:tag name="LATEXADDIN" val="\documentclass{article}\pagestyle{empty}&#10;\usepackage{amsmath}&#10;\usepackage{amsfonts}&#10;\usepackage{amssymb}&#10;\begin{document}&#10;\begin{minipage}{12.4 cm}&#10;{\sffamily{&#10;\begin{eqnarray*}&#10;\iint_R \, xy \, \textrm{d} A &amp; = &amp; \int^4_{-2} \, \int^{y+1}_{\tfrac{1}{2} y^2 - 3} \, xy \, \textrm{d} x \, \textrm{d} y&#10;\, \, = \, \, \int^4_{-2} \, \Big[ \tfrac{1}{2} x^2 y \Big]^{x = y+1}_{x = \tfrac{1}{2} y^2 - 3} \, \textrm{d} y \\[2mm]&#10;&amp; = &amp;&#10;\tfrac{1}{2} \, \int^4_{-2} \, y \, \left( (y+1)^2 - (\tfrac{1}{2} y^2 - 3)^2 \right) \, \textrm{d} y \\[2mm]&#10;&amp; = &amp;&#10;\tfrac{1}{2} \, \int^4_{-2} \left( -\tfrac{1}{4} y^5 + 4y^3 + 2y^2 - 8y \right) \textrm{d} y\\[2mm]&#10;&amp; = &amp;&#10;\tfrac{1}{2} \, \Big[ -\tfrac{1}{24} y^6 + y^4 + \tfrac{2}{3} y^3 - 4 y^2 \Big]^4_{-2} \, \, = \, \, 36 \, .&#10;\end{eqnarray*}&#10;&#10;}}&#10;\end{minipage}&#10;\end{document}"/>
  <p:tag name="IGUANATEXSIZE" val="20"/>
  <p:tag name="IGUANATEXCURSOR" val="7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8,253"/>
  <p:tag name="ORIGINALWIDTH" val="4388,452"/>
  <p:tag name="LATEXADDIN" val="\documentclass{article}\pagestyle{empty}&#10;\usepackage{amsmath}&#10;\usepackage{amsfonts}&#10;\usepackage{amssymb}&#10;\begin{document}&#10;\begin{minipage}{12.4 cm}&#10;{\sffamily{&#10;So far, we integrated a function of one variable $f(x)$ by reversing the&#10;process of differentiation; a similar procedure can be used to integrate a function of&#10;two variables $f(x,y)$.&#10;However, since two variables are involved, we shall integrate&#10;$f(x,y)$ by holding one variable fixed and integrating with respect to the other.\\[1mm]&#10;For instance, to evaluate the {\bf{partial integral}} $\int^2_1 x y^2 \textrm{d} x$ we integrate with&#10;respect to $x$, using the fundamental theorem of calculus with $y$ held constant:\\[-1mm]&#10;$$&#10;\int^2_1 \, xy^2 \, \textrm{d} x \, \, = \, \, \Big[ \tfrac{1}{2} x^2 y^2 \Big]^{x=2}_{x=1} \, \, = \, \, \tfrac{3}{2} y^2 \, .&#10;$$&#10;Similarly, to evaluate $\int^1_{-1} xy^2 \textrm{d} y$, you integrate with respect to $y$, holding $x$ constant:\\[-1mm]&#10;$$&#10;\int^1_{-1} \, xy^2 \, \textrm{d} y \, \, = \, \, \Big[ \tfrac{1}{3} x y^3 \Big]^{y=1}_{y=-1} \, \, = \, \, \tfrac{2}{3} x \, .&#10;$$&#10;}}&#10;\end{minipage}&#10;\end{document}"/>
  <p:tag name="IGUANATEXSIZE" val="20"/>
  <p:tag name="IGUANATEXCURSOR" val="9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32,509"/>
  <p:tag name="ORIGINALWIDTH" val="4380,203"/>
  <p:tag name="LATEXADDIN" val="\documentclass{article}\pagestyle{empty}&#10;\usepackage{amsmath}&#10;\usepackage{amsfonts}&#10;\usepackage{amssymb}&#10;\begin{document}&#10;\begin{minipage}{12.4 cm}&#10;{\sffamily{&#10;In general, partially integrating a function $f(x,y)$ with respect to $x$ results in a&#10;function of $y$ alone, which can then be integrated as a function of a single variable,&#10;thus producing what we call an {\bf{iterated integral}} or {\bf{nested integral}}&#10;$$&#10;\int \left( \int \, f(x,y) \, \textrm{d} x \right) \textrm{d} y \, .&#10;$$&#10;Similarly, the iterated integral&#10;$$&#10;\int \left( \int \, f(x,y) \, \textrm{d} y \right) \textrm{d} x&#10;$$&#10;is obtained by first integrating with respect to $y$,&#10;holding $x$ constant, and then with respect to $x$.&#10;}}&#10;\end{minipage}&#10;\end{document}"/>
  <p:tag name="IGUANATEXSIZE" val="20"/>
  <p:tag name="IGUANATEXCURSOR" val="6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0,761"/>
  <p:tag name="ORIGINALWIDTH" val="4385,452"/>
  <p:tag name="LATEXADDIN" val="\documentclass{article}\pagestyle{empty}&#10;\usepackage{amsmath}&#10;\usepackage{amsfonts}&#10;\usepackage{amssymb}&#10;\begin{document}&#10;\begin{minipage}{12.4 cm}&#10;{\sffamily{&#10;Returning to our example, we find,&#10;$$&#10;\int^1_{-1} \left( \int^2_1 \, xy^2 \, \textrm{d} x \right) \textrm{d} y \, \, = \, \, \int^1_{-1} \, \tfrac{3}{2} y^2 \, \textrm{d} y \, \, = \, \,&#10;\Big[ \tfrac{1}{2} y^3 \Big]^{y=1}_{y=-1} \, \, = \, \, 1&#10;$$&#10;and&#10;$$&#10;\int^2_1 \left( \int^1_{-1} \, xy^2 \, \textrm{d} y \right) \textrm{d} x \, \, = \, \, \int^2_1 \, \tfrac{2}{3} x \, \textrm{d} x \, \, = \, \,&#10;\Big[ \tfrac{1}{3} x^2 \Big]^{x=2}_{x=1} \, \, = \, \, 1&#10;$$&#10;&#10;\vspace{0.3cm}&#10;In our example, the two iterated integrals turned out to have the same value, and&#10;we can assume this will be true for all iterated integrals considered in this text.\\[1mm]&#10;The double integral of $f(x,y)$ over a rectangular region in the $x$-$y$-plane has the following&#10;definition in terms of iterated integrals.&#10;&#10;&#10;}}&#10;\end{minipage}&#10;\end{document}"/>
  <p:tag name="IGUANATEXSIZE" val="20"/>
  <p:tag name="IGUANATEXCURSOR" val="6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1,245"/>
  <p:tag name="ORIGINALWIDTH" val="4381,703"/>
  <p:tag name="LATEXADDIN" val="\documentclass{article}\pagestyle{empty}&#10;\usepackage{amsmath}&#10;\usepackage{amsfonts}&#10;\usepackage{amssymb}&#10;\begin{document}&#10;\begin{minipage}{12.4 cm}&#10;{\sffamily{&#10;{\bf{The Double Integral over a Rectangular Region:}}\\[1mm]&#10;The {\bf{double integral}}\\[-2mm]&#10;$$&#10;\iint_R \, f(x,y) \, \textrm{d} A&#10;$$&#10;over the rectangular region $R = \left\{ a \leq x \leq b \, , \, c \leq y \leq d \right\}$ is given by the common value of the two iterated integrals\\[-2mm]&#10;$$&#10;\int^b_a \left( \int^d_c \, f(x,y) \, \textrm{d} y \right) \textrm{d} x \quad \text{and} \quad&#10;\int^d_c \left( \int^b_a \, f(x,y) \, \textrm{d} x \right) \textrm{d} y&#10;$$&#10;that is\\[-3mm]&#10;$$&#10;\iint_R \, f(x,y) \, \textrm{d} A \, \, = \, \, \int^b_a \left( \int^d_c \, f(x,y) \, \textrm{d} y \right) \textrm{d} x&#10;\, \, = \, \, \int^d_c \left( \int^b_a \, f(x,y) \, \textrm{d} x \right) \textrm{d} y \, .&#10;$$&#10;&#10;&#10;}}&#10;\end{minipage}&#10;\end{document}"/>
  <p:tag name="IGUANATEXSIZE" val="20"/>
  <p:tag name="IGUANATEXCURSOR" val="6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3,09"/>
  <p:tag name="ORIGINALWIDTH" val="3337,083"/>
  <p:tag name="LATEXADDIN" val="\documentclass{article}\pagestyle{empty}&#10;\usepackage{amsmath}&#10;\usepackage{amsfonts}&#10;\usepackage{amssymb}&#10;\begin{document}&#10;\begin{minipage}{12.4 cm}&#10;{\sffamily{&#10;{\bf{Example:}} Evaluate the double integral&#10;$$&#10;\iint_R \, x \cdot {\rm{e}}^{-y} \, \textrm{d} A&#10;$$&#10;where $R$ is the rectangular region $-2 \leq x \leq 1$, $0 \leq y \leq 5$ using:&#10;\begin{enumerate}&#10;\item[{\bf{a)}}] $x$ integration first, and&#10;\item[{\bf{b)}}] $y$ integration first.&#10;\end{enumerate}&#10;&#10;&#10;}}&#10;\end{minipage}&#10;\end{document}"/>
  <p:tag name="IGUANATEXSIZE" val="20"/>
  <p:tag name="IGUANATEXCURSOR" val="4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5,321"/>
  <p:tag name="ORIGINALWIDTH" val="4167,229"/>
  <p:tag name="LATEXADDIN" val="\documentclass{article}\pagestyle{empty}&#10;\usepackage{amsmath}&#10;\usepackage{amsfonts}&#10;\usepackage{amssymb}&#10;\begin{document}&#10;\begin{minipage}{12.4 cm}&#10;{\sffamily{&#10;{\bf{Solution:}}\\[1mm]&#10;{\bf{a)}} Integrating with respect to $x$ first:\\[-4mm]&#10;\begin{eqnarray*}&#10;\iint_R \, x \cdot {\rm{e}}^{-y} \, \textrm{d} A &amp; = &amp; \int^5_0 \left( \int^1_{-2} \, x \cdot {\rm{e}}^{-y} \, \textrm{d} x \right) \textrm{d} y&#10;\, \, = \, \, \int^5_0 \, \Big[ \tfrac{1}{2} x^2 \cdot {\rm{e}}^{-y} \Big]^{x=1}_{x=-2} \, \textrm{d} y \\[2mm]&#10;&amp; = &amp;&#10;\int^5_0 \, -\tfrac{3}{2} {\rm{e}}^{-y} \, \textrm{d} y \, \, = \, \, \Big[ -\tfrac{3}{2} \cdot (-{\rm{e}}^{-y}) \Big]^{y=5}_{y=0} \\[2mm]&#10;&amp; = &amp;&#10;\tfrac{3}{2} \left( {\rm{e}}^{-5} - 1 \right) \, .&#10;\end{eqnarray*}&#10;&#10;&#10;&#10;}}&#10;\end{minipage}&#10;\end{document}"/>
  <p:tag name="IGUANATEXSIZE" val="20"/>
  <p:tag name="IGUANATEXCURSOR" val="7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8,092"/>
  <p:tag name="ORIGINALWIDTH" val="4146,982"/>
  <p:tag name="LATEXADDIN" val="\documentclass{article}\pagestyle{empty}&#10;\usepackage{amsmath}&#10;\usepackage{amsfonts}&#10;\usepackage{amssymb}&#10;\begin{document}&#10;\begin{minipage}{12.4 cm}&#10;{\sffamily{&#10;{\bf{b)}} Integrating with respect to $y$ first:\\[-4mm]&#10;\begin{eqnarray*}&#10;\iint_R \, x \cdot {\rm{e}}^{-y} \, \textrm{d} A &amp; = &amp; \int^1_{-2} \left( \int^5_0 \, x \cdot {\rm{e}}^{-y} \, \textrm{d} y \right) \textrm{d} x&#10;\, \, = \, \, \int^1_{-2} \, \Big[ -x \cdot {\rm{e}}^{-y} \Big]^{y=5}_{y=0} \, \textrm{d} x \\[2mm]&#10;&amp; = &amp;&#10;\int^1_{-2} \left( -x ({\rm{e}}^{-5} - 1) \right) \textrm{d} x \, \, = \, \, \Big[ -\tfrac{1}{2} ({\rm{e}}^{-5} - 1) x^2  \Big]^{x=1}_{x=-2} \\[2mm]&#10;&amp; = &amp;&#10;\tfrac{3}{2} \left( {\rm{e}}^{-5} - 1 \right) \, .&#10;\end{eqnarray*}&#10;&#10;&#10;&#10;}}&#10;\end{minipage}&#10;\end{document}"/>
  <p:tag name="IGUANATEXSIZE" val="20"/>
  <p:tag name="IGUANATEXCURSOR" val="6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5,4256"/>
  <p:tag name="ORIGINALWIDTH" val="4382,453"/>
  <p:tag name="LATEXADDIN" val="\documentclass{article}\pagestyle{empty}&#10;\usepackage{amsmath}&#10;\usepackage{amsfonts}&#10;\usepackage{amssymb}&#10;\begin{document}&#10;\begin{minipage}{12.4 cm}&#10;{\sffamily{&#10;In this example, the order of integration made no difference. Not only do the&#10;computations yield the same result, but the integrations are essentially of the same&#10;level of difficulty.\\[1mm]&#10;However, sometimes the order does matter, as illustrated in the next example.&#10;}}&#10;\end{minipage}&#10;\end{document}"/>
  <p:tag name="IGUANATEXSIZE" val="20"/>
  <p:tag name="IGUANATEXCURSOR" val="4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9,1677"/>
  <p:tag name="ORIGINALWIDTH" val="2929,884"/>
  <p:tag name="LATEXADDIN" val="\documentclass{article}\pagestyle{empty}&#10;\usepackage{amsmath}&#10;\usepackage{amsfonts}&#10;\usepackage{amssymb}&#10;\begin{document}&#10;\begin{minipage}{12.4 cm}&#10;{\sffamily{&#10;{\bf{Example:}} Evaluate the double integral\\[-2mm]&#10;$$&#10;\iint_R \, x \cdot {\rm{e}}^{xy} \, \textrm{d} A&#10;$$&#10;where $R$ is the rectangular region $0 \leq x \leq 2$, $0 \leq y \leq 1$.&#10;}}&#10;\end{minipage}&#10;\end{document}"/>
  <p:tag name="IGUANATEXSIZE" val="20"/>
  <p:tag name="IGUANATEXCURSOR" val="3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8,856"/>
  <p:tag name="ORIGINALWIDTH" val="3948,257"/>
  <p:tag name="LATEXADDIN" val="\documentclass{article}\pagestyle{empty}&#10;\usepackage{amsmath}&#10;\usepackage{amsfonts}&#10;\usepackage{amssymb}&#10;\begin{document}&#10;\begin{minipage}{12.4 cm}&#10;{\sffamily{&#10;{\bf{Solution:}}\\[1mm]&#10;If you evaluate the integral in the order\\[-2mm]&#10;$$&#10;\int^1_0 \left( \int^2_0 \, x \cdot {\rm{e}}^{xy} \, \textrm{d} x \right) \textrm{d} y&#10;$$&#10;it will be necessary to use integration by parts for the inner integration:&#10;$$&#10;u \, \, = \, \, x \, , \quad \textrm{d} v \, \, = \, \, {\rm{e}}^{xy} \, \textrm{d} x \, , \qquad \text{and} \qquad&#10;\textrm{d} u \, \, = \, \, \textrm{d}x \, , \quad v \, \, = \, \, y^{-1} {\rm{e}}^{xy} \, .&#10;$$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9,516"/>
  <p:tag name="ORIGINALWIDTH" val="3565,804"/>
  <p:tag name="LATEXADDIN" val="\documentclass{article}\pagestyle{empty}&#10;\usepackage{amsmath}&#10;\usepackage{amsfonts}&#10;\usepackage{amssymb}&#10;\begin{document}&#10;\begin{minipage}{12.4 cm}&#10;{\sffamily{&#10;Hence\\[-4mm]&#10;\begin{eqnarray*}&#10;\int^2_0 \, x \cdot {\rm{e}}^{xy} \, \textrm{d} x&#10;&amp; = &amp; \Big[ x y^{-1} {\rm{e}}^{xy} \Big]^{x=2}_{x=0} \, - \, \int^2_0 \, y^{-1} {\rm{e}}^{xy} \, \textrm{d} x \\[1mm]&#10;&amp; = &amp;&#10;\left( \frac{2}{y} - \frac{1}{y^2} \right) \cdot {\rm{e}}^{2y} \, + \, \frac{1}{y^2} \, . &#10;\end{eqnarray*}&#10;Then the outer integration becomes&#10;$$&#10;\int^1_0 \left( \left( \frac{2}{y} - \frac{1}{y^2} \right) \cdot {\rm{e}}^{2y} \, + \, \frac{1}{y^2} \right) \textrm{d} y \, .&#10;$$&#10;Now what? Any ideas?&#10;}}&#10;\end{minipage}&#10;\end{document}"/>
  <p:tag name="IGUANATEXSIZE" val="20"/>
  <p:tag name="IGUANATEXCURSOR" val="6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4,305"/>
  <p:tag name="ORIGINALWIDTH" val="4015,748"/>
  <p:tag name="LATEXADDIN" val="\documentclass{article}\pagestyle{empty}&#10;\usepackage{amsmath}&#10;\usepackage{amsfonts}&#10;\usepackage{amssymb}&#10;\begin{document}&#10;\begin{minipage}{12.4 cm}&#10;{\sffamily{&#10;On the other hand, if you use y integration first, both computations are easy:&#10;\begin{eqnarray*}&#10;\int^2_0 \left( \int^1_0 \, x \cdot {\rm{e}}^{xy} \, \textrm{d} y \right) \textrm{d} x&#10;&amp; = &amp; \int^2_0 \, \Big[ {\rm{e}}^{xy} \Big]^{y=1}_{y=0} \, \textrm{d} x \\[2mm]&#10;&amp; = &amp;&#10;\int^2_0 \, ({\rm{e}}^x - 1) \, \textrm{d} x \\[2mm]&#10;&amp; = &amp; \Big[ {\rm{e}}^x - x \Big]^{x=2}_{x=0} \\[1mm]&#10;&amp; = &amp;&#10;{\rm{e}}^2 - 3 \, .&#10;\end{eqnarray*}&#10;}}&#10;\end{minipage}&#10;\end{document}"/>
  <p:tag name="IGUANATEXSIZE" val="20"/>
  <p:tag name="IGUANATEXCURSOR" val="4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0,915"/>
  <p:tag name="ORIGINALWIDTH" val="2878,14"/>
  <p:tag name="LATEXADDIN" val="\documentclass{article}\pagestyle{empty}&#10;\usepackage{amsmath}&#10;\usepackage{amsfonts}&#10;\usepackage{amssymb}&#10;\begin{document}&#10;\begin{minipage}{12.4 cm}&#10;{\sffamily{&#10;{\bf{Example:}} Let $R$ be the rectangular region $0 \leq x \leq 2$,\\ $1 \leq y \leq 2$. Evaluate the double integral&#10;$$&#10;\iint_R \, (x-3y^2) \, \textrm{d} A&#10;$$&#10;&#10;&#10;}}&#10;\end{minipage}&#10;\end{document}"/>
  <p:tag name="IGUANATEXSIZE" val="20"/>
  <p:tag name="IGUANATEXCURSOR" val="2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1,354"/>
  <p:tag name="ORIGINALWIDTH" val="4121,485"/>
  <p:tag name="LATEXADDIN" val="\documentclass{article}\pagestyle{empty}&#10;\usepackage{amsmath}&#10;\usepackage{amsfonts}&#10;\usepackage{amssymb}&#10;\begin{document}&#10;\begin{minipage}{12.4 cm}&#10;{\sffamily{&#10;{\bf{Solution:}} \\[1mm]&#10;For rectangular domains the order of intergation is irrelevant. We have&#10;\begin{eqnarray*}&#10;\iint_R \, (x-3y^2) \, \textrm{d} A &amp; = &amp; \int^2_0 \, \int^2_1 \, (x-3y^2) \, \textrm{d} y \, \textrm{d} x \, \, = \, \,&#10;\int^2_0 \, \Big[ x y - y^3 \Big]^{y=2}_{y=1} \, \textrm{d} x \\[2mm]&#10;&amp; = &amp;&#10;\int^2_0 \, (x-7) \, \textrm{d} x \, \, = \, \, \Big[ \tfrac{1}{2} x^2 - 7x \Big]^2_0 \, \, = \, \, -12 \, .&#10;\end{eqnarray*}&#10;&#10;&#10;}}&#10;\end{minipage}&#10;\end{document}"/>
  <p:tag name="IGUANATEXSIZE" val="20"/>
  <p:tag name="IGUANATEXCURSOR" val="2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1,357"/>
  <p:tag name="ORIGINALWIDTH" val="4388,452"/>
  <p:tag name="LATEXADDIN" val="\documentclass{article}\pagestyle{empty}&#10;\usepackage{amsmath}&#10;\usepackage{amsfonts}&#10;\usepackage{amssymb}&#10;\begin{document}&#10;\begin{minipage}{12.4 cm}&#10;{\sffamily{&#10;In each of the preceding examples, the region of integration is a rectangle, but double&#10;integrals can also be defined over nonrectangular regions.\\[1mm]&#10;Before doing so, however, we will introduce an efficient procedure for describing certain&#10;such regions in terms of inequalities.\\&#10;&#10;{\bf{Vertical Cross Sections:}} The region\\[-2mm]&#10;$$&#10;R \, \, = \, \, \left\{ \, (x,y) \in \mathbb{R}^2 \, : \, a \leq x \leq b \, , \, g_1(x) \leq y \leq g_2(x) \, \right\}&#10;$$&#10;}}&#10;\end{minipage}&#10;\end{document}"/>
  <p:tag name="IGUANATEXSIZE" val="20"/>
  <p:tag name="IGUANATEXCURSOR" val="6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2,6585"/>
  <p:tag name="ORIGINALWIDTH" val="2900,638"/>
  <p:tag name="LATEXADDIN" val="\documentclass{article}\pagestyle{empty}&#10;\usepackage{amsmath}&#10;\usepackage{amsfonts}&#10;\usepackage{amssymb}&#10;\begin{document}&#10;\begin{minipage}{12.4 cm}&#10;{\sffamily{&#10;is bounded&#10;\begin{itemize}&#10;\item below by the curve $y = g_1(x)$,\\[-6mm]&#10;\item above by the curve $y = g_2(x)$, and\\[-6mm]&#10;\item on the sides by the vertical lines $x = a$&#10;and $x = b$.&#10;\end{itemize}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1,867"/>
  <p:tag name="ORIGINALWIDTH" val="4387,702"/>
  <p:tag name="LATEXADDIN" val="\documentclass{article}\pagestyle{empty}&#10;\usepackage{amsmath}&#10;\usepackage{amsfonts}&#10;\usepackage{amssymb}&#10;\begin{document}&#10;\begin{minipage}{12.4 cm}&#10;{\sffamily{&#10;$$&#10;R \, \, = \, \, \left\{ \, (x,y) \in \mathbb{R}^2 \, : \, a \leq x \leq b \, , \, g_1(x) \leq y \leq g_2(x) \, \right\}&#10;$$&#10;The first inequality specifies the interval in which $x$ must lie, while the second indicates&#10;the lower and upper bounds of the {\bf{vertical cross section}} of $R$ for each $x$ in this&#10;interval. In words:&#10;\begin{quotation}&#10;\noindent $R$ is the region such that for each $x$ between $a$ and $b$,&#10;$y$ varies from $g_1(x)$ to $g_2(x)$.&#10;\end{quotation}&#10;}}&#10;\end{minipage}&#10;\end{document}"/>
  <p:tag name="IGUANATEXSIZE" val="20"/>
  <p:tag name="IGUANATEXCURSOR" val="4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9,768"/>
  <p:tag name="ORIGINALWIDTH" val="3325,834"/>
  <p:tag name="LATEXADDIN" val="\documentclass{article}\pagestyle{empty}&#10;\usepackage{amsmath}&#10;\usepackage{amsfonts}&#10;\usepackage{amssymb}&#10;\begin{document}&#10;\begin{minipage}{9.4 cm}&#10;{\sffamily{&#10;{\bf{Example:}}\\[1mm]&#10;Let $R$ be the region bounded by the curve $y = x^2$ and the line $y = 2x$.\\[1mm] Use inequalities&#10;to describe $R$ in terms of its vertical cross sections.\\[4mm]&#10;{\bf{Solution:}}\\[1mm]&#10;We begin with a sketch of the curve and line as shown in the left-hand side figure. We identify the region&#10;$R$, and, for reference, draw a vertical cross section. Next, we solve the equations $y = x^2$ and&#10;$y = 2x$ simultaneously to find the points of intersection, $(0, 0)$ and $(2, 4)$.&#10;}}&#10;\end{minipage}&#10;\end{document}"/>
  <p:tag name="IGUANATEXSIZE" val="20"/>
  <p:tag name="IGUANATEXCURSOR" val="3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8,373"/>
  <p:tag name="ORIGINALWIDTH" val="3325,084"/>
  <p:tag name="LATEXADDIN" val="\documentclass{article}\pagestyle{empty}&#10;\usepackage{amsmath}&#10;\usepackage{amsfonts}&#10;\usepackage{amssymb}&#10;\begin{document}&#10;\begin{minipage}{9.4 cm}&#10;{\sffamily{&#10;We observe that in the region $R$, the variable $x$ takes on all values from $x = 0$ to $x = 2$ and that&#10;for each such value of $x$, the vertical cross section is bounded below by $y = x^2$ and&#10;above by $y = 2x$.\\[1mm]&#10;Hence, $R$ can be described by the inequalities&#10;$$&#10;0 \, \, \leq \, \, x \, \, \leq \, \, 2 \, , \quad \text{and} \quad&#10;x^2 \, \, \leq \, \, y \, \, \leq \, \, 2x \, .&#10;$$&#10;}}&#10;\end{minipage}&#10;\end{document}"/>
  <p:tag name="IGUANATEXSIZE" val="20"/>
  <p:tag name="IGUANATEXCURSOR" val="5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1,249"/>
  <p:tag name="ORIGINALWIDTH" val="3316,086"/>
  <p:tag name="LATEXADDIN" val="\documentclass{article}\pagestyle{empty}&#10;\usepackage{amsmath}&#10;\usepackage{amsfonts}&#10;\usepackage{amssymb}&#10;\begin{document}&#10;\begin{minipage}{9.4 cm}&#10;{\sffamily{&#10;{\bf{Horizontal Corss Section:}} The region\\[-2mm]&#10;$$&#10;R \, \, = \, \, \left\{ \, (x,y) \in \mathbb{R}^2 \, : \, c \leq y \leq d \, , \, h_1(y) \leq x \leq h_2(y) \, \right\}&#10;$$&#10;is bounded\\[-6mm]&#10;\begin{itemize}&#10;\item on the left by the curve $x = h_1(y)$,\\[-6mm]&#10;\item on the right by $x = h_2(y)$,\\[-6mm]&#10;\item below by the horizontal line $y = c$, and above by $y=d$.&#10;\end{itemize}&#10;The first inequality specifies the interval in which $y$ must lie, and the second indicates&#10;the left-hand ('trailing') and right-hand ('leading') bounds of a horizontal cross section.&#10;In words:\\[-6mm]&#10;\begin{quotation}&#10;\noindent $R$ is the region such that for each $y$ between $c$ and $d$,&#10;$x$ varies from $h_1(y)$ to $h_2(y)$.&#10;\end{quotation}&#10;}}&#10;\end{minipage}&#10;\end{document}"/>
  <p:tag name="IGUANATEXSIZE" val="20"/>
  <p:tag name="IGUANATEXCURSOR" val="7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3,768"/>
  <p:tag name="ORIGINALWIDTH" val="3324,335"/>
  <p:tag name="LATEXADDIN" val="\documentclass{article}\pagestyle{empty}&#10;\usepackage{amsmath}&#10;\usepackage{amsfonts}&#10;\usepackage{amssymb}&#10;\begin{document}&#10;\begin{minipage}{9.4 cm}&#10;{\sffamily{&#10;{\bf{Example:}}\\[1mm]&#10;Describe the region $R$ bounded by the curve $y=x^2$ and the line $y=2x$ in terms of&#10;inequalities using horizontal cross sections.\\[4mm]&#10;{\bf{Solution:}}\\[1mm]&#10;As in the previous example, we sketch the region and find the points of intersection of the line&#10;and curve, but this time draw a horizontal cross section (see the left-hand figure).\\[1mm]&#10;In the region $R$, the variable $y$ takes on all values from $y = 0$ to $y = 4$. For each&#10;such value of $y$, the horizontal cross section extends from the line $y = 2x$ on the left&#10;to the curve $y=x^2$ on the right.&#10;}}&#10;\end{minipage}&#10;\end{document}"/>
  <p:tag name="IGUANATEXSIZE" val="20"/>
  <p:tag name="IGUANATEXCURSOR" val="7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2,1598"/>
  <p:tag name="ORIGINALWIDTH" val="3326,584"/>
  <p:tag name="LATEXADDIN" val="\documentclass{article}\pagestyle{empty}&#10;\usepackage{amsmath}&#10;\usepackage{amsfonts}&#10;\usepackage{amssymb}&#10;\begin{document}&#10;\begin{minipage}{9.4 cm}&#10;{\sffamily{&#10;Since the equation of the line can be rewritten as $x = \tfrac{1}{2} y$ and the equation of the&#10;curve as $x = \sqrt{x}$, the inequalities describing $R$ in terms of its horizontal cross sections are&#10;$$&#10;0 \, \, \leq \, \, y \, \, \leq \, \, 4 \qquad \text{and} \qquad \tfrac{1}{2} y \, \, \leq \, \, x \, \, \leq \, \, \sqrt{y} \, .&#10;$$&#10;}}&#10;\end{minipage}&#10;\end{document}"/>
  <p:tag name="IGUANATEXSIZE" val="20"/>
  <p:tag name="IGUANATEXCURSOR" val="49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5,4256"/>
  <p:tag name="ORIGINALWIDTH" val="4385,452"/>
  <p:tag name="LATEXADDIN" val="\documentclass{article}\pagestyle{empty}&#10;\usepackage{amsmath}&#10;\usepackage{amsfonts}&#10;\usepackage{amssymb}&#10;\begin{document}&#10;\begin{minipage}{12.4 cm}&#10;{\sffamily{&#10;To evaluate a double integral over a region $R$ described using either vertical or&#10;horizontal cross sections, you use an iterated integral whose limits of integration come&#10;from the inequalities describing the region.\\[1mm]&#10;Here is a more precise description of how&#10;the limits of integration are determined.}}&#10;\end{minipage}&#10;\end{document}"/>
  <p:tag name="IGUANATEXSIZE" val="20"/>
  <p:tag name="IGUANATEXCURSOR" val="3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3,041"/>
  <p:tag name="ORIGINALWIDTH" val="4389,952"/>
  <p:tag name="LATEXADDIN" val="\documentclass{article}\pagestyle{empty}&#10;\usepackage{amsmath}&#10;\usepackage{amsfonts}&#10;\usepackage{amssymb}&#10;\begin{document}&#10;\begin{minipage}{12.4 cm}&#10;{\sffamily{&#10;{\bf{Limits of Integration for Double Integrals:}}\\[1mm]&#10;{\bf{Vertical Cross Section:}} If $R$ can be described by the inequalities $a \leq x \leq b$ and $g_1(x) \leq y \leq g_2(x)$ then\\[-2mm]&#10;$$&#10;\iint_R \, f(x,y) \, \textrm{d} A \, \, = \, \, \int^b_a \left( \int^{g_2(x)}_{g_1(x)} \, f(x,y) \, \textrm{d} y \right) \textrm{d} x \, .&#10;$$&#10;{\bf{Horizontal Cross Section:}} If $R$ can be described by the inequalities $c \leq y \leq d$ and $h_1(y) \leq x \leq h_2(y)$ then\\[-2mm]&#10;$$&#10;\iint_R \, f(x,y) \, \textrm{d} A \, \, = \, \, \int^d_c \left( \int^{h_2(y)}_{h_1(y)} \, f(x,y) \, \textrm{d} x \right) \textrm{d} y \, .&#10;$$&#10;}}&#10;\end{minipage}&#10;\end{document}"/>
  <p:tag name="IGUANATEXSIZE" val="20"/>
  <p:tag name="IGUANATEXCURSOR" val="7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5,872"/>
  <p:tag name="ORIGINALWIDTH" val="4384,702"/>
  <p:tag name="LATEXADDIN" val="\documentclass{article}\pagestyle{empty}&#10;\usepackage{amsmath}&#10;\usepackage{amsfonts}&#10;\usepackage{amssymb}&#10;\begin{document}&#10;\begin{minipage}{12.4 cm}&#10;{\sffamily{&#10;{\bf{Note:}} When evaluating a double integral involving variable limits of integration,&#10;it is often vitally important to choose the order of integration carefully.\\[1mm]&#10;For instance, as we have already seen in a previous example, evaluating the given integral&#10;using one order of integration is considerably easier than evaluating the same integral&#10;with the reverse order of integration.\\[-2mm]&#10;{\small{&#10;$$&#10;\int^1_0 \left( \int^2_0 \, x \cdot {\rm{e}}^{xy} \, \textrm{d} x \right) \textrm{d} y \, \, = \, \, ? \, , \qquad \text{but} \qquad&#10;\int^2_0 \left( \int^1_0 \, x \cdot {\rm{e}}^{xy} \, \textrm{d} y \right) \textrm{d} x \, \, = \, \, {\rm{e}}^2 - 3&#10;$$&#10;}}&#10;}}&#10;\end{minipage}&#10;\end{document}"/>
  <p:tag name="IGUANATEXSIZE" val="20"/>
  <p:tag name="IGUANATEXCURSOR" val="4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2,595"/>
  <p:tag name="ORIGINALWIDTH" val="4392,951"/>
  <p:tag name="LATEXADDIN" val="\documentclass{article}\pagestyle{empty}&#10;\usepackage{amsmath}&#10;\usepackage{amsfonts}&#10;\usepackage{amssymb}&#10;\begin{document}&#10;\begin{minipage}{12.4 cm}&#10;{\sffamily{&#10;{\bf{Example:}}\\[1mm]&#10;Let $I$ be the double integral\\[-2mm]&#10;$$&#10;I \, \, = \, \, \int^1_0 \, \int^y_0 \, y^2 \cdot {\rm{e}}^{xy} \, \textrm{d} x \, \textrm{d} y \, .&#10;$$&#10;\begin{enumerate}&#10;\item[{\bf{a)}}] Sketch the region of integration, and rewrite the integral with the order of integration reversed.\\[-6mm]&#10;\item[{\bf{b)}}] Evaluate $I$ using either order of integration.&#10;\end{enumerate}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1,3799"/>
  <p:tag name="ORIGINALWIDTH" val="4344,957"/>
  <p:tag name="LATEXADDIN" val="\documentclass{article}\pagestyle{empty}&#10;\usepackage{amsmath}&#10;\usepackage{amsfonts}&#10;\usepackage{amssymb}&#10;\begin{document}&#10;\begin{minipage}{12.3 cm}&#10;{\sffamily{&#10;{\bf{Solution:}}\\[1mm]&#10;{\bf{a)}} Comparing $I$ with the general form for the order $\textrm{d}x$ $\textrm{d}y$, we see that the region of&#10;integration is&#10;$$&#10;R \, \, : \quad&#10;\underbrace{0 \, \, \leq \, \, y \, \, \leq \, \, 1}_{{\small{\begin{array}{c} \text{outer limits} \\ \text{of integration} \end{array} }}} \, ,&#10;\quad&#10;\underbrace{0 \, \, \leq \, \, x \, \, \leq \, \, y}_{{\small{\begin{array}{c} \text{inner limits} \\ \text{of integration} \end{array} }}} \, .&#10;$$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9246"/>
  <p:tag name="ORIGINALWIDTH" val="2827,147"/>
  <p:tag name="LATEXADDIN" val="\documentclass{article}\pagestyle{empty}&#10;\usepackage{amsmath}&#10;\usepackage{amsfonts}&#10;\usepackage{amssymb}&#10;\begin{document}&#10;\begin{minipage}{8 cm}&#10;{\sffamily{&#10;Thus, if $y$ is a number in the interval $0 \leq y \leq 1$, the horizontal cross section of $R$ at $y$&#10;extends from $x = 0$ on the left to $x = y$ on the right.\\[1mm]&#10;The region is the triangle shown in part (a) of the figure.}}&#10;\end{minipage}&#10;\end{document}"/>
  <p:tag name="IGUANATEXSIZE" val="20"/>
  <p:tag name="IGUANATEXCURSOR" val="3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5,782"/>
  <p:tag name="ORIGINALWIDTH" val="2828,647"/>
  <p:tag name="LATEXADDIN" val="\documentclass{article}\pagestyle{empty}&#10;\usepackage{amsmath}&#10;\usepackage{amsfonts}&#10;\usepackage{amssymb}&#10;\begin{document}&#10;\begin{minipage}{8 cm}&#10;{\sffamily{&#10;As shown in part (b) of the figure, the same region $R$ can be described by taking&#10;vertical cross sections at each number $x$ in the interval $0 \leq x \leq 1$ that are bounded&#10;below by $y = x$ and above by $y = 1$.\\[1mm]&#10;Expressed in terms of inequalities, this means that&#10;$$&#10;R \, \, : \, \, 0 \, \leq \, x \, \leq \, 1 \, , \, x \, \leq \, y \, \leq \, 1&#10;$$&#10;so the integral can also be written as&#10;$$&#10;I \, \, = \, \, \int^1_0 \, \int^1_x \, y^2 \cdot {\rm{e}}^{xy} \, \textrm{d} y \, \textrm{d} x \, .&#10;$$&#10;}}&#10;\end{minipage}&#10;\end{document}"/>
  <p:tag name="IGUANATEXSIZE" val="20"/>
  <p:tag name="IGUANATEXCURSOR" val="6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3,795"/>
  <p:tag name="ORIGINALWIDTH" val="3454,069"/>
  <p:tag name="LATEXADDIN" val="\documentclass{article}\pagestyle{empty}&#10;\usepackage{amsmath}&#10;\usepackage{amsfonts}&#10;\usepackage{amssymb}&#10;\begin{document}&#10;\begin{minipage}{12.3 cm}&#10;{\sffamily{&#10;{\bf{b)}} Here is the evaluation of $I$ using the given order of integration:&#10;\begin{eqnarray*}&#10;\int^1_0 \, \int^y_0 \, y^2 \cdot {\rm{e}}^{xy} \, \textrm{d} x \, \textrm{d} y&#10;&amp; = &amp;&#10;\int^1_0 \, \Big[ y \cdot {\rm{e}}^{xy} \Big]^{x = y}_{x = 0} \, \textrm{d} y \\[2mm]&#10;&amp; = &amp;&#10;\int^1_0 \left( y \cdot {\rm{e}}^{y^2} - y \right) \textrm{d} y \\[2mm]&#10;&amp; = &amp;&#10;\Big[ \tfrac{1}{2} {\rm{e}}^{y^2} - \tfrac{1}{2} y^2 \Big]^1_0 \\[2mm]&#10;&amp; = &amp;&#10;\tfrac{1}{2} {\rm{e}} - 1 \, .&#10;\end{eqnarray*}&#10;}}&#10;\end{minipage}&#10;\end{document}"/>
  <p:tag name="IGUANATEXSIZE" val="20"/>
  <p:tag name="IGUANATEXCURSOR" val="5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,9254"/>
  <p:tag name="ORIGINALWIDTH" val="4380,203"/>
  <p:tag name="LATEXADDIN" val="\documentclass{article}\pagestyle{empty}&#10;\usepackage{amsmath}&#10;\usepackage{amsfonts}&#10;\usepackage{amssymb}&#10;\begin{document}&#10;\begin{minipage}{12.4 cm}&#10;{\sffamily{&#10;Next, we will examine a few applications of double integrals, all of which are generalizations&#10;of familiar applications of definite integrals of functions of one variable.\\[1mm]&#10;Specifically, we will see how double integration can be used to compute area, volume,&#10;average value, and population from population density.&#10;}}&#10;\end{minipage}&#10;\end{document}"/>
  <p:tag name="IGUANATEXSIZE" val="20"/>
  <p:tag name="IGUANATEXCURSOR" val="4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9434"/>
  <p:tag name="ORIGINALWIDTH" val="4387,702"/>
  <p:tag name="LATEXADDIN" val="\documentclass{article}\pagestyle{empty}&#10;\usepackage{amsmath}&#10;\usepackage{amsfonts}&#10;\usepackage{amssymb}&#10;\begin{document}&#10;\begin{minipage}{12.4 cm}&#10;{\sffamily{&#10;{\bf{The Area of a Region in the Plane:}}\\[1mm]&#10;The area of a region $R$ in the $x$-$y$-plane can be computed as the double integral over&#10;$R$ of the constant function $f(x,y) = 1$.}}&#10;\end{minipage}&#10;\end{document}"/>
  <p:tag name="IGUANATEXSIZE" val="20"/>
  <p:tag name="IGUANATEXCURSOR" val="2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7,1691"/>
  <p:tag name="ORIGINALWIDTH" val="3290,589"/>
  <p:tag name="LATEXADDIN" val="\documentclass{article}\pagestyle{empty}&#10;\usepackage{amsmath}&#10;\usepackage{amsfonts}&#10;\usepackage{amssymb}&#10;\begin{document}&#10;\begin{minipage}{12.4 cm}&#10;{\sffamily{&#10;{\bf{Area Formula:}}\\[1mm]&#10;The area of a region $R$ in the $x$-$y$-plane is given by the formula\\[-2mm]&#10;$$&#10;\text{Area of $R$} \, \, = \, \, \iint_R \, 1 \, \textrm{d} A \, .&#10;$$&#10;}}&#10;\end{minipage}&#10;\end{document}"/>
  <p:tag name="IGUANATEXSIZE" val="20"/>
  <p:tag name="IGUANATEXCURSOR" val="2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2,494"/>
  <p:tag name="ORIGINALWIDTH" val="3325,834"/>
  <p:tag name="LATEXADDIN" val="\documentclass{article}\pagestyle{empty}&#10;\usepackage{amsmath}&#10;\usepackage{amsfonts}&#10;\usepackage{amssymb}&#10;\begin{document}&#10;\begin{minipage}{9.4 cm}&#10;{\sffamily{&#10;To get a feeling for why the area formula holds, consider the elementary region $R$&#10;shown in the figure, which is bounded above by the curve $y = g_2(x)$ and below&#10;by the curve $y = g_1(x)$, and which extends from $x = a$ to $x = b$.\\[1mm]&#10;According to the double-integral formula for area,&#10;\begin{eqnarray*}&#10;\text{Area of $R$} &amp; = &amp; \iint_R \, 1 \, \textrm{d} A \, \, = \, \, \int^b_a \, \int^{g_2(x)}_{g_1(x)} \, 1 \, \textrm{d} y \, \textrm{d} x \\[2mm]&#10;&amp; = &amp;&#10;\int^b_a \, \Big[ y \Big]^{y = g_2(x)}_{y = g_1(x)} \, \textrm{d} x \,\, = \, \, \int^b_a \left( g_2(x) - g_1(x) \right) \textrm{d} x \, ,&#10;\end{eqnarray*}&#10;which is precisely the formula for the area between two curves that we saw previously.&#10;}}&#10;\end{minipage}&#10;\end{document}"/>
  <p:tag name="IGUANATEXSIZE" val="20"/>
  <p:tag name="IGUANATEXCURSOR" val="7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6,1942"/>
  <p:tag name="ORIGINALWIDTH" val="3316,836"/>
  <p:tag name="LATEXADDIN" val="\documentclass{article}\pagestyle{empty}&#10;\usepackage{amsmath}&#10;\usepackage{amsfonts}&#10;\usepackage{amssymb}&#10;\begin{document}&#10;\begin{minipage}{9.4 cm}&#10;{\sffamily{&#10;{\bf{Example:}}\\[1mm]&#10;Find the area of the region $R$ bounded by the curves $y = x^3$ and $y = x^2$.}}&#10;\end{minipage}&#10;\end{document}"/>
  <p:tag name="IGUANATEXSIZE" val="20"/>
  <p:tag name="IGUANATEXCURSOR" val="1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1,324"/>
  <p:tag name="ORIGINALWIDTH" val="3056,618"/>
  <p:tag name="LATEXADDIN" val="\documentclass{article}\pagestyle{empty}&#10;\usepackage{amsmath}&#10;\usepackage{amsfonts}&#10;\usepackage{amssymb}&#10;\begin{document}&#10;\begin{minipage}{9.4 cm}&#10;{\sffamily{&#10;{\bf{Solution:}}\\[1mm]&#10;Sketching the region and using the area formula, we get \\[-6mm]&#10;\begin{eqnarray*}&#10;\text{Area of $R$} &amp; = &amp; \iint_R \, 1 \, \textrm{d} A \, \, = \, \, \int^1_0 \, \int^{x^2}_{x^3} \, 1 \, \textrm{d} y \, \textrm{d} x \\[1mm]&#10;&amp; = &amp;&#10;\int^1_0 \, \Big[ y \Big]^{y=x^2}_{y=x^3} \, \textrm{d} x \, \, = \, \, \int^1_0 \left( x^2 - x^3 \right) \textrm{d} x \\[1mm]&#10;&amp; = &amp;&#10;\Big[ \tfrac{1}{3} x^3 - \tfrac{1}{4} x^4 \Big]^1_0 \, \, = \, \, \tfrac{1}{12} \, .&#10;\end{eqnarray*}&#10;}}&#10;\end{minipage}&#10;\end{document}"/>
  <p:tag name="IGUANATEXSIZE" val="20"/>
  <p:tag name="IGUANATEXCURSOR" val="2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4,6495"/>
  <p:tag name="ORIGINALWIDTH" val="4378,703"/>
  <p:tag name="LATEXADDIN" val="\documentclass{article}\pagestyle{empty}&#10;\usepackage{amsmath}&#10;\usepackage{amsfonts}&#10;\usepackage{amssymb}&#10;\begin{document}&#10;\begin{minipage}{12.4 cm}&#10;{\sffamily{&#10;{\bf{Volume as a Double Integral:}}\\[1mm]&#10;Recall, the region under the curve $y = f(x)$ over an interval $a \leq x \leq b$, where $f(x)$ is continuous and $f(x) \geq 0$,&#10;has area $A$ given by the definite integral $A = \int^b_a f(x) \textrm{d} x$.\\[1mm]&#10;An analogous argument for a continuous, nonnegative function of two variables $f(x,y)$ yields this formula for volume as a double integral.&#10;&#10;}}&#10;\end{minipage}&#10;\end{document}"/>
  <p:tag name="IGUANATEXSIZE" val="20"/>
  <p:tag name="IGUANATEXCURSOR" val="2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5,6506"/>
  <p:tag name="ORIGINALWIDTH" val="4389,202"/>
  <p:tag name="LATEXADDIN" val="\documentclass{article}\pagestyle{empty}&#10;\usepackage{amsmath}&#10;\usepackage{amsfonts}&#10;\usepackage{amssymb}&#10;\begin{document}&#10;\begin{minipage}{12.4 cm}&#10;{\sffamily{&#10;{\bf{Volume as a Double Integral:}}\\[1mm]&#10;If $f(x,y)$ is continuous and $f(x,y) \geq 0$ on the region $R$, then the solid region under the surface&#10;$z = f(x,y)$ over $R$ has volume $V$ given by\\[-2mm]&#10;$$&#10;V \, \, = \, \, \iint_R \, f(x,y) \, \textrm{d} A \, .&#10;$$&#10;}}&#10;\end{minipage}&#10;\end{document}"/>
  <p:tag name="IGUANATEXSIZE" val="20"/>
  <p:tag name="IGUANATEXCURSOR" val="3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5,9056"/>
  <p:tag name="ORIGINALWIDTH" val="4345,707"/>
  <p:tag name="LATEXADDIN" val="\documentclass{article}\pagestyle{empty}&#10;\usepackage{amsmath}&#10;\usepackage{amsfonts}&#10;\usepackage{amssymb}&#10;\begin{document}&#10;\begin{minipage}{12.3 cm}&#10;{\sffamily{&#10;{\bf{Example:}}\\[1mm]&#10;A biomass covers the triangular bottom of a container with vertices $(0,0)$, $(6,0)$, and $(3,3)$, to a depth $h(x,y) = \frac{x}{y+2}$&#10;at each point $(x,y)$ in the region, where all dimensions are in centimeters.\\[1mm]&#10;What is the total volume of the biomass?&#10;}}&#10;\end{minipage}&#10;\end{document}"/>
  <p:tag name="IGUANATEXSIZE" val="20"/>
  <p:tag name="IGUANATEXCURSOR" val="3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4,361"/>
  <p:tag name="ORIGINALWIDTH" val="2828,647"/>
  <p:tag name="LATEXADDIN" val="\documentclass{article}\pagestyle{empty}&#10;\usepackage{amsmath}&#10;\usepackage{amsfonts}&#10;\usepackage{amssymb}&#10;\begin{document}&#10;\begin{minipage}{8 cm}&#10;{\sffamily{&#10;{\bf{Solution:}}\\[1mm]&#10;The volume is given by the double integral&#10;$$&#10;V \, \, = \, \, \iint_R \, h(x,y) \, \textrm{d} A \, ,&#10;$$&#10;where $R$ is the triangular region $R$ as shown in the left-hand side figure.&#10;}}&#10;\end{minipage}&#10;\end{document}"/>
  <p:tag name="IGUANATEXSIZE" val="20"/>
  <p:tag name="IGUANATEXCURSOR" val="3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6,438"/>
  <p:tag name="ORIGINALWIDTH" val="4343,458"/>
  <p:tag name="LATEXADDIN" val="\documentclass{article}\pagestyle{empty}&#10;\usepackage{amsmath}&#10;\usepackage{amsfonts}&#10;\usepackage{amssymb}&#10;\begin{document}&#10;\begin{minipage}{12.3 cm}&#10;{\sffamily{&#10;Note that this region is bounded by the $x$-axis ($y=0$), and the lines $x=y$ and&#10;$x+y=6$, so it can be described as\\[-2mm]&#10;$$&#10;R \, \, : \, \, 0 \, \leq \, y \, \leq \, 3 \, , \, y \, \leq \, x \, \leq \, 6 - y \, .&#10;$$&#10;&#10;}}&#10;\end{minipage}&#10;\end{document}"/>
  <p:tag name="IGUANATEXSIZE" val="20"/>
  <p:tag name="IGUANATEXCURSOR" val="3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86,014"/>
  <p:tag name="ORIGINALWIDTH" val="3961,005"/>
  <p:tag name="LATEXADDIN" val="\documentclass{article}\pagestyle{empty}&#10;\usepackage{amsmath}&#10;\usepackage{amsfonts}&#10;\usepackage{amssymb}&#10;\begin{document}&#10;\begin{minipage}{12.3 cm}&#10;{\sffamily{&#10;Therefore, the volume of the biomass is given by&#10;\begin{eqnarray*}&#10;V&#10;&amp; = &amp; \int^3_0 \, \int^{6-y}_y \, \frac{x}{y+2} \, \textrm{d} x \, \textrm{d} y&#10;\, \, = \, \, \int^3_0 \, \Big[ \frac{\tfrac{1}{2} x^2}{y+2} \Big]^{x=6-y}_{x=y} \, \textrm{d} y \\[2mm]&#10;&amp; = &amp;&#10;\int^3_0 \, \frac{36 - 12 y}{2 (y+2)} \, \textrm{d} y \, \, = \, \, \int^3_0 \left( -6 + \frac{60}{2y + 4} \right) \, \textrm{d} y \\[2mm]&#10;&amp; = &amp;&#10;\Big[ -6y + 30 \cdot \ln|2y + 4| \Big]^3_0 \, \, = \, \, -18 + 30 \cdot \ln(10) - 30 \cdot \ln(4) \\[2mm]&#10;&amp; \approx &amp;&#10;9.489 \, .&#10;\end{eqnarray*}&#10;We conclude that the volume of the biomass is approximately $9.5$ cm$^3$.&#10;}}&#10;\end{minipage}&#10;\end{document}"/>
  <p:tag name="IGUANATEXSIZE" val="20"/>
  <p:tag name="IGUANATEXCURSOR" val="3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4,042"/>
  <p:tag name="ORIGINALWIDTH" val="4353,956"/>
  <p:tag name="LATEXADDIN" val="\documentclass{article}\pagestyle{empty}&#10;\usepackage{amsmath}&#10;\usepackage{amsfonts}&#10;\usepackage{amssymb}&#10;\begin{document}&#10;\begin{minipage}{12.3 cm}&#10;{\sffamily{&#10;{\bf{Average Value of a Function $f(x,y)$:}}\\[1mm]&#10;We already saw that the average value of a function $f(x)$ over an interval&#10;$a \leq x \leq b$ is given by the integral formula\\[-2mm]&#10;$$&#10;\text{AV} \, \, = \, \, \frac{1}{b-a} \, \int^b_a \, f(x) \, \textrm{d} x&#10;$$&#10;That is, to find the average value of a function of one variable over an interval, we&#10;integrate the function over the interval and divide by the length of the interval.\\[1mm]&#10;The two-variable procedure is similar. In particular, to find the average value of a function&#10;of two variables $f(x,y)$ over a region $R$, we integrate the function over $R$ and divide&#10;by the area of $R$.&#10;}}&#10;\end{minipage}&#10;\end{document}"/>
  <p:tag name="IGUANATEXSIZE" val="20"/>
  <p:tag name="IGUANATEXCURSOR" val="8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7,1691"/>
  <p:tag name="ORIGINALWIDTH" val="4339,708"/>
  <p:tag name="LATEXADDIN" val="\documentclass{article}\pagestyle{empty}&#10;\usepackage{amsmath}&#10;\usepackage{amsfonts}&#10;\usepackage{amssymb}&#10;\begin{document}&#10;\begin{minipage}{12.4 cm}&#10;{\sffamily{&#10;{\bf{Average Value Formula:}}\\[1mm]&#10;The average value of the function $f(x,y)$ over&#10;the region $R$ is given by the formula\\[-2mm]&#10;$$&#10;\text{AV} \, \, = \, \, \frac{1}{\text{area of $R$}} \, \iint_R \, f(x,y) \, \textrm{d} A \, .&#10;$$&#10;}}&#10;\end{minipage}&#10;\end{document}"/>
  <p:tag name="IGUANATEXSIZE" val="20"/>
  <p:tag name="IGUANATEXCURSOR" val="3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7,315"/>
  <p:tag name="ORIGINALWIDTH" val="4353,956"/>
  <p:tag name="LATEXADDIN" val="\documentclass{article}\pagestyle{empty}&#10;\usepackage{amsmath}&#10;\usepackage{amsfonts}&#10;\usepackage{amssymb}&#10;\begin{document}&#10;\begin{minipage}{12.3 cm}&#10;{\sffamily{&#10;{\bf{Example:}}\\[1mm]&#10;In a certain factory, output is given by the Cobb-Douglas production function&#10;$$&#10;Q(K,L) \, \, = \, \, 50 \cdot K^{3/5} \cdot L^{2/5} \, ,&#10;$$&#10;where $K$ is the capital investment in units of $1 000$ GEL and $L$ is the size of the labor&#10;force measured in worker-hours.\\[1mm]&#10;Suppose that monthly capital investment varies between $10 000$ and $12 000$ GEL, while monthly use of labor varies between $2 800$ and&#10;$3 200$ worker-hours. Find the average monthly output for the factory.&#10;}}&#10;\end{minipage}&#10;\end{document}"/>
  <p:tag name="IGUANATEXSIZE" val="20"/>
  <p:tag name="IGUANATEXCURSOR" val="3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0,263"/>
  <p:tag name="ORIGINALWIDTH" val="4359,206"/>
  <p:tag name="LATEXADDIN" val="\documentclass{article}\pagestyle{empty}&#10;\usepackage{amsmath}&#10;\usepackage{amsfonts}&#10;\usepackage{amssymb}&#10;\begin{document}&#10;\begin{minipage}{12.3 cm}&#10;{\sffamily{&#10;{\bf{Solution:}}\\[1mm]&#10;It is reasonable to estimate the average monthly output by the average value of $Q(K,L)$&#10;over the rectangular region $R$ $:$ $10 \leq K \leq 12$, $2 800 \leq L \leq 3 200$. The region has area\\[-2mm]&#10;$$&#10;A \, \, = \, \, \text{area of $R$} \, \, = \, \, (12-10) \cdot (3200 - 2800) \, \, = \, \, 800&#10;$$&#10;so the average output is&#10;\begin{eqnarray*}&#10;\text{AV} &amp; = &amp; \frac{1}{800} \, \iint_R \, 50 \cdot K^{3/5} \cdot L^{2/5} \, \textrm{d} A \\[2mm]&#10;&amp; = &amp;&#10;\frac{1}{800} \, \int^{3200}_{2800} \left( \int^{12}_{10} \, 50 \cdot K^{3/5} \cdot L^{2/5} \, \textrm{d} K \right) \textrm{d} L&#10;\end{eqnarray*}&#10;}}&#10;\end{minipage}&#10;\end{document}"/>
  <p:tag name="IGUANATEXSIZE" val="20"/>
  <p:tag name="IGUANATEXCURSOR" val="63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9,794"/>
  <p:tag name="ORIGINALWIDTH" val="3650,544"/>
  <p:tag name="LATEXADDIN" val="\documentclass{article}\pagestyle{empty}&#10;\usepackage{amsmath}&#10;\usepackage{amsfonts}&#10;\usepackage{amssymb}&#10;\begin{document}&#10;\begin{minipage}{12.3 cm}&#10;{\sffamily{&#10;\begin{eqnarray*}&#10;\text{AV} &amp; = &amp; \dots \, \, = \, \, \frac{1}{800} \int^{3200}_{2800} \, 50 \cdot L^{2/5} \cdot \Big[ \tfrac{5}{8} K^{8/5}\Big]^{K=12}_{K=10} \, \textrm{d} L\\[2mm]&#10;&amp; = &amp;&#10;\frac{250}{6400} \, \int^{3200}_{2800} \, \left( 12^{8/5} - 10^{8/5} \right) \cdot L^{2/5} \, \textrm{d} L\\[2mm]&#10;&amp; = &amp;&#10;\frac{250 \cdot \left( 12^{8/5} - 10^{8/5} \right)}{6400} \, \Big[ \tfrac{5}{7} L^{7/5} \Big]^{L=3200}_{L=2800}\\[2mm]&#10;&amp; \approx &amp;&#10;5181.23 \, .&#10;\end{eqnarray*}&#10;Thus, the average monthly output is approximately $5 181$ units.&#10;}}&#10;\end{minipage}&#10;\end{document}"/>
  <p:tag name="IGUANATEXSIZE" val="20"/>
  <p:tag name="IGUANATEXCURSOR" val="6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3,285"/>
  <p:tag name="ORIGINALWIDTH" val="4352,456"/>
  <p:tag name="LATEXADDIN" val="\documentclass{article}\pagestyle{empty}&#10;\usepackage{amsmath}&#10;\usepackage{amsfonts}&#10;\usepackage{amssymb}&#10;\begin{document}&#10;\begin{minipage}{12.3 cm}&#10;{\sffamily{&#10;{\bf{Population Density:}}\\[1mm]&#10;We already showed how the population in a circular region can be obtained by&#10;integrating population density, that is, the function $\rho(r)$ that gives the number of people&#10;per square meter at a radial distance $r$ from a fixed central point.\\[1mm]&#10;More generally, if we know the population density $\rho(x,y)$ at each point $\rho(x,y)$ in a&#10;certain region $R$, then the total population $\Delta P$ in a small part of the region with area&#10;$\Delta A$ is given by the product&#10;$$&#10;\underbrace{\qquad \Delta P \qquad}_{{\small{ \begin{array}{c} \text{number of people} \\ \text{in the region} \end{array} }}}&#10;\quad = \quad&#10;\underbrace{\qquad \rho(x,y) \qquad}_{{\small{ \begin{array}{c} \text{people per} \\ \text{square unit area} \end{array} }}}&#10;\, \, \cdot \, \,&#10;\underbrace{\qquad \Delta A \qquad}_{{\small{ \begin{array}{c} \text{area of} \\ \text{the area} \end{array} }}}&#10;$$&#10;&#10;}}&#10;\end{minipage}&#10;\end{document}"/>
  <p:tag name="IGUANATEXSIZE" val="20"/>
  <p:tag name="IGUANATEXCURSOR" val="9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2,805"/>
  <p:tag name="ORIGINALWIDTH" val="4353,956"/>
  <p:tag name="LATEXADDIN" val="\documentclass{article}\pagestyle{empty}&#10;\usepackage{amsmath}&#10;\usepackage{amsfonts}&#10;\usepackage{amssymb}&#10;\begin{document}&#10;\begin{minipage}{12.3 cm}&#10;{\sffamily{&#10;Using double integration to 'add up' the population of all such small regions, we&#10;can compute the total population $P$ of the region $R$ by the formula&#10;$$&#10;P \, \, = \, \, \iint_R \, \rho(x,y) \, \textrm{d} A&#10;$$&#10;The same formula can also be used to compute more general populations, such as the&#10;number of people in a test region who have been influenced by an advertising campaign&#10;or the number of people in a community that are susceptible to a contagious disease.\\[1mm]&#10;In the next example, we apply the formula to predict the outcome of a vote.&#10;}}&#10;\end{minipage}&#10;\end{document}"/>
  <p:tag name="IGUANATEXSIZE" val="20"/>
  <p:tag name="IGUANATEXCURSOR" val="6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0,274"/>
  <p:tag name="ORIGINALWIDTH" val="3325,834"/>
  <p:tag name="LATEXADDIN" val="\documentclass{article}\pagestyle{empty}&#10;\usepackage{amsmath}&#10;\usepackage{amsfonts}&#10;\usepackage{amssymb}&#10;\begin{document}&#10;\begin{minipage}{9.4 cm}&#10;{\sffamily{&#10;{\bf{Example:}}\\[1mm]&#10;A lakeside community whose boundaries are shown in the figure is about to vote&#10;on a tax assessment to build a new city park.\\[1mm]&#10;Based on a poll, a consultant estimates that the density of voters favorable to&#10;the assessment is&#10;$$&#10;\rho(x,y) \, \, = \, \, 50 \, x \, {\rm{e}}^{-0.04y}&#10;$$&#10;hundred people per square&#10;meter at grid point $(x,y)$ in the figure, where $x$ and $y$ are in meters.\\[1mm]&#10;If a total population of $35 000$ people vote on the assessment, does it pass or fail?&#10;}}&#10;\end{minipage}&#10;\end{document}"/>
  <p:tag name="IGUANATEXSIZE" val="20"/>
  <p:tag name="IGUANATEXCURSOR" val="5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1,256"/>
  <p:tag name="ORIGINALWIDTH" val="3324,335"/>
  <p:tag name="LATEXADDIN" val="\documentclass{article}\pagestyle{empty}&#10;\usepackage{amsmath}&#10;\usepackage{amsfonts}&#10;\usepackage{amssymb}&#10;\begin{document}&#10;\begin{minipage}{9.4 cm}&#10;{\sffamily{&#10;{\bf{Solution:}}\\[1mm]&#10;The community occupies the region $R$ bounded above by $y = x^2$, below by the $x$-axis,&#10;and on the right by $x = 2$.\\[1mm]&#10;We will compute the total number $N$ of favorable voters&#10;by the integral $\textrm{d} A$ over $R$, integrating first with respect to $y$ between $y = 0$&#10;and $y = x^2$, and then with respect to $x$ between $x = 0$ and $x = 2$. We find that&#10;\begin{eqnarray*}&#10;N &amp; = &amp; \iint_R \, \rho(x,y) \, \textrm{d} A \, \, = \, \, \int^2_0 \, \int^{x^2}_0 \, 50 \, x \, {\rm{e}}^{-0.04 \, y} \, \textrm{d} y \, \textrm{d} x \\[2mm]&#10;&amp; = &amp;&#10;\int^2_0 \, 50 \, x \, \Big[ -\tfrac{1}{0.04} {\rm{e}}^{-0.04 \, y} \Big]^{y=x^2}_{y = 0} \, \textrm{d} x&#10;\end{eqnarray*}&#10;&#10;}}&#10;\end{minipage}&#10;\end{document}"/>
  <p:tag name="IGUANATEXSIZE" val="20"/>
  <p:tag name="IGUANATEXCURSOR" val="8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9,498"/>
  <p:tag name="ORIGINALWIDTH" val="3749,531"/>
  <p:tag name="LATEXADDIN" val="\documentclass{article}\pagestyle{empty}&#10;\usepackage{amsmath}&#10;\usepackage{amsfonts}&#10;\usepackage{amssymb}&#10;\begin{document}&#10;\begin{minipage}{12.3 cm}&#10;{\sffamily{&#10;\begin{eqnarray*}&#10;N &amp; = &amp; \dots \, \, = \, \, -1250 \, \int^2_0 \left( x \cdot {\rm{e}}^{-0.04 x^2} - x \right) \textrm{d} x \\[2mm]&#10;&amp; = &amp;&#10;-1250 \, \Big[ -\tfrac{1}{0.08} {\rm{e}}^{-0.04 x^2} - \tfrac{1}{2} x^2 \Big]^2_0\\[2mm]&#10;&amp; = &amp;&#10;-1250 \cdot \left( -12.5 \, {\rm{e}}^{-0.16} - 2 \right) - (-1250) \cdot \left( -12.5 - 0 \right) \\[2mm]&#10;&amp; \approx &amp;&#10;189.75 \quad \text{hundered people} \, .&#10;\end{eqnarray*}&#10;That is, $18 975$ people are expected to vote for the assessment and&#10;$$&#10;35000 \, - \, 18 975 \, \, = \, \, 16 025 \quad \text{people} &#10;$$&#10;should vote against it, so the measure should pass.&#10;}}&#10;\end{minipage}&#10;\end{document}"/>
  <p:tag name="IGUANATEXSIZE" val="20"/>
  <p:tag name="IGUANATEXCURSOR" val="4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6,4305"/>
  <p:tag name="ORIGINALWIDTH" val="4384,702"/>
  <p:tag name="LATEXADDIN" val="\documentclass{article}\pagestyle{empty}&#10;\usepackage{amsmath}&#10;\usepackage{amsfonts}&#10;\usepackage{amssymb}&#10;\begin{document}&#10;\begin{minipage}{12.4 cm}&#10;{\sffamily{&#10;{\bf{Exercise:}} Let $R$ be the rectangular region $1 \leq x \leq 2$, $0 \leq y \leq \pi$. Evaluate the double integral&#10;$$&#10;\iint_R \, y \cdot \sin(xy) \, \textrm{d} A \hspace{1cm} \phantom{u}&#10;$$&#10;&#10;&#10;}}&#10;\end{minipage}&#10;\end{document}"/>
  <p:tag name="IGUANATEXSIZE" val="20"/>
  <p:tag name="IGUANATEXCURSOR" val="3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4,589"/>
  <p:tag name="ORIGINALWIDTH" val="4343,458"/>
  <p:tag name="LATEXADDIN" val="\documentclass{article}\pagestyle{empty}&#10;\usepackage{amsmath}&#10;\usepackage{amsfonts}&#10;\usepackage{amssymb}&#10;\begin{document}&#10;\begin{minipage}{12.4 cm}&#10;{\sffamily{&#10;{\bf{Solution:}} \\[1mm]&#10;If we first integrate with respect to $x$, we obtain&#10;\begin{eqnarray*}&#10;\iint_R \, y \cdot \sin(xy) \, \textrm{d} A &amp; = &amp; \int^{\pi}_0 \, \int^2_1 \, y \cdot \sin(xy) \, \textrm{d} x \, \textrm{d} y \, \, = \, \,&#10;\int^{\pi}_0 \, \Big[ -\cos(xy) \Big]^{x=2}_{x=1} \, \textrm{d} y \\[1mm]&#10;&amp; = &amp;&#10;\int^{\pi}_0 \left( -\cos(2y) + \cos(y) \right) \textrm{d} y \, \, = \, \, \Big[ -\tfrac{1}{2} \sin(2y) + \sin(y) \Big]^{\pi}_0 \\[1mm]&#10;&amp; = &amp;&#10;0 \, .&#10;\end{eqnarray*}&#10;&#10;&#10;}}&#10;\end{minipage}&#10;\end{document}"/>
  <p:tag name="IGUANATEXSIZE" val="20"/>
  <p:tag name="IGUANATEXCURSOR" val="6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4,316"/>
  <p:tag name="ORIGINALWIDTH" val="4386,202"/>
  <p:tag name="LATEXADDIN" val="\documentclass{article}\pagestyle{empty}&#10;\usepackage{amsmath}&#10;\usepackage{amsfonts}&#10;\usepackage{amssymb}&#10;\begin{document}&#10;\begin{minipage}{12.4 cm}&#10;{\sffamily{&#10;{\bf{Note:}} If we reverse the order of integration and first integrate with respect to $y$, we get&#10;\begin{eqnarray*}&#10;\iint_R \, y \cdot \sin(xy) \, \textrm{d} A &amp; = &amp; \int^2_1 \, \int^{\pi}_0 \, y \cdot \sin(xy) \, \textrm{d} y \, \textrm{d} x &#10;\end{eqnarray*}&#10;but this order of integration is much more difficult than the method we used&#10;because it involves integration by parts twice.\\[2mm]&#10;Therefore, as already pointed out, when we evaluate double integrals&#10;it is wise to choose the order of integration that gives simpler integrals.&#10;&#10;}}&#10;\end{minipage}&#10;\end{document}"/>
  <p:tag name="IGUANATEXSIZE" val="20"/>
  <p:tag name="IGUANATEXCURSOR" val="5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3,9258"/>
  <p:tag name="ORIGINALWIDTH" val="3324,335"/>
  <p:tag name="LATEXADDIN" val="\documentclass{article}\pagestyle{empty}&#10;\usepackage{amsmath}&#10;\usepackage{amsfonts}&#10;\usepackage{amssymb}&#10;\begin{document}&#10;\begin{minipage}{9.4 cm}&#10;{\sffamily{&#10;{\bf{Exercise:}}\\[1mm]&#10;Find the volume of the solid $S$ that is bounded by the elliptic paraboloid&#10;$x^2 + 2 y^2 + z = 16$, the planes $x = 2$ and $y = 2$, and the three coordinate planes.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,114"/>
  <p:tag name="ORIGINALWIDTH" val="4380,953"/>
  <p:tag name="LATEXADDIN" val="\documentclass{article}\pagestyle{empty}&#10;\usepackage{amsmath}&#10;\usepackage{amsfonts}&#10;\usepackage{amssymb}&#10;\begin{document}&#10;\begin{minipage}{12.4 cm}&#10;{\sffamily{&#10;{\bf{Solution:}} \\[1mm]&#10;We first observe that $S$ is the solid that lies under the surface&#10;$z = 16 - x^2 - 2 y^2$ and above the square $R$ with $0 \leq x \leq 2$ and $0 \leq y \leq 2$.\\[1mm]&#10;We are thus in a position to evaluate the double integral on a rectangular domain. Therefore\\[-4mm]&#10;$$&#10;V \, \, = \, \, \iint_R \left( 16 - x^2 - 2y^2 \right) \textrm{d} A \, \, = \, \, \int^2_0 \, \int^2_0 \left( 16 - x^2 - 2y^2 \right) \textrm{d} x \textrm{d} y&#10;$$&#10;&#10;}}&#10;\end{minipage}&#10;\end{document}"/>
  <p:tag name="IGUANATEXSIZE" val="20"/>
  <p:tag name="IGUANATEXCURSOR" val="4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6,61"/>
  <p:tag name="ORIGINALWIDTH" val="3547,807"/>
  <p:tag name="LATEXADDIN" val="\documentclass{article}\pagestyle{empty}&#10;\usepackage{amsmath}&#10;\usepackage{amsfonts}&#10;\usepackage{amssymb}&#10;\begin{document}&#10;\begin{minipage}{12.4 cm}&#10;{\sffamily{&#10;\begin{eqnarray*}&#10;V &amp; = &amp; \iint_R \left( 16 - x^2 - 2y^2 \right) \textrm{d} A \, \, = \, \, \int^2_0 \, \int^2_0 \left( 16 - x^2 - 2y^2 \right) \textrm{d} x \textrm{d} y \\[2mm]&#10;&amp; = &amp;&#10;\int^2_0 \, \Big[ 16 x - \tfrac{1}{3} x^3 - 2 y^2 x \Big]^{x=2}_{x=0} \, \textrm{d} y \, \, = \, \,&#10;\int^2_0 \left( \tfrac{88}{3} - 4 y^2 \right) \textrm{d} y \\[2mm]&#10;&amp; = &amp;&#10;\Big[ \tfrac{88}{3} y - \tfrac{4}{3} y^3 \Big]^2_0 \, \, = \, \, 48 \, .&#10;\end{eqnarray*}&#10;&#10;}}&#10;\end{minipage}&#10;\end{document}"/>
  <p:tag name="IGUANATEXSIZE" val="20"/>
  <p:tag name="IGUANATEXCURSOR" val="5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9,9101"/>
  <p:tag name="ORIGINALWIDTH" val="3316,836"/>
  <p:tag name="LATEXADDIN" val="\documentclass{article}\pagestyle{empty}&#10;\usepackage{amsmath}&#10;\usepackage{amsfonts}&#10;\usepackage{amssymb}&#10;\begin{document}&#10;\begin{minipage}{9.4 cm}&#10;{\sffamily{&#10;{\bf{Exercise:}} Let $R$ be the rectangular region $0 \leq x \leq \tfrac{1}{2} \pi$, $0 \leq y \leq \tfrac{1}{2} \pi$. Evaluate the double integral&#10;$$&#10;\iint_R \, \sin(x) \cdot \cos(y) \, \textrm{d} A \, .&#10;$$&#10;}}&#10;\end{minipage}&#10;\end{document}"/>
  <p:tag name="IGUANATEXSIZE" val="20"/>
  <p:tag name="IGUANATEXCURSOR" val="2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0,619"/>
  <p:tag name="ORIGINALWIDTH" val="4387,702"/>
  <p:tag name="LATEXADDIN" val="\documentclass{article}\pagestyle{empty}&#10;\usepackage{amsmath}&#10;\usepackage{amsfonts}&#10;\usepackage{amssymb}&#10;\begin{document}&#10;\begin{minipage}{12.4 cm}&#10;{\sffamily{&#10;{\bf{Solution:}} \\[1mm]&#10;In the special case where $f(x,y)$ can be factored as the product of a function of $x$ only&#10;and a function of $y$ only, the double integral of $f$ can be written in a particularly simple&#10;form as a product of two single integrals:&#10;$$&#10;\iint_R \, \sin(x) \cdot \cos(y) \, \textrm{d} A \, \, = \, \, \int^{\pi/2}_0 \, \sin(x) \, \textrm{d} x \, \cdot \, \int^{\pi/2}_0 \, \cos(y) \, \textrm{d} y&#10;$$&#10;}}&#10;\end{minipage}&#10;\end{document}"/>
  <p:tag name="IGUANATEXSIZE" val="20"/>
  <p:tag name="IGUANATEXCURSOR" val="5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1,106"/>
  <p:tag name="ORIGINALWIDTH" val="3951,256"/>
  <p:tag name="LATEXADDIN" val="\documentclass{article}\pagestyle{empty}&#10;\usepackage{amsmath}&#10;\usepackage{amsfonts}&#10;\usepackage{amssymb}&#10;\begin{document}&#10;\begin{minipage}{12.4 cm}&#10;{\sffamily{&#10;We get&#10;\begin{eqnarray*}&#10;\iint_R \, \sin(x) \cdot \cos(y) \, \textrm{d} A &amp; = &amp; \int^{\pi/2}_0 \, \sin(x) \, \textrm{d} x \, \cdot \, \int^{\pi/2}_0 \, \cos(y) \, \textrm{d} y \\[2mm]&#10;&amp; = &amp; \Big[ -\cos(x) \Big]^{\pi/2}_0 \, \cdot \, \Big[ \sin(y) \Big]^{\pi/2}_0 \, \, = \, \, 1 \cdot 1 \\[2mm]&#10;&amp; = &amp; 1 \, .&#10;\end{eqnarray*}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7,4128"/>
  <p:tag name="ORIGINALWIDTH" val="3316,836"/>
  <p:tag name="LATEXADDIN" val="\documentclass{article}\pagestyle{empty}&#10;\usepackage{amsmath}&#10;\usepackage{amsfonts}&#10;\usepackage{amssymb}&#10;\begin{document}&#10;\begin{minipage}{9.4 cm}&#10;{\sffamily{&#10;{\bf{Exercise:}} Let $R$ be bounded by the parabolas $y = 2x^2$ and $y = 1 + x^2$. Evaluate the double integral&#10;$$&#10;\iint_R \, (x+2y) \, \textrm{d} A \, .&#10;$$&#10;}}&#10;\end{minipage}&#10;\end{document}"/>
  <p:tag name="IGUANATEXSIZE" val="20"/>
  <p:tag name="IGUANATEXCURSOR" val="1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2,366"/>
  <p:tag name="ORIGINALWIDTH" val="3325,834"/>
  <p:tag name="LATEXADDIN" val="\documentclass{article}\pagestyle{empty}&#10;\usepackage{amsmath}&#10;\usepackage{amsfonts}&#10;\usepackage{amssymb}&#10;\begin{document}&#10;\begin{minipage}{9.4 cm}&#10;{\sffamily{&#10;{\bf{Solution:}} \\[1mm]&#10;The parabolas intersect when $2x^2 = 1 + x^2$, that is, $x^2 = 1$, so $x = \pm 1$.\\[1mm]&#10;We note that the region $R$ (see the figure) can be expressed by vertical cross&#10;sections but not by horizontal cross sections, i.e.&#10;$$&#10;R \, \, = \, \, \left\{ \, (x,y) \in \mathbb{R}^2 \, : \, -1 \, \leq \, x \, \leq \, 1 \, , \, 2x^2 \, \leq \, y \, \leq \, 1 + x^2 \, \right\} \, .&#10;$$&#10;}}&#10;\end{minipage}&#10;\end{document}"/>
  <p:tag name="IGUANATEXSIZE" val="20"/>
  <p:tag name="IGUANATEXCURSOR" val="4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9,018"/>
  <p:tag name="ORIGINALWIDTH" val="4377,953"/>
  <p:tag name="LATEXADDIN" val="\documentclass{article}\pagestyle{empty}&#10;\usepackage{amsmath}&#10;\usepackage{amsfonts}&#10;\usepackage{amssymb}&#10;\begin{document}&#10;\begin{minipage}{12.4 cm}&#10;{\sffamily{&#10;Since the lower boundary is $y = 2x^2$ and the upper boundary is $y = 1 + x^2$ we obtain&#10;\begin{eqnarray*}&#10;\iint_R \left( x + 2y \right) \textrm{d} A &amp; = &amp; \int^1_{-1} \, \int^{1+x^2}_{2x^2} \left( x + 2y \right) \textrm{d} y \, \textrm{d} x&#10;\, \, = \, \,&#10;\int^1_{-1} \, \Big[ xy + y^2 \Big]^{y = 1+x^2}_{y = 2x^2} \, \textrm{d} x \\[2mm]&#10;&amp; = &amp;&#10;\int^1_{-1} \left( x \cdot (1+x^2) + (1+x^2)^2 - x \cdot (2x^2) - (2x^2)^2 \right) \textrm{d} x\\[2mm]&#10;&amp; = &amp;&#10;\int^1_{-1} \left( -3x^4 - x^3 + 2x^2 + x + 1 \right) \textrm{d} x \\[2mm]&#10;&amp; = &amp;&#10;\Big[ -\tfrac{3}{5} x^5 - \tfrac{1}{4} x^4 + \tfrac{2}{3} x^3 + \tfrac{1}{2} x^2 + x \Big]^1_{-1}&#10;\, \, = \, \,&#10;\tfrac{32}{15} \, .&#10;\end{eqnarray*}&#10;}}&#10;\end{minipage}&#10;\end{document}"/>
  <p:tag name="IGUANATEXSIZE" val="20"/>
  <p:tag name="IGUANATEXCURSOR" val="8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9,501"/>
  <p:tag name="ORIGINALWIDTH" val="3323,585"/>
  <p:tag name="LATEXADDIN" val="\documentclass{article}\pagestyle{empty}&#10;\usepackage{amsmath}&#10;\usepackage{amsfonts}&#10;\usepackage{amssymb}&#10;\begin{document}&#10;\begin{minipage}{9.4 cm}&#10;{\sffamily{&#10;{\bf{Note:}} When we set up a double integral, it is essential to draw a&#10;diagram.&#10;\begin{itemize}&#10;\item Often, for regions that can be expressed by vertical cross sections, it is helpful to draw a vertical arrow.\\[1mm]&#10;Then the limits of integration for the inner integral can be read from the diagram as follows: The arrow&#10;starts at the lower boundary $y = g_1(x)$, which gives the lower limit in the integral, and&#10;the arrow ends at the upper boundary $y = g_2(x)$, which gives the upper limit of integration.&#10;\item For a region that can be expressd by a horizontal cross section the arrow is drawn horizontally from the left boundary to the&#10;right boundary.&#10;\end{itemize}&#10;}}&#10;\end{minipage}&#10;\end{document}"/>
  <p:tag name="IGUANATEXSIZE" val="20"/>
  <p:tag name="IGUANATEXCURSOR" val="3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5,4256"/>
  <p:tag name="ORIGINALWIDTH" val="3315,336"/>
  <p:tag name="LATEXADDIN" val="\documentclass{article}\pagestyle{empty}&#10;\usepackage{amsmath}&#10;\usepackage{amsfonts}&#10;\usepackage{amssymb}&#10;\begin{document}&#10;\begin{minipage}{9.4 cm}&#10;{\sffamily{&#10;{\bf{Exercise:}}\\[1mm]&#10;Find the volume of the solid $S$ that lies under the paraboloid $z = x^2 + y^2$ and&#10;above the region $R$ in the $x$-$y$-plane bounded by the line $y = 2x$ and the parabola $y = x^2$.&#10;}}&#10;\end{minipage}&#10;\end{document}"/>
  <p:tag name="IGUANATEXSIZE" val="20"/>
  <p:tag name="IGUANATEXCURSOR" val="2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7,9078"/>
  <p:tag name="ORIGINALWIDTH" val="3325,834"/>
  <p:tag name="LATEXADDIN" val="\documentclass{article}\pagestyle{empty}&#10;\usepackage{amsmath}&#10;\usepackage{amsfonts}&#10;\usepackage{amssymb}&#10;\begin{document}&#10;\begin{minipage}{9.4 cm}&#10;{\sffamily{&#10;{\bf{Solution:}} \\[1mm]&#10;From the sketch we see that our region $R$ can be expressed by vertical cross sections, i.e.&#10;$$&#10;R \, \, = \, \, \left\{ \, (x,y) \in \mathbb{R}^2 \, : \, 0 \, \leq \, x \, \leq \, 2 \, , \, x^2 \, \leq \, y \, \leq \, 2x \, \right\} \, .&#10;$$&#10;}}&#10;\end{minipage}&#10;\end{document}"/>
  <p:tag name="IGUANATEXSIZE" val="20"/>
  <p:tag name="IGUANATEXCURSOR" val="4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7,274"/>
  <p:tag name="ORIGINALWIDTH" val="3666,292"/>
  <p:tag name="LATEXADDIN" val="\documentclass{article}\pagestyle{empty}&#10;\usepackage{amsmath}&#10;\usepackage{amsfonts}&#10;\usepackage{amssymb}&#10;\begin{document}&#10;\begin{minipage}{12.4 cm}&#10;{\sffamily{&#10;Therefore the volume under $z = x^2 + y^2$ and above $R$ is&#10;\begin{eqnarray*}&#10;V &amp; = &amp; \iint_R \left( x^2 + y^2 \right) \textrm{d} A \, \, = \, \, \int^2_0 \, \int^{2x}_{x^2} \left( x^2 + y^2 \right) \textrm{d} y \, \textrm{d} x \\[2mm]&#10;&amp; = &amp;&#10;\int^2_0 \, \Big[ x^2 y + \tfrac{1}{3} y^3 \Big]^{y=2x}_{y=x^2} \, \textrm{d} x \\[2mm]&#10;&amp; = &amp;&#10;\int^2_0 \left( -\tfrac{1}{3} x^6 - x^4 + \tfrac{14}{3} x^3 \right) \textrm{d} x \\[2mm]&#10;&amp; = &amp;&#10;\Big[ -\tfrac{1}{21} x^7 - \tfrac{1}{5} x^5 + \tfrac{7}{6} x^4 \Big]^2_0 \, \, = \, \, \tfrac{216}{35} \, . &#10;\end{eqnarray*}&#10;&#10;}}&#10;\end{minipage}&#10;\end{document}"/>
  <p:tag name="IGUANATEXSIZE" val="20"/>
  <p:tag name="IGUANATEXCURSOR" val="6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33,259"/>
  <p:tag name="ORIGINALWIDTH" val="3316,086"/>
  <p:tag name="LATEXADDIN" val="\documentclass{article}\pagestyle{empty}&#10;\usepackage{amsmath}&#10;\usepackage{amsfonts}&#10;\usepackage{amssymb}&#10;\begin{document}&#10;\begin{minipage}{9.4 cm}&#10;{\sffamily{&#10;{\bf{Alternative Solution:}} \\[1mm]&#10;From the sketch we also see that our region $R$ can be expressed by horizontal cross sections as well, i.e.&#10;$$&#10;R \, \, = \, \, \left\{ \, (x,y) \in \mathbb{R}^2 \, : \, 0 \, \leq \, y \, \leq \, 4 \, , \, \tfrac{1}{2} y \, \leq \, x \, \leq \, \sqrt{y} \, \right\} \, .&#10;$$&#10;Therefore another expression for $V$ is&#10;\begin{eqnarray*}&#10;V &amp; = &amp; \iint_R \left( x^2 + y^2 \right) \textrm{d} A \, \, = \, \,&#10;\int^4_0 \, \int^{\sqrt{y}}_{\tfrac{1}{2} y} \left( x^2 + y^2 \right) \textrm{d} x \, \textrm{d} y \\[2mm]&#10;&amp; = &amp;&#10;\int^4_0 \, \Big[ \tfrac{1}{3} x^3 + x y^2 \Big]^{x=\sqrt{y}}_{x = \tfrac{1}{2} y} \, \textrm{d} y&#10;\, \, = \, \, \dots \, \, = \, \, \tfrac{216}{35} \, .&#10;\end{eqnarray*}&#10;}}&#10;\end{minipage}&#10;\end{document}"/>
  <p:tag name="IGUANATEXSIZE" val="20"/>
  <p:tag name="IGUANATEXCURSOR" val="8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1,6573"/>
  <p:tag name="ORIGINALWIDTH" val="4375,703"/>
  <p:tag name="LATEXADDIN" val="\documentclass{article}\pagestyle{empty}&#10;\usepackage{amsmath}&#10;\usepackage{amsfonts}&#10;\usepackage{amssymb}&#10;\begin{document}&#10;\begin{minipage}{12.4 cm}&#10;{\sffamily{&#10;{\bf{Exercise:}}\\[1mm]&#10;Let $R$ be the region bounded by the line $y = x-1$ and the parabola $y^2 = 2x + 6$. Evaluate the double integral&#10;$$&#10;\iint_R \, xy \, \textrm{d} A \, .&#10;$$&#10;&#10;&#10;}}&#10;\end{minipage}&#10;\end{document}"/>
  <p:tag name="IGUANATEXSIZE" val="20"/>
  <p:tag name="IGUANATEXCURSOR" val="1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4,755"/>
  <p:tag name="ORIGINALWIDTH" val="3317,585"/>
  <p:tag name="LATEXADDIN" val="\documentclass{article}\pagestyle{empty}&#10;\usepackage{amsmath}&#10;\usepackage{amsfonts}&#10;\usepackage{amssymb}&#10;\begin{document}&#10;\begin{minipage}{9.4 cm}&#10;{\sffamily{&#10;{\bf{Solution:}} \\[1mm]&#10;The region $R$ is shown in the figure. Again $R$ can be expressed both by vertical and horizontal cross sections, but&#10;the description of $R$ by means of vertical cross sections is more complicated because the lower boundary&#10;consists of two parts.\\[1mm]&#10;Therefore we prefer to express $R$ by horizontal cross sections:&#10;$$&#10;R \, \, = \, \, \left\{ \, (x,y) \in \mathbb{R}^2 \, : \, -2 \, \leq \, y \, \leq \, 4 \, , \, \tfrac{1}{2} y^2-3 \, \leq \, x \, \leq \, y + 1 \, \right\} \, .&#10;$$&#10;This gives&#10;\begin{eqnarray*}&#10;\iint_R \, xy \, \textrm{d} A &amp; = &amp; \int^4_{-2} \, \int^{y+1}_{\tfrac{1}{2} y^2 - 3} \, xy \, \textrm{d} x \, \textrm{d} y&#10;\end{eqnarray*}&#10;}}&#10;\end{minipage}&#10;\end{document}"/>
  <p:tag name="IGUANATEXSIZE" val="20"/>
  <p:tag name="IGUANATEXCURSOR" val="8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444</Words>
  <Application>Microsoft Office PowerPoint</Application>
  <PresentationFormat>Bildschirmpräsentation (16:9)</PresentationFormat>
  <Paragraphs>117</Paragraphs>
  <Slides>62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3" baseType="lpstr">
      <vt:lpstr>Larissa-Design</vt:lpstr>
      <vt:lpstr>Calculus II for Management</vt:lpstr>
      <vt:lpstr>Folie 2</vt:lpstr>
      <vt:lpstr>When we deal with integrand functions of several variables we need to be clear on which variable we need to use for integration</vt:lpstr>
      <vt:lpstr>Successive integration w.r.t. the involved variables leads to iterated integrals or nested integrals …</vt:lpstr>
      <vt:lpstr>… that are solved by first integrating w.r.t. one variable and then w.r.t. the other variable</vt:lpstr>
      <vt:lpstr>For a double integral over a rectangular region the order of integration is irrelevant (this statement is often called Fubini’s Theorem)</vt:lpstr>
      <vt:lpstr>Example: Evaluating a double integral</vt:lpstr>
      <vt:lpstr>Example: Evaluating a double integral</vt:lpstr>
      <vt:lpstr>Example: Evaluating a double integral</vt:lpstr>
      <vt:lpstr>Example: Evaluating a double integral</vt:lpstr>
      <vt:lpstr>Example: Evaluating a double integral</vt:lpstr>
      <vt:lpstr>Example: Evaluating a double integral</vt:lpstr>
      <vt:lpstr>Example: Evaluating a double integral over an rectangular region</vt:lpstr>
      <vt:lpstr>Folie 14</vt:lpstr>
      <vt:lpstr>If the region of integration is bounded above and below by a function in x then we can use vertical cross sections to express the region (1/ 2)</vt:lpstr>
      <vt:lpstr>If the region of integration is bounded above and below by a function in x then we can use vertical cross sections to express the region (2/ 2)</vt:lpstr>
      <vt:lpstr>Example: Describing a region by vertical cross sections</vt:lpstr>
      <vt:lpstr>Example: Describing a region by vertical cross sections</vt:lpstr>
      <vt:lpstr>If the region of integration is bounded from the right and left by a function in y then we can use horizontal cross sections to express the region</vt:lpstr>
      <vt:lpstr>Example: Describing a region by horizontal cross sections</vt:lpstr>
      <vt:lpstr>Example: Describing a region by horizontal cross sections</vt:lpstr>
      <vt:lpstr>Summary: Vertical and horizontal cross sections and the integrals they lead to</vt:lpstr>
      <vt:lpstr>When being free to choose the order of integration, always go for that which results in the easier to handle integrals</vt:lpstr>
      <vt:lpstr>Example: Evaluating a double integral over a region</vt:lpstr>
      <vt:lpstr>Example: Evaluating a double integral over a region</vt:lpstr>
      <vt:lpstr>Example: Evaluating a double integral over a region</vt:lpstr>
      <vt:lpstr>Example: Evaluating a double integral over a region</vt:lpstr>
      <vt:lpstr>Folie 28</vt:lpstr>
      <vt:lpstr>Application: Area of a region in the plane (1/ 2)</vt:lpstr>
      <vt:lpstr>Application: Area of a region in the plane (2/ 2)</vt:lpstr>
      <vt:lpstr>Example: Finding an area using a double integral</vt:lpstr>
      <vt:lpstr>Application: Volume as a double integral</vt:lpstr>
      <vt:lpstr>Example: Finding the volume of a biomass using a double integral</vt:lpstr>
      <vt:lpstr>Example: Finding the volume of a biomass using a double integral</vt:lpstr>
      <vt:lpstr>Example: Finding the volume of a biomass using a double integral</vt:lpstr>
      <vt:lpstr>Application: Average value of a function (1/ 2)</vt:lpstr>
      <vt:lpstr>Application: Average value of a function (2/ 2)</vt:lpstr>
      <vt:lpstr>Example: Calculating the average monthly output</vt:lpstr>
      <vt:lpstr>Example: Calculating the average monthly output</vt:lpstr>
      <vt:lpstr>Example: Calculating the average monthly output</vt:lpstr>
      <vt:lpstr>Application: Population density (1/ 2)</vt:lpstr>
      <vt:lpstr>Application: Population density (2/ 2)</vt:lpstr>
      <vt:lpstr>Example: Finding an area using a double integral</vt:lpstr>
      <vt:lpstr>Example: Finding an area using a double integral</vt:lpstr>
      <vt:lpstr>Example: Finding an area using a double integral</vt:lpstr>
      <vt:lpstr>Folie 46</vt:lpstr>
      <vt:lpstr>Exercise</vt:lpstr>
      <vt:lpstr>Note: Always take that order of integration that is most easy to evaluate</vt:lpstr>
      <vt:lpstr>Exercise</vt:lpstr>
      <vt:lpstr>Exercise</vt:lpstr>
      <vt:lpstr>Exercise</vt:lpstr>
      <vt:lpstr>Exercise</vt:lpstr>
      <vt:lpstr>Exercise</vt:lpstr>
      <vt:lpstr>Exercise</vt:lpstr>
      <vt:lpstr>Note: Always take that order of integration that is most easy to evaluate</vt:lpstr>
      <vt:lpstr>Exercise</vt:lpstr>
      <vt:lpstr>Exercise</vt:lpstr>
      <vt:lpstr>Exercise</vt:lpstr>
      <vt:lpstr>Exercise</vt:lpstr>
      <vt:lpstr>Exercise</vt:lpstr>
      <vt:lpstr>Exercise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155</cp:revision>
  <dcterms:created xsi:type="dcterms:W3CDTF">2020-04-04T18:50:50Z</dcterms:created>
  <dcterms:modified xsi:type="dcterms:W3CDTF">2023-02-17T13:04:25Z</dcterms:modified>
</cp:coreProperties>
</file>