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ags/tag8.xml" ContentType="application/vnd.openxmlformats-officedocument.presentationml.tags+xml"/>
  <Override PartName="/ppt/tags/tag104.xml" ContentType="application/vnd.openxmlformats-officedocument.presentationml.tags+xml"/>
  <Override PartName="/ppt/slides/slide36.xml" ContentType="application/vnd.openxmlformats-officedocument.presentationml.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Override PartName="/ppt/tags/tag78.xml" ContentType="application/vnd.openxmlformats-officedocument.presentationml.tags+xml"/>
  <Override PartName="/ppt/tags/tag96.xml" ContentType="application/vnd.openxmlformats-officedocument.presentationml.tags+xml"/>
  <Override PartName="/ppt/tags/tag100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tags/tag38.xml" ContentType="application/vnd.openxmlformats-officedocument.presentationml.tags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tags/tag85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45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92.xml" ContentType="application/vnd.openxmlformats-officedocument.presentationml.tags+xml"/>
  <Override PartName="/ppt/tags/tag34.xml" ContentType="application/vnd.openxmlformats-officedocument.presentationml.tags+xml"/>
  <Override PartName="/ppt/tags/tag52.xml" ContentType="application/vnd.openxmlformats-officedocument.presentationml.tags+xml"/>
  <Override PartName="/ppt/tags/tag81.xml" ContentType="application/vnd.openxmlformats-officedocument.presentationml.tags+xml"/>
  <Override PartName="/ppt/tags/tag109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41.xml" ContentType="application/vnd.openxmlformats-officedocument.presentationml.tags+xml"/>
  <Override PartName="/ppt/tags/tag70.xml" ContentType="application/vnd.openxmlformats-officedocument.presentationml.tags+xml"/>
  <Override PartName="/ppt/tags/tag116.xml" ContentType="application/vnd.openxmlformats-officedocument.presentationml.tags+xml"/>
  <Override PartName="/ppt/tags/tag127.xml" ContentType="application/vnd.openxmlformats-officedocument.presentationml.tag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tags/tag105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Default Extension="png" ContentType="image/png"/>
  <Override PartName="/ppt/tags/tag112.xml" ContentType="application/vnd.openxmlformats-officedocument.presentationml.tags+xml"/>
  <Override PartName="/ppt/tags/tag123.xml" ContentType="application/vnd.openxmlformats-officedocument.presentationml.tag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tags/tag101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tags/tag68.xml" ContentType="application/vnd.openxmlformats-officedocument.presentationml.tags+xml"/>
  <Override PartName="/ppt/tags/tag86.xml" ContentType="application/vnd.openxmlformats-officedocument.presentationml.tags+xml"/>
  <Override PartName="/ppt/tags/tag97.xml" ContentType="application/vnd.openxmlformats-officedocument.presentationml.tags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57.xml" ContentType="application/vnd.openxmlformats-officedocument.presentationml.tags+xml"/>
  <Override PartName="/ppt/tags/tag75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tags/tag17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64.xml" ContentType="application/vnd.openxmlformats-officedocument.presentationml.tags+xml"/>
  <Override PartName="/ppt/tags/tag82.xml" ContentType="application/vnd.openxmlformats-officedocument.presentationml.tags+xml"/>
  <Override PartName="/ppt/tags/tag93.xml" ContentType="application/vnd.openxmlformats-officedocument.presentationml.tags+xml"/>
  <Override PartName="/ppt/tags/tag24.xml" ContentType="application/vnd.openxmlformats-officedocument.presentationml.tags+xml"/>
  <Default Extension="gif" ContentType="image/gif"/>
  <Override PartName="/ppt/tags/tag53.xml" ContentType="application/vnd.openxmlformats-officedocument.presentationml.tags+xml"/>
  <Override PartName="/ppt/tags/tag71.xml" ContentType="application/vnd.openxmlformats-officedocument.presentationml.tags+xml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60.xml" ContentType="application/vnd.openxmlformats-officedocument.presentationml.tags+xml"/>
  <Override PartName="/ppt/tags/tag117.xml" ContentType="application/vnd.openxmlformats-officedocument.presentationml.tags+xml"/>
  <Override PartName="/ppt/slides/slide49.xml" ContentType="application/vnd.openxmlformats-officedocument.presentationml.slide+xml"/>
  <Override PartName="/ppt/tags/tag20.xml" ContentType="application/vnd.openxmlformats-officedocument.presentationml.tags+xml"/>
  <Override PartName="/ppt/tags/tag106.xml" ContentType="application/vnd.openxmlformats-officedocument.presentationml.tags+xml"/>
  <Override PartName="/ppt/tags/tag124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tags/tag6.xml" ContentType="application/vnd.openxmlformats-officedocument.presentationml.tags+xml"/>
  <Override PartName="/ppt/tags/tag113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ags/tag98.xml" ContentType="application/vnd.openxmlformats-officedocument.presentationml.tags+xml"/>
  <Override PartName="/ppt/tags/tag102.xml" ContentType="application/vnd.openxmlformats-officedocument.presentationml.tags+xml"/>
  <Override PartName="/ppt/tags/tag120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tags/tag2.xml" ContentType="application/vnd.openxmlformats-officedocument.presentationml.tags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tags/tag87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tags/tag94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tags/tag83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90.xml" ContentType="application/vnd.openxmlformats-officedocument.presentationml.tags+xml"/>
  <Override PartName="/ppt/tags/tag118.xml" ContentType="application/vnd.openxmlformats-officedocument.presentationml.tags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tags/tag107.xml" ContentType="application/vnd.openxmlformats-officedocument.presentationml.tags+xml"/>
  <Override PartName="/ppt/slides/slide7.xml" ContentType="application/vnd.openxmlformats-officedocument.presentationml.slide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114.xml" ContentType="application/vnd.openxmlformats-officedocument.presentationml.tags+xml"/>
  <Override PartName="/ppt/tags/tag125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tags/tag7.xml" ContentType="application/vnd.openxmlformats-officedocument.presentationml.tags+xml"/>
  <Override PartName="/ppt/tags/tag103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tags/tag99.xml" ContentType="application/vnd.openxmlformats-officedocument.presentationml.tags+xml"/>
  <Override PartName="/ppt/tags/tag110.xml" ContentType="application/vnd.openxmlformats-officedocument.presentationml.tags+xml"/>
  <Override PartName="/ppt/tags/tag121.xml" ContentType="application/vnd.openxmlformats-officedocument.presentationml.tag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tags/tag3.xml" ContentType="application/vnd.openxmlformats-officedocument.presentationml.tags+xml"/>
  <Default Extension="jpeg" ContentType="image/jpeg"/>
  <Override PartName="/ppt/tags/tag59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66.xml" ContentType="application/vnd.openxmlformats-officedocument.presentationml.tags+xml"/>
  <Override PartName="/ppt/tags/tag84.xml" ContentType="application/vnd.openxmlformats-officedocument.presentationml.tags+xml"/>
  <Override PartName="/ppt/tags/tag95.xml" ContentType="application/vnd.openxmlformats-officedocument.presentationml.tags+xml"/>
  <Override PartName="/ppt/slides/slide20.xml" ContentType="application/vnd.openxmlformats-officedocument.presentationml.slide+xml"/>
  <Override PartName="/ppt/tags/tag26.xml" ContentType="application/vnd.openxmlformats-officedocument.presentationml.tags+xml"/>
  <Override PartName="/ppt/tags/tag55.xml" ContentType="application/vnd.openxmlformats-officedocument.presentationml.tags+xml"/>
  <Override PartName="/ppt/tags/tag73.xml" ContentType="application/vnd.openxmlformats-officedocument.presentationml.tags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tags/tag119.xml" ContentType="application/vnd.openxmlformats-officedocument.presentationml.tags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tags/tag108.xml" ContentType="application/vnd.openxmlformats-officedocument.presentationml.tags+xml"/>
  <Override PartName="/ppt/tags/tag126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115.xml" ContentType="application/vnd.openxmlformats-officedocument.presentationml.tags+xml"/>
  <Override PartName="/ppt/slides/slide29.xml" ContentType="application/vnd.openxmlformats-officedocument.presentationml.slide+xml"/>
  <Override PartName="/ppt/tags/tag122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ppt/tags/tag111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1" r:id="rId2"/>
    <p:sldId id="317" r:id="rId3"/>
    <p:sldId id="316" r:id="rId4"/>
    <p:sldId id="324" r:id="rId5"/>
    <p:sldId id="336" r:id="rId6"/>
    <p:sldId id="337" r:id="rId7"/>
    <p:sldId id="338" r:id="rId8"/>
    <p:sldId id="320" r:id="rId9"/>
    <p:sldId id="321" r:id="rId10"/>
    <p:sldId id="339" r:id="rId11"/>
    <p:sldId id="340" r:id="rId12"/>
    <p:sldId id="341" r:id="rId13"/>
    <p:sldId id="342" r:id="rId14"/>
    <p:sldId id="326" r:id="rId15"/>
    <p:sldId id="322" r:id="rId16"/>
    <p:sldId id="345" r:id="rId17"/>
    <p:sldId id="343" r:id="rId18"/>
    <p:sldId id="344" r:id="rId19"/>
    <p:sldId id="346" r:id="rId20"/>
    <p:sldId id="315" r:id="rId21"/>
    <p:sldId id="354" r:id="rId22"/>
    <p:sldId id="355" r:id="rId23"/>
    <p:sldId id="356" r:id="rId24"/>
    <p:sldId id="370" r:id="rId25"/>
    <p:sldId id="371" r:id="rId26"/>
    <p:sldId id="329" r:id="rId27"/>
    <p:sldId id="350" r:id="rId28"/>
    <p:sldId id="348" r:id="rId29"/>
    <p:sldId id="349" r:id="rId30"/>
    <p:sldId id="351" r:id="rId31"/>
    <p:sldId id="352" r:id="rId32"/>
    <p:sldId id="353" r:id="rId33"/>
    <p:sldId id="327" r:id="rId34"/>
    <p:sldId id="331" r:id="rId35"/>
    <p:sldId id="369" r:id="rId36"/>
    <p:sldId id="364" r:id="rId37"/>
    <p:sldId id="365" r:id="rId38"/>
    <p:sldId id="358" r:id="rId39"/>
    <p:sldId id="359" r:id="rId40"/>
    <p:sldId id="360" r:id="rId41"/>
    <p:sldId id="361" r:id="rId42"/>
    <p:sldId id="362" r:id="rId43"/>
    <p:sldId id="363" r:id="rId44"/>
    <p:sldId id="372" r:id="rId45"/>
    <p:sldId id="373" r:id="rId46"/>
    <p:sldId id="374" r:id="rId47"/>
    <p:sldId id="375" r:id="rId48"/>
    <p:sldId id="376" r:id="rId49"/>
    <p:sldId id="332" r:id="rId50"/>
    <p:sldId id="334" r:id="rId51"/>
    <p:sldId id="377" r:id="rId52"/>
    <p:sldId id="378" r:id="rId53"/>
    <p:sldId id="379" r:id="rId54"/>
    <p:sldId id="380" r:id="rId55"/>
    <p:sldId id="381" r:id="rId56"/>
    <p:sldId id="382" r:id="rId57"/>
    <p:sldId id="383" r:id="rId58"/>
    <p:sldId id="384" r:id="rId59"/>
    <p:sldId id="335" r:id="rId60"/>
    <p:sldId id="314" r:id="rId61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2017" autoAdjust="0"/>
    <p:restoredTop sz="97356" autoAdjust="0"/>
  </p:normalViewPr>
  <p:slideViewPr>
    <p:cSldViewPr>
      <p:cViewPr varScale="1">
        <p:scale>
          <a:sx n="141" d="100"/>
          <a:sy n="141" d="100"/>
        </p:scale>
        <p:origin x="-126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06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4.jpe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3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.jpeg"/><Relationship Id="rId5" Type="http://schemas.openxmlformats.org/officeDocument/2006/relationships/tags" Target="../tags/tag5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image" Target="../media/image4.jpeg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image" Target="../media/image3.jpe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2.jpeg"/><Relationship Id="rId5" Type="http://schemas.openxmlformats.org/officeDocument/2006/relationships/tags" Target="../tags/tag14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3.xml"/><Relationship Id="rId9" Type="http://schemas.openxmlformats.org/officeDocument/2006/relationships/tags" Target="../tags/tag18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13" Type="http://schemas.openxmlformats.org/officeDocument/2006/relationships/image" Target="../media/image3.jpeg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12" Type="http://schemas.openxmlformats.org/officeDocument/2006/relationships/image" Target="../media/image2.jpeg"/><Relationship Id="rId2" Type="http://schemas.openxmlformats.org/officeDocument/2006/relationships/tags" Target="../tags/tag20.xml"/><Relationship Id="rId16" Type="http://schemas.openxmlformats.org/officeDocument/2006/relationships/image" Target="../media/image5.png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23.xml"/><Relationship Id="rId15" Type="http://schemas.openxmlformats.org/officeDocument/2006/relationships/image" Target="../media/image1.png"/><Relationship Id="rId10" Type="http://schemas.openxmlformats.org/officeDocument/2006/relationships/tags" Target="../tags/tag28.xml"/><Relationship Id="rId4" Type="http://schemas.openxmlformats.org/officeDocument/2006/relationships/tags" Target="../tags/tag22.xml"/><Relationship Id="rId9" Type="http://schemas.openxmlformats.org/officeDocument/2006/relationships/tags" Target="../tags/tag27.xml"/><Relationship Id="rId14" Type="http://schemas.openxmlformats.org/officeDocument/2006/relationships/image" Target="../media/image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s://cdn.pixabay.com/photo/2016/04/13/19/23/binary-1327501_960_72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5536" y="0"/>
            <a:ext cx="2828754" cy="1152128"/>
          </a:xfrm>
          <a:prstGeom prst="rect">
            <a:avLst/>
          </a:prstGeom>
          <a:noFill/>
        </p:spPr>
      </p:pic>
      <p:grpSp>
        <p:nvGrpSpPr>
          <p:cNvPr id="28" name="Gruppieren 27"/>
          <p:cNvGrpSpPr/>
          <p:nvPr userDrawn="1"/>
        </p:nvGrpSpPr>
        <p:grpSpPr>
          <a:xfrm>
            <a:off x="3059832" y="0"/>
            <a:ext cx="3312368" cy="1152525"/>
            <a:chOff x="3059832" y="0"/>
            <a:chExt cx="3312368" cy="1152525"/>
          </a:xfrm>
        </p:grpSpPr>
        <p:pic>
          <p:nvPicPr>
            <p:cNvPr id="10244" name="Picture 4" descr="https://scontent-muc2-1.xx.fbcdn.net/v/t1.0-9/105047738_302269647821182_6536006559647297022_o.jpg?_nc_cat=105&amp;_nc_sid=730e14&amp;_nc_ohc=TQF0ZCkImkEAX_9ZuvG&amp;_nc_ht=scontent-muc2-1.xx&amp;oh=0be3c9382f21dded80330d22b968e298&amp;oe=5F833F90"/>
            <p:cNvPicPr>
              <a:picLocks noChangeAspect="1" noChangeArrowheads="1"/>
            </p:cNvPicPr>
            <p:nvPr userDrawn="1"/>
          </p:nvPicPr>
          <p:blipFill>
            <a:blip r:embed="rId12" cstate="print"/>
            <a:srcRect l="2710" t="17398" r="32234"/>
            <a:stretch>
              <a:fillRect/>
            </a:stretch>
          </p:blipFill>
          <p:spPr bwMode="auto">
            <a:xfrm>
              <a:off x="3059832" y="0"/>
              <a:ext cx="1728192" cy="1152128"/>
            </a:xfrm>
            <a:prstGeom prst="rect">
              <a:avLst/>
            </a:prstGeom>
            <a:noFill/>
          </p:spPr>
        </p:pic>
        <p:grpSp>
          <p:nvGrpSpPr>
            <p:cNvPr id="27" name="Gruppieren 26"/>
            <p:cNvGrpSpPr/>
            <p:nvPr userDrawn="1"/>
          </p:nvGrpSpPr>
          <p:grpSpPr>
            <a:xfrm>
              <a:off x="4427984" y="0"/>
              <a:ext cx="1944216" cy="1152525"/>
              <a:chOff x="4427984" y="0"/>
              <a:chExt cx="1944216" cy="1152525"/>
            </a:xfrm>
          </p:grpSpPr>
          <p:pic>
            <p:nvPicPr>
              <p:cNvPr id="10242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3" cstate="print"/>
              <a:srcRect l="33622" r="29108" b="83646"/>
              <a:stretch>
                <a:fillRect/>
              </a:stretch>
            </p:blipFill>
            <p:spPr bwMode="auto">
              <a:xfrm>
                <a:off x="4427984" y="0"/>
                <a:ext cx="1944216" cy="267494"/>
              </a:xfrm>
              <a:prstGeom prst="rect">
                <a:avLst/>
              </a:prstGeom>
              <a:noFill/>
            </p:spPr>
          </p:pic>
          <p:pic>
            <p:nvPicPr>
              <p:cNvPr id="23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3" cstate="print"/>
              <a:srcRect l="36383" t="16354" r="31869" b="57232"/>
              <a:stretch>
                <a:fillRect/>
              </a:stretch>
            </p:blipFill>
            <p:spPr bwMode="auto">
              <a:xfrm>
                <a:off x="4572000" y="267494"/>
                <a:ext cx="1656184" cy="432048"/>
              </a:xfrm>
              <a:prstGeom prst="rect">
                <a:avLst/>
              </a:prstGeom>
              <a:noFill/>
            </p:spPr>
          </p:pic>
          <p:pic>
            <p:nvPicPr>
              <p:cNvPr id="26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3" cstate="print"/>
              <a:srcRect l="39144" t="42098" r="34630" b="29567"/>
              <a:stretch>
                <a:fillRect/>
              </a:stretch>
            </p:blipFill>
            <p:spPr bwMode="auto">
              <a:xfrm>
                <a:off x="4716016" y="689073"/>
                <a:ext cx="1368152" cy="463452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347614"/>
            <a:ext cx="7772400" cy="8640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 userDrawn="1">
            <p:ph type="subTitle" idx="1"/>
          </p:nvPr>
        </p:nvSpPr>
        <p:spPr>
          <a:xfrm>
            <a:off x="1371600" y="2355726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3" name="Textfeld 12"/>
          <p:cNvSpPr txBox="1"/>
          <p:nvPr userDrawn="1">
            <p:custDataLst>
              <p:tags r:id="rId1"/>
            </p:custDataLst>
          </p:nvPr>
        </p:nvSpPr>
        <p:spPr>
          <a:xfrm>
            <a:off x="7543657" y="72008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Florian Rupp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Freihandform 13"/>
          <p:cNvSpPr/>
          <p:nvPr userDrawn="1">
            <p:custDataLst>
              <p:tags r:id="rId2"/>
            </p:custDataLst>
          </p:nvPr>
        </p:nvSpPr>
        <p:spPr>
          <a:xfrm flipH="1">
            <a:off x="6024860" y="447"/>
            <a:ext cx="313184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  <a:gd name="connsiteX0" fmla="*/ 0 w 1955800"/>
              <a:gd name="connsiteY0" fmla="*/ 0 h 1143000"/>
              <a:gd name="connsiteX1" fmla="*/ 1641023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800" h="1143000">
                <a:moveTo>
                  <a:pt x="0" y="0"/>
                </a:moveTo>
                <a:lnTo>
                  <a:pt x="1641023" y="0"/>
                </a:lnTo>
                <a:lnTo>
                  <a:pt x="195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Parallelogramm 14"/>
          <p:cNvSpPr/>
          <p:nvPr userDrawn="1">
            <p:custDataLst>
              <p:tags r:id="rId3"/>
            </p:custDataLst>
          </p:nvPr>
        </p:nvSpPr>
        <p:spPr>
          <a:xfrm>
            <a:off x="5808836" y="1"/>
            <a:ext cx="792088" cy="1152128"/>
          </a:xfrm>
          <a:prstGeom prst="parallelogram">
            <a:avLst>
              <a:gd name="adj" fmla="val 63481"/>
            </a:avLst>
          </a:prstGeom>
          <a:solidFill>
            <a:srgbClr val="F79646">
              <a:lumMod val="75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Parallelogramm 15"/>
          <p:cNvSpPr/>
          <p:nvPr userDrawn="1">
            <p:custDataLst>
              <p:tags r:id="rId4"/>
            </p:custDataLst>
          </p:nvPr>
        </p:nvSpPr>
        <p:spPr>
          <a:xfrm>
            <a:off x="2568476" y="1"/>
            <a:ext cx="1152128" cy="1152128"/>
          </a:xfrm>
          <a:prstGeom prst="parallelogram">
            <a:avLst>
              <a:gd name="adj" fmla="val 52628"/>
            </a:avLst>
          </a:prstGeom>
          <a:solidFill>
            <a:srgbClr val="1F497D">
              <a:lumMod val="60000"/>
              <a:lumOff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Parallelogramm 16"/>
          <p:cNvSpPr/>
          <p:nvPr userDrawn="1">
            <p:custDataLst>
              <p:tags r:id="rId5"/>
            </p:custDataLst>
          </p:nvPr>
        </p:nvSpPr>
        <p:spPr>
          <a:xfrm flipH="1">
            <a:off x="4296668" y="1"/>
            <a:ext cx="648072" cy="1152128"/>
          </a:xfrm>
          <a:prstGeom prst="parallelogram">
            <a:avLst>
              <a:gd name="adj" fmla="val 68305"/>
            </a:avLst>
          </a:prstGeom>
          <a:solidFill>
            <a:srgbClr val="F79646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Parallelogramm 17"/>
          <p:cNvSpPr/>
          <p:nvPr userDrawn="1">
            <p:custDataLst>
              <p:tags r:id="rId6"/>
            </p:custDataLst>
          </p:nvPr>
        </p:nvSpPr>
        <p:spPr>
          <a:xfrm>
            <a:off x="2568476" y="1"/>
            <a:ext cx="1008112" cy="1152128"/>
          </a:xfrm>
          <a:prstGeom prst="parallelogram">
            <a:avLst>
              <a:gd name="adj" fmla="val 88390"/>
            </a:avLst>
          </a:prstGeom>
          <a:solidFill>
            <a:srgbClr val="4F81BD">
              <a:lumMod val="20000"/>
              <a:lumOff val="8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ihandform 18"/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195580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800" h="1143000">
                <a:moveTo>
                  <a:pt x="0" y="0"/>
                </a:moveTo>
                <a:lnTo>
                  <a:pt x="1485900" y="0"/>
                </a:lnTo>
                <a:lnTo>
                  <a:pt x="195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ihandform 19"/>
          <p:cNvSpPr/>
          <p:nvPr userDrawn="1">
            <p:custDataLst>
              <p:tags r:id="rId8"/>
            </p:custDataLst>
          </p:nvPr>
        </p:nvSpPr>
        <p:spPr>
          <a:xfrm>
            <a:off x="2580060" y="1"/>
            <a:ext cx="92452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  <a:gd name="connsiteX0" fmla="*/ 0 w 2880320"/>
              <a:gd name="connsiteY0" fmla="*/ 0 h 1143000"/>
              <a:gd name="connsiteX1" fmla="*/ 2880320 w 2880320"/>
              <a:gd name="connsiteY1" fmla="*/ 0 h 1143000"/>
              <a:gd name="connsiteX2" fmla="*/ 1955800 w 2880320"/>
              <a:gd name="connsiteY2" fmla="*/ 1143000 h 1143000"/>
              <a:gd name="connsiteX3" fmla="*/ 0 w 2880320"/>
              <a:gd name="connsiteY3" fmla="*/ 1143000 h 1143000"/>
              <a:gd name="connsiteX4" fmla="*/ 0 w 2880320"/>
              <a:gd name="connsiteY4" fmla="*/ 0 h 1143000"/>
              <a:gd name="connsiteX0" fmla="*/ 2160240 w 2880320"/>
              <a:gd name="connsiteY0" fmla="*/ 0 h 1143000"/>
              <a:gd name="connsiteX1" fmla="*/ 2880320 w 2880320"/>
              <a:gd name="connsiteY1" fmla="*/ 0 h 1143000"/>
              <a:gd name="connsiteX2" fmla="*/ 1955800 w 2880320"/>
              <a:gd name="connsiteY2" fmla="*/ 1143000 h 1143000"/>
              <a:gd name="connsiteX3" fmla="*/ 0 w 2880320"/>
              <a:gd name="connsiteY3" fmla="*/ 1143000 h 1143000"/>
              <a:gd name="connsiteX4" fmla="*/ 2160240 w 2880320"/>
              <a:gd name="connsiteY4" fmla="*/ 0 h 1143000"/>
              <a:gd name="connsiteX0" fmla="*/ 204440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132432 w 924520"/>
              <a:gd name="connsiteY3" fmla="*/ 643436 h 1143000"/>
              <a:gd name="connsiteX4" fmla="*/ 204440 w 924520"/>
              <a:gd name="connsiteY4" fmla="*/ 0 h 1143000"/>
              <a:gd name="connsiteX0" fmla="*/ 204440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4" fmla="*/ 204440 w 924520"/>
              <a:gd name="connsiteY4" fmla="*/ 0 h 1143000"/>
              <a:gd name="connsiteX0" fmla="*/ 348456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4" fmla="*/ 348456 w 924520"/>
              <a:gd name="connsiteY4" fmla="*/ 0 h 1143000"/>
              <a:gd name="connsiteX0" fmla="*/ 348456 w 924520"/>
              <a:gd name="connsiteY0" fmla="*/ 571943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0" fmla="*/ 420464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420464 w 924520"/>
              <a:gd name="connsiteY3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520" h="1143000">
                <a:moveTo>
                  <a:pt x="420464" y="0"/>
                </a:moveTo>
                <a:lnTo>
                  <a:pt x="924520" y="0"/>
                </a:lnTo>
                <a:lnTo>
                  <a:pt x="0" y="1143000"/>
                </a:lnTo>
                <a:lnTo>
                  <a:pt x="420464" y="0"/>
                </a:lnTo>
                <a:close/>
              </a:path>
            </a:pathLst>
          </a:custGeom>
          <a:solidFill>
            <a:srgbClr val="F79646">
              <a:lumMod val="75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hteck 20"/>
          <p:cNvSpPr/>
          <p:nvPr userDrawn="1">
            <p:custDataLst>
              <p:tags r:id="rId9"/>
            </p:custDataLst>
          </p:nvPr>
        </p:nvSpPr>
        <p:spPr>
          <a:xfrm>
            <a:off x="795" y="648469"/>
            <a:ext cx="9155906" cy="504056"/>
          </a:xfrm>
          <a:prstGeom prst="rect">
            <a:avLst/>
          </a:prstGeom>
          <a:solidFill>
            <a:srgbClr val="FFFFFF">
              <a:alpha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 userDrawn="1"/>
        </p:nvSpPr>
        <p:spPr bwMode="auto">
          <a:xfrm>
            <a:off x="845840" y="4240838"/>
            <a:ext cx="7452320" cy="85119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dirty="0" smtClean="0">
                <a:latin typeface="+mn-lt"/>
              </a:rPr>
              <a:t>Prof. Dr</a:t>
            </a:r>
            <a:r>
              <a:rPr lang="en-US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de-DE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Giorgi</a:t>
            </a:r>
            <a:r>
              <a:rPr lang="de-DE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Chelidze</a:t>
            </a:r>
            <a:r>
              <a:rPr lang="de-DE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Prof. Dr. </a:t>
            </a:r>
            <a:r>
              <a:rPr lang="de-DE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Malkhaz</a:t>
            </a:r>
            <a:r>
              <a:rPr lang="de-DE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Shashiashvili</a:t>
            </a:r>
            <a:r>
              <a:rPr lang="en-US" sz="1400" b="1" kern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Prof. </a:t>
            </a:r>
            <a:r>
              <a:rPr lang="en-US" sz="1400" b="1" kern="0" dirty="0" smtClean="0">
                <a:latin typeface="+mn-lt"/>
              </a:rPr>
              <a:t>Dr. Dr. </a:t>
            </a:r>
            <a:r>
              <a:rPr lang="en-US" sz="1400" b="1" kern="0" dirty="0" err="1" smtClean="0">
                <a:latin typeface="+mn-lt"/>
              </a:rPr>
              <a:t>h.c</a:t>
            </a:r>
            <a:r>
              <a:rPr lang="en-US" sz="1400" b="1" kern="0" dirty="0" smtClean="0">
                <a:latin typeface="+mn-lt"/>
              </a:rPr>
              <a:t>. Florian Rupp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500" dirty="0" smtClean="0"/>
          </a:p>
          <a:p>
            <a:pPr algn="ctr" eaLnBrk="1" hangingPunct="1"/>
            <a:r>
              <a:rPr lang="en-US" sz="1400" dirty="0" smtClean="0"/>
              <a:t>Kutaisi International</a:t>
            </a:r>
            <a:r>
              <a:rPr lang="en-US" sz="1400" baseline="0" dirty="0" smtClean="0"/>
              <a:t> University</a:t>
            </a:r>
            <a:endParaRPr lang="en-US" sz="1400" dirty="0" smtClean="0"/>
          </a:p>
        </p:txBody>
      </p:sp>
      <p:pic>
        <p:nvPicPr>
          <p:cNvPr id="24" name="Grafik 23" descr="index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79513" y="4437868"/>
            <a:ext cx="1872207" cy="5821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1600" y="52707"/>
            <a:ext cx="8064896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/>
          <p:cNvSpPr/>
          <p:nvPr userDrawn="1"/>
        </p:nvSpPr>
        <p:spPr>
          <a:xfrm>
            <a:off x="6084168" y="0"/>
            <a:ext cx="3059832" cy="810000"/>
          </a:xfrm>
          <a:prstGeom prst="rect">
            <a:avLst/>
          </a:pr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hteck 18"/>
          <p:cNvSpPr/>
          <p:nvPr>
            <p:custDataLst>
              <p:tags r:id="rId1"/>
            </p:custDataLst>
          </p:nvPr>
        </p:nvSpPr>
        <p:spPr>
          <a:xfrm>
            <a:off x="560" y="456093"/>
            <a:ext cx="9143440" cy="354739"/>
          </a:xfrm>
          <a:prstGeom prst="rect">
            <a:avLst/>
          </a:prstGeom>
          <a:solidFill>
            <a:srgbClr val="FFFFFF">
              <a:alpha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3" name="Gruppieren 42"/>
          <p:cNvGrpSpPr/>
          <p:nvPr userDrawn="1"/>
        </p:nvGrpSpPr>
        <p:grpSpPr>
          <a:xfrm>
            <a:off x="0" y="0"/>
            <a:ext cx="6444207" cy="811112"/>
            <a:chOff x="0" y="0"/>
            <a:chExt cx="9156701" cy="1152525"/>
          </a:xfrm>
        </p:grpSpPr>
        <p:pic>
          <p:nvPicPr>
            <p:cNvPr id="28" name="Picture 8" descr="https://cdn.pixabay.com/photo/2016/04/13/19/23/binary-1327501_960_720.jpg"/>
            <p:cNvPicPr>
              <a:picLocks noChangeAspect="1" noChangeArrowheads="1"/>
            </p:cNvPicPr>
            <p:nvPr userDrawn="1"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95536" y="0"/>
              <a:ext cx="2828754" cy="1152128"/>
            </a:xfrm>
            <a:prstGeom prst="rect">
              <a:avLst/>
            </a:prstGeom>
            <a:noFill/>
          </p:spPr>
        </p:pic>
        <p:grpSp>
          <p:nvGrpSpPr>
            <p:cNvPr id="29" name="Gruppieren 28"/>
            <p:cNvGrpSpPr/>
            <p:nvPr userDrawn="1"/>
          </p:nvGrpSpPr>
          <p:grpSpPr>
            <a:xfrm>
              <a:off x="3059832" y="0"/>
              <a:ext cx="3312368" cy="1152525"/>
              <a:chOff x="3059832" y="0"/>
              <a:chExt cx="3312368" cy="1152525"/>
            </a:xfrm>
          </p:grpSpPr>
          <p:pic>
            <p:nvPicPr>
              <p:cNvPr id="30" name="Picture 4" descr="https://scontent-muc2-1.xx.fbcdn.net/v/t1.0-9/105047738_302269647821182_6536006559647297022_o.jpg?_nc_cat=105&amp;_nc_sid=730e14&amp;_nc_ohc=TQF0ZCkImkEAX_9ZuvG&amp;_nc_ht=scontent-muc2-1.xx&amp;oh=0be3c9382f21dded80330d22b968e298&amp;oe=5F833F90"/>
              <p:cNvPicPr>
                <a:picLocks noChangeAspect="1" noChangeArrowheads="1"/>
              </p:cNvPicPr>
              <p:nvPr userDrawn="1"/>
            </p:nvPicPr>
            <p:blipFill>
              <a:blip r:embed="rId12" cstate="print"/>
              <a:srcRect l="2710" t="17398" r="32234"/>
              <a:stretch>
                <a:fillRect/>
              </a:stretch>
            </p:blipFill>
            <p:spPr bwMode="auto">
              <a:xfrm>
                <a:off x="3059832" y="0"/>
                <a:ext cx="1728192" cy="1152128"/>
              </a:xfrm>
              <a:prstGeom prst="rect">
                <a:avLst/>
              </a:prstGeom>
              <a:noFill/>
            </p:spPr>
          </p:pic>
          <p:grpSp>
            <p:nvGrpSpPr>
              <p:cNvPr id="31" name="Gruppieren 26"/>
              <p:cNvGrpSpPr/>
              <p:nvPr userDrawn="1"/>
            </p:nvGrpSpPr>
            <p:grpSpPr>
              <a:xfrm>
                <a:off x="4427984" y="0"/>
                <a:ext cx="1944216" cy="1152525"/>
                <a:chOff x="4427984" y="0"/>
                <a:chExt cx="1944216" cy="1152525"/>
              </a:xfrm>
            </p:grpSpPr>
            <p:pic>
              <p:nvPicPr>
                <p:cNvPr id="32" name="Picture 2" descr="Banner, Header, Mathematik, Formel, Physik, Schule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 l="33622" r="29108" b="83646"/>
                <a:stretch>
                  <a:fillRect/>
                </a:stretch>
              </p:blipFill>
              <p:spPr bwMode="auto">
                <a:xfrm>
                  <a:off x="4427984" y="0"/>
                  <a:ext cx="1944216" cy="267494"/>
                </a:xfrm>
                <a:prstGeom prst="rect">
                  <a:avLst/>
                </a:prstGeom>
                <a:noFill/>
              </p:spPr>
            </p:pic>
            <p:pic>
              <p:nvPicPr>
                <p:cNvPr id="33" name="Picture 2" descr="Banner, Header, Mathematik, Formel, Physik, Schule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 l="36383" t="16354" r="31869" b="57232"/>
                <a:stretch>
                  <a:fillRect/>
                </a:stretch>
              </p:blipFill>
              <p:spPr bwMode="auto">
                <a:xfrm>
                  <a:off x="4572000" y="267494"/>
                  <a:ext cx="1656184" cy="432048"/>
                </a:xfrm>
                <a:prstGeom prst="rect">
                  <a:avLst/>
                </a:prstGeom>
                <a:noFill/>
              </p:spPr>
            </p:pic>
            <p:pic>
              <p:nvPicPr>
                <p:cNvPr id="34" name="Picture 2" descr="Banner, Header, Mathematik, Formel, Physik, Schule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 l="39144" t="42098" r="34630" b="29567"/>
                <a:stretch>
                  <a:fillRect/>
                </a:stretch>
              </p:blipFill>
              <p:spPr bwMode="auto">
                <a:xfrm>
                  <a:off x="4716016" y="689073"/>
                  <a:ext cx="1368152" cy="463452"/>
                </a:xfrm>
                <a:prstGeom prst="rect">
                  <a:avLst/>
                </a:prstGeom>
                <a:noFill/>
              </p:spPr>
            </p:pic>
          </p:grpSp>
        </p:grpSp>
        <p:sp>
          <p:nvSpPr>
            <p:cNvPr id="35" name="Freihandform 34"/>
            <p:cNvSpPr/>
            <p:nvPr userDrawn="1">
              <p:custDataLst>
                <p:tags r:id="rId2"/>
              </p:custDataLst>
            </p:nvPr>
          </p:nvSpPr>
          <p:spPr>
            <a:xfrm flipH="1">
              <a:off x="6024860" y="447"/>
              <a:ext cx="3131840" cy="1151235"/>
            </a:xfrm>
            <a:custGeom>
              <a:avLst/>
              <a:gdLst>
                <a:gd name="connsiteX0" fmla="*/ 0 w 1955800"/>
                <a:gd name="connsiteY0" fmla="*/ 0 h 1143000"/>
                <a:gd name="connsiteX1" fmla="*/ 1485900 w 1955800"/>
                <a:gd name="connsiteY1" fmla="*/ 0 h 1143000"/>
                <a:gd name="connsiteX2" fmla="*/ 1955800 w 1955800"/>
                <a:gd name="connsiteY2" fmla="*/ 1143000 h 1143000"/>
                <a:gd name="connsiteX3" fmla="*/ 0 w 1955800"/>
                <a:gd name="connsiteY3" fmla="*/ 1143000 h 1143000"/>
                <a:gd name="connsiteX4" fmla="*/ 0 w 1955800"/>
                <a:gd name="connsiteY4" fmla="*/ 0 h 1143000"/>
                <a:gd name="connsiteX0" fmla="*/ 0 w 1955800"/>
                <a:gd name="connsiteY0" fmla="*/ 0 h 1143000"/>
                <a:gd name="connsiteX1" fmla="*/ 1641023 w 1955800"/>
                <a:gd name="connsiteY1" fmla="*/ 0 h 1143000"/>
                <a:gd name="connsiteX2" fmla="*/ 1955800 w 1955800"/>
                <a:gd name="connsiteY2" fmla="*/ 1143000 h 1143000"/>
                <a:gd name="connsiteX3" fmla="*/ 0 w 1955800"/>
                <a:gd name="connsiteY3" fmla="*/ 1143000 h 1143000"/>
                <a:gd name="connsiteX4" fmla="*/ 0 w 1955800"/>
                <a:gd name="connsiteY4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5800" h="1143000">
                  <a:moveTo>
                    <a:pt x="0" y="0"/>
                  </a:moveTo>
                  <a:lnTo>
                    <a:pt x="1641023" y="0"/>
                  </a:lnTo>
                  <a:lnTo>
                    <a:pt x="19558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Parallelogramm 35"/>
            <p:cNvSpPr/>
            <p:nvPr userDrawn="1">
              <p:custDataLst>
                <p:tags r:id="rId3"/>
              </p:custDataLst>
            </p:nvPr>
          </p:nvSpPr>
          <p:spPr>
            <a:xfrm>
              <a:off x="5808836" y="1"/>
              <a:ext cx="792088" cy="1152128"/>
            </a:xfrm>
            <a:prstGeom prst="parallelogram">
              <a:avLst>
                <a:gd name="adj" fmla="val 63481"/>
              </a:avLst>
            </a:prstGeom>
            <a:solidFill>
              <a:srgbClr val="F79646">
                <a:lumMod val="75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Parallelogramm 36"/>
            <p:cNvSpPr/>
            <p:nvPr userDrawn="1">
              <p:custDataLst>
                <p:tags r:id="rId4"/>
              </p:custDataLst>
            </p:nvPr>
          </p:nvSpPr>
          <p:spPr>
            <a:xfrm>
              <a:off x="2568476" y="1"/>
              <a:ext cx="1152128" cy="1152128"/>
            </a:xfrm>
            <a:prstGeom prst="parallelogram">
              <a:avLst>
                <a:gd name="adj" fmla="val 52628"/>
              </a:avLst>
            </a:prstGeom>
            <a:solidFill>
              <a:srgbClr val="1F497D">
                <a:lumMod val="60000"/>
                <a:lumOff val="40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Parallelogramm 37"/>
            <p:cNvSpPr/>
            <p:nvPr userDrawn="1">
              <p:custDataLst>
                <p:tags r:id="rId5"/>
              </p:custDataLst>
            </p:nvPr>
          </p:nvSpPr>
          <p:spPr>
            <a:xfrm flipH="1">
              <a:off x="4296668" y="1"/>
              <a:ext cx="648072" cy="1152128"/>
            </a:xfrm>
            <a:prstGeom prst="parallelogram">
              <a:avLst>
                <a:gd name="adj" fmla="val 68305"/>
              </a:avLst>
            </a:prstGeom>
            <a:solidFill>
              <a:srgbClr val="F79646"/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Parallelogramm 38"/>
            <p:cNvSpPr/>
            <p:nvPr userDrawn="1">
              <p:custDataLst>
                <p:tags r:id="rId6"/>
              </p:custDataLst>
            </p:nvPr>
          </p:nvSpPr>
          <p:spPr>
            <a:xfrm>
              <a:off x="2568476" y="1"/>
              <a:ext cx="1008112" cy="1152128"/>
            </a:xfrm>
            <a:prstGeom prst="parallelogram">
              <a:avLst>
                <a:gd name="adj" fmla="val 88390"/>
              </a:avLst>
            </a:prstGeom>
            <a:solidFill>
              <a:srgbClr val="4F81BD">
                <a:lumMod val="20000"/>
                <a:lumOff val="80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ihandform 39"/>
            <p:cNvSpPr/>
            <p:nvPr userDrawn="1">
              <p:custDataLst>
                <p:tags r:id="rId7"/>
              </p:custDataLst>
            </p:nvPr>
          </p:nvSpPr>
          <p:spPr>
            <a:xfrm>
              <a:off x="0" y="0"/>
              <a:ext cx="1955800" cy="1151235"/>
            </a:xfrm>
            <a:custGeom>
              <a:avLst/>
              <a:gdLst>
                <a:gd name="connsiteX0" fmla="*/ 0 w 1955800"/>
                <a:gd name="connsiteY0" fmla="*/ 0 h 1143000"/>
                <a:gd name="connsiteX1" fmla="*/ 1485900 w 1955800"/>
                <a:gd name="connsiteY1" fmla="*/ 0 h 1143000"/>
                <a:gd name="connsiteX2" fmla="*/ 1955800 w 1955800"/>
                <a:gd name="connsiteY2" fmla="*/ 1143000 h 1143000"/>
                <a:gd name="connsiteX3" fmla="*/ 0 w 1955800"/>
                <a:gd name="connsiteY3" fmla="*/ 1143000 h 1143000"/>
                <a:gd name="connsiteX4" fmla="*/ 0 w 1955800"/>
                <a:gd name="connsiteY4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5800" h="1143000">
                  <a:moveTo>
                    <a:pt x="0" y="0"/>
                  </a:moveTo>
                  <a:lnTo>
                    <a:pt x="1485900" y="0"/>
                  </a:lnTo>
                  <a:lnTo>
                    <a:pt x="19558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ihandform 40"/>
            <p:cNvSpPr/>
            <p:nvPr userDrawn="1">
              <p:custDataLst>
                <p:tags r:id="rId8"/>
              </p:custDataLst>
            </p:nvPr>
          </p:nvSpPr>
          <p:spPr>
            <a:xfrm>
              <a:off x="2580060" y="1"/>
              <a:ext cx="924520" cy="1151235"/>
            </a:xfrm>
            <a:custGeom>
              <a:avLst/>
              <a:gdLst>
                <a:gd name="connsiteX0" fmla="*/ 0 w 1955800"/>
                <a:gd name="connsiteY0" fmla="*/ 0 h 1143000"/>
                <a:gd name="connsiteX1" fmla="*/ 1485900 w 1955800"/>
                <a:gd name="connsiteY1" fmla="*/ 0 h 1143000"/>
                <a:gd name="connsiteX2" fmla="*/ 1955800 w 1955800"/>
                <a:gd name="connsiteY2" fmla="*/ 1143000 h 1143000"/>
                <a:gd name="connsiteX3" fmla="*/ 0 w 1955800"/>
                <a:gd name="connsiteY3" fmla="*/ 1143000 h 1143000"/>
                <a:gd name="connsiteX4" fmla="*/ 0 w 1955800"/>
                <a:gd name="connsiteY4" fmla="*/ 0 h 1143000"/>
                <a:gd name="connsiteX0" fmla="*/ 0 w 2880320"/>
                <a:gd name="connsiteY0" fmla="*/ 0 h 1143000"/>
                <a:gd name="connsiteX1" fmla="*/ 2880320 w 2880320"/>
                <a:gd name="connsiteY1" fmla="*/ 0 h 1143000"/>
                <a:gd name="connsiteX2" fmla="*/ 1955800 w 2880320"/>
                <a:gd name="connsiteY2" fmla="*/ 1143000 h 1143000"/>
                <a:gd name="connsiteX3" fmla="*/ 0 w 2880320"/>
                <a:gd name="connsiteY3" fmla="*/ 1143000 h 1143000"/>
                <a:gd name="connsiteX4" fmla="*/ 0 w 2880320"/>
                <a:gd name="connsiteY4" fmla="*/ 0 h 1143000"/>
                <a:gd name="connsiteX0" fmla="*/ 2160240 w 2880320"/>
                <a:gd name="connsiteY0" fmla="*/ 0 h 1143000"/>
                <a:gd name="connsiteX1" fmla="*/ 2880320 w 2880320"/>
                <a:gd name="connsiteY1" fmla="*/ 0 h 1143000"/>
                <a:gd name="connsiteX2" fmla="*/ 1955800 w 2880320"/>
                <a:gd name="connsiteY2" fmla="*/ 1143000 h 1143000"/>
                <a:gd name="connsiteX3" fmla="*/ 0 w 2880320"/>
                <a:gd name="connsiteY3" fmla="*/ 1143000 h 1143000"/>
                <a:gd name="connsiteX4" fmla="*/ 2160240 w 2880320"/>
                <a:gd name="connsiteY4" fmla="*/ 0 h 1143000"/>
                <a:gd name="connsiteX0" fmla="*/ 204440 w 924520"/>
                <a:gd name="connsiteY0" fmla="*/ 0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132432 w 924520"/>
                <a:gd name="connsiteY3" fmla="*/ 643436 h 1143000"/>
                <a:gd name="connsiteX4" fmla="*/ 204440 w 924520"/>
                <a:gd name="connsiteY4" fmla="*/ 0 h 1143000"/>
                <a:gd name="connsiteX0" fmla="*/ 204440 w 924520"/>
                <a:gd name="connsiteY0" fmla="*/ 0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348456 w 924520"/>
                <a:gd name="connsiteY3" fmla="*/ 571943 h 1143000"/>
                <a:gd name="connsiteX4" fmla="*/ 204440 w 924520"/>
                <a:gd name="connsiteY4" fmla="*/ 0 h 1143000"/>
                <a:gd name="connsiteX0" fmla="*/ 348456 w 924520"/>
                <a:gd name="connsiteY0" fmla="*/ 0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348456 w 924520"/>
                <a:gd name="connsiteY3" fmla="*/ 571943 h 1143000"/>
                <a:gd name="connsiteX4" fmla="*/ 348456 w 924520"/>
                <a:gd name="connsiteY4" fmla="*/ 0 h 1143000"/>
                <a:gd name="connsiteX0" fmla="*/ 348456 w 924520"/>
                <a:gd name="connsiteY0" fmla="*/ 571943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348456 w 924520"/>
                <a:gd name="connsiteY3" fmla="*/ 571943 h 1143000"/>
                <a:gd name="connsiteX0" fmla="*/ 420464 w 924520"/>
                <a:gd name="connsiteY0" fmla="*/ 0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420464 w 924520"/>
                <a:gd name="connsiteY3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4520" h="1143000">
                  <a:moveTo>
                    <a:pt x="420464" y="0"/>
                  </a:moveTo>
                  <a:lnTo>
                    <a:pt x="924520" y="0"/>
                  </a:lnTo>
                  <a:lnTo>
                    <a:pt x="0" y="1143000"/>
                  </a:lnTo>
                  <a:lnTo>
                    <a:pt x="420464" y="0"/>
                  </a:lnTo>
                  <a:close/>
                </a:path>
              </a:pathLst>
            </a:custGeom>
            <a:solidFill>
              <a:srgbClr val="F79646">
                <a:lumMod val="75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Rechteck 41"/>
            <p:cNvSpPr/>
            <p:nvPr userDrawn="1">
              <p:custDataLst>
                <p:tags r:id="rId9"/>
              </p:custDataLst>
            </p:nvPr>
          </p:nvSpPr>
          <p:spPr>
            <a:xfrm>
              <a:off x="795" y="648072"/>
              <a:ext cx="9155906" cy="504056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Line 12"/>
          <p:cNvSpPr>
            <a:spLocks noChangeShapeType="1"/>
          </p:cNvSpPr>
          <p:nvPr userDrawn="1"/>
        </p:nvSpPr>
        <p:spPr bwMode="auto">
          <a:xfrm>
            <a:off x="0" y="824640"/>
            <a:ext cx="9144000" cy="0"/>
          </a:xfrm>
          <a:prstGeom prst="line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https://cdn.pixabay.com/photo/2016/04/13/19/23/binary-1327501_960_72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5536" y="0"/>
            <a:ext cx="2828754" cy="1152128"/>
          </a:xfrm>
          <a:prstGeom prst="rect">
            <a:avLst/>
          </a:prstGeom>
          <a:noFill/>
        </p:spPr>
      </p:pic>
      <p:grpSp>
        <p:nvGrpSpPr>
          <p:cNvPr id="26" name="Gruppieren 25"/>
          <p:cNvGrpSpPr/>
          <p:nvPr userDrawn="1"/>
        </p:nvGrpSpPr>
        <p:grpSpPr>
          <a:xfrm>
            <a:off x="3059832" y="0"/>
            <a:ext cx="3312368" cy="1152525"/>
            <a:chOff x="3059832" y="0"/>
            <a:chExt cx="3312368" cy="1152525"/>
          </a:xfrm>
        </p:grpSpPr>
        <p:pic>
          <p:nvPicPr>
            <p:cNvPr id="27" name="Picture 4" descr="https://scontent-muc2-1.xx.fbcdn.net/v/t1.0-9/105047738_302269647821182_6536006559647297022_o.jpg?_nc_cat=105&amp;_nc_sid=730e14&amp;_nc_ohc=TQF0ZCkImkEAX_9ZuvG&amp;_nc_ht=scontent-muc2-1.xx&amp;oh=0be3c9382f21dded80330d22b968e298&amp;oe=5F833F90"/>
            <p:cNvPicPr>
              <a:picLocks noChangeAspect="1" noChangeArrowheads="1"/>
            </p:cNvPicPr>
            <p:nvPr userDrawn="1"/>
          </p:nvPicPr>
          <p:blipFill>
            <a:blip r:embed="rId13" cstate="print"/>
            <a:srcRect l="2710" t="17398" r="32234"/>
            <a:stretch>
              <a:fillRect/>
            </a:stretch>
          </p:blipFill>
          <p:spPr bwMode="auto">
            <a:xfrm>
              <a:off x="3059832" y="0"/>
              <a:ext cx="1728192" cy="1152128"/>
            </a:xfrm>
            <a:prstGeom prst="rect">
              <a:avLst/>
            </a:prstGeom>
            <a:noFill/>
          </p:spPr>
        </p:pic>
        <p:grpSp>
          <p:nvGrpSpPr>
            <p:cNvPr id="28" name="Gruppieren 26"/>
            <p:cNvGrpSpPr/>
            <p:nvPr userDrawn="1"/>
          </p:nvGrpSpPr>
          <p:grpSpPr>
            <a:xfrm>
              <a:off x="4427984" y="0"/>
              <a:ext cx="1944216" cy="1152525"/>
              <a:chOff x="4427984" y="0"/>
              <a:chExt cx="1944216" cy="1152525"/>
            </a:xfrm>
          </p:grpSpPr>
          <p:pic>
            <p:nvPicPr>
              <p:cNvPr id="29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4" cstate="print"/>
              <a:srcRect l="33622" r="29108" b="83646"/>
              <a:stretch>
                <a:fillRect/>
              </a:stretch>
            </p:blipFill>
            <p:spPr bwMode="auto">
              <a:xfrm>
                <a:off x="4427984" y="0"/>
                <a:ext cx="1944216" cy="267494"/>
              </a:xfrm>
              <a:prstGeom prst="rect">
                <a:avLst/>
              </a:prstGeom>
              <a:noFill/>
            </p:spPr>
          </p:pic>
          <p:pic>
            <p:nvPicPr>
              <p:cNvPr id="30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4" cstate="print"/>
              <a:srcRect l="36383" t="16354" r="31869" b="57232"/>
              <a:stretch>
                <a:fillRect/>
              </a:stretch>
            </p:blipFill>
            <p:spPr bwMode="auto">
              <a:xfrm>
                <a:off x="4572000" y="267494"/>
                <a:ext cx="1656184" cy="432048"/>
              </a:xfrm>
              <a:prstGeom prst="rect">
                <a:avLst/>
              </a:prstGeom>
              <a:noFill/>
            </p:spPr>
          </p:pic>
          <p:pic>
            <p:nvPicPr>
              <p:cNvPr id="31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4" cstate="print"/>
              <a:srcRect l="39144" t="42098" r="34630" b="29567"/>
              <a:stretch>
                <a:fillRect/>
              </a:stretch>
            </p:blipFill>
            <p:spPr bwMode="auto">
              <a:xfrm>
                <a:off x="4716016" y="689073"/>
                <a:ext cx="1368152" cy="463452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24" name="Rechteck 23"/>
          <p:cNvSpPr/>
          <p:nvPr userDrawn="1"/>
        </p:nvSpPr>
        <p:spPr>
          <a:xfrm>
            <a:off x="179512" y="1275606"/>
            <a:ext cx="3240360" cy="37444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feld 10"/>
          <p:cNvSpPr txBox="1"/>
          <p:nvPr>
            <p:custDataLst>
              <p:tags r:id="rId1"/>
            </p:custDataLst>
          </p:nvPr>
        </p:nvSpPr>
        <p:spPr>
          <a:xfrm>
            <a:off x="7543657" y="72008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Florian Rupp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Freihandform 11"/>
          <p:cNvSpPr/>
          <p:nvPr>
            <p:custDataLst>
              <p:tags r:id="rId2"/>
            </p:custDataLst>
          </p:nvPr>
        </p:nvSpPr>
        <p:spPr>
          <a:xfrm flipH="1">
            <a:off x="6024860" y="447"/>
            <a:ext cx="313184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  <a:gd name="connsiteX0" fmla="*/ 0 w 1955800"/>
              <a:gd name="connsiteY0" fmla="*/ 0 h 1143000"/>
              <a:gd name="connsiteX1" fmla="*/ 1641023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800" h="1143000">
                <a:moveTo>
                  <a:pt x="0" y="0"/>
                </a:moveTo>
                <a:lnTo>
                  <a:pt x="1641023" y="0"/>
                </a:lnTo>
                <a:lnTo>
                  <a:pt x="195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Parallelogramm 12"/>
          <p:cNvSpPr/>
          <p:nvPr>
            <p:custDataLst>
              <p:tags r:id="rId3"/>
            </p:custDataLst>
          </p:nvPr>
        </p:nvSpPr>
        <p:spPr>
          <a:xfrm>
            <a:off x="5808836" y="1"/>
            <a:ext cx="792088" cy="1152128"/>
          </a:xfrm>
          <a:prstGeom prst="parallelogram">
            <a:avLst>
              <a:gd name="adj" fmla="val 63481"/>
            </a:avLst>
          </a:prstGeom>
          <a:solidFill>
            <a:srgbClr val="F79646">
              <a:lumMod val="75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Parallelogramm 13"/>
          <p:cNvSpPr/>
          <p:nvPr>
            <p:custDataLst>
              <p:tags r:id="rId4"/>
            </p:custDataLst>
          </p:nvPr>
        </p:nvSpPr>
        <p:spPr>
          <a:xfrm>
            <a:off x="2568476" y="1"/>
            <a:ext cx="1152128" cy="1152128"/>
          </a:xfrm>
          <a:prstGeom prst="parallelogram">
            <a:avLst>
              <a:gd name="adj" fmla="val 52628"/>
            </a:avLst>
          </a:prstGeom>
          <a:solidFill>
            <a:srgbClr val="1F497D">
              <a:lumMod val="60000"/>
              <a:lumOff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Parallelogramm 14"/>
          <p:cNvSpPr/>
          <p:nvPr>
            <p:custDataLst>
              <p:tags r:id="rId5"/>
            </p:custDataLst>
          </p:nvPr>
        </p:nvSpPr>
        <p:spPr>
          <a:xfrm flipH="1">
            <a:off x="4296668" y="1"/>
            <a:ext cx="648072" cy="1152128"/>
          </a:xfrm>
          <a:prstGeom prst="parallelogram">
            <a:avLst>
              <a:gd name="adj" fmla="val 68305"/>
            </a:avLst>
          </a:prstGeom>
          <a:solidFill>
            <a:srgbClr val="F79646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Parallelogramm 15"/>
          <p:cNvSpPr/>
          <p:nvPr>
            <p:custDataLst>
              <p:tags r:id="rId6"/>
            </p:custDataLst>
          </p:nvPr>
        </p:nvSpPr>
        <p:spPr>
          <a:xfrm>
            <a:off x="2568476" y="1"/>
            <a:ext cx="1008112" cy="1152128"/>
          </a:xfrm>
          <a:prstGeom prst="parallelogram">
            <a:avLst>
              <a:gd name="adj" fmla="val 88390"/>
            </a:avLst>
          </a:prstGeom>
          <a:solidFill>
            <a:srgbClr val="4F81BD">
              <a:lumMod val="20000"/>
              <a:lumOff val="8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ihandform 16"/>
          <p:cNvSpPr/>
          <p:nvPr>
            <p:custDataLst>
              <p:tags r:id="rId7"/>
            </p:custDataLst>
          </p:nvPr>
        </p:nvSpPr>
        <p:spPr>
          <a:xfrm>
            <a:off x="0" y="0"/>
            <a:ext cx="195580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800" h="1143000">
                <a:moveTo>
                  <a:pt x="0" y="0"/>
                </a:moveTo>
                <a:lnTo>
                  <a:pt x="1485900" y="0"/>
                </a:lnTo>
                <a:lnTo>
                  <a:pt x="195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ihandform 17"/>
          <p:cNvSpPr/>
          <p:nvPr>
            <p:custDataLst>
              <p:tags r:id="rId8"/>
            </p:custDataLst>
          </p:nvPr>
        </p:nvSpPr>
        <p:spPr>
          <a:xfrm>
            <a:off x="2580060" y="1"/>
            <a:ext cx="92452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  <a:gd name="connsiteX0" fmla="*/ 0 w 2880320"/>
              <a:gd name="connsiteY0" fmla="*/ 0 h 1143000"/>
              <a:gd name="connsiteX1" fmla="*/ 2880320 w 2880320"/>
              <a:gd name="connsiteY1" fmla="*/ 0 h 1143000"/>
              <a:gd name="connsiteX2" fmla="*/ 1955800 w 2880320"/>
              <a:gd name="connsiteY2" fmla="*/ 1143000 h 1143000"/>
              <a:gd name="connsiteX3" fmla="*/ 0 w 2880320"/>
              <a:gd name="connsiteY3" fmla="*/ 1143000 h 1143000"/>
              <a:gd name="connsiteX4" fmla="*/ 0 w 2880320"/>
              <a:gd name="connsiteY4" fmla="*/ 0 h 1143000"/>
              <a:gd name="connsiteX0" fmla="*/ 2160240 w 2880320"/>
              <a:gd name="connsiteY0" fmla="*/ 0 h 1143000"/>
              <a:gd name="connsiteX1" fmla="*/ 2880320 w 2880320"/>
              <a:gd name="connsiteY1" fmla="*/ 0 h 1143000"/>
              <a:gd name="connsiteX2" fmla="*/ 1955800 w 2880320"/>
              <a:gd name="connsiteY2" fmla="*/ 1143000 h 1143000"/>
              <a:gd name="connsiteX3" fmla="*/ 0 w 2880320"/>
              <a:gd name="connsiteY3" fmla="*/ 1143000 h 1143000"/>
              <a:gd name="connsiteX4" fmla="*/ 2160240 w 2880320"/>
              <a:gd name="connsiteY4" fmla="*/ 0 h 1143000"/>
              <a:gd name="connsiteX0" fmla="*/ 204440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132432 w 924520"/>
              <a:gd name="connsiteY3" fmla="*/ 643436 h 1143000"/>
              <a:gd name="connsiteX4" fmla="*/ 204440 w 924520"/>
              <a:gd name="connsiteY4" fmla="*/ 0 h 1143000"/>
              <a:gd name="connsiteX0" fmla="*/ 204440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4" fmla="*/ 204440 w 924520"/>
              <a:gd name="connsiteY4" fmla="*/ 0 h 1143000"/>
              <a:gd name="connsiteX0" fmla="*/ 348456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4" fmla="*/ 348456 w 924520"/>
              <a:gd name="connsiteY4" fmla="*/ 0 h 1143000"/>
              <a:gd name="connsiteX0" fmla="*/ 348456 w 924520"/>
              <a:gd name="connsiteY0" fmla="*/ 571943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0" fmla="*/ 420464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420464 w 924520"/>
              <a:gd name="connsiteY3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520" h="1143000">
                <a:moveTo>
                  <a:pt x="420464" y="0"/>
                </a:moveTo>
                <a:lnTo>
                  <a:pt x="924520" y="0"/>
                </a:lnTo>
                <a:lnTo>
                  <a:pt x="0" y="1143000"/>
                </a:lnTo>
                <a:lnTo>
                  <a:pt x="420464" y="0"/>
                </a:lnTo>
                <a:close/>
              </a:path>
            </a:pathLst>
          </a:custGeom>
          <a:solidFill>
            <a:srgbClr val="F79646">
              <a:lumMod val="75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hteck 18"/>
          <p:cNvSpPr/>
          <p:nvPr>
            <p:custDataLst>
              <p:tags r:id="rId9"/>
            </p:custDataLst>
          </p:nvPr>
        </p:nvSpPr>
        <p:spPr>
          <a:xfrm>
            <a:off x="795" y="648072"/>
            <a:ext cx="9155906" cy="504056"/>
          </a:xfrm>
          <a:prstGeom prst="rect">
            <a:avLst/>
          </a:prstGeom>
          <a:solidFill>
            <a:srgbClr val="FFFFFF">
              <a:alpha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itel 1"/>
          <p:cNvSpPr>
            <a:spLocks noGrp="1"/>
          </p:cNvSpPr>
          <p:nvPr userDrawn="1">
            <p:ph type="ctrTitle"/>
          </p:nvPr>
        </p:nvSpPr>
        <p:spPr>
          <a:xfrm>
            <a:off x="3851920" y="1275606"/>
            <a:ext cx="5112568" cy="8640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23" name="Rectangle 5"/>
          <p:cNvSpPr>
            <a:spLocks noChangeArrowheads="1"/>
          </p:cNvSpPr>
          <p:nvPr userDrawn="1">
            <p:custDataLst>
              <p:tags r:id="rId10"/>
            </p:custDataLst>
          </p:nvPr>
        </p:nvSpPr>
        <p:spPr bwMode="auto">
          <a:xfrm>
            <a:off x="4752020" y="4299942"/>
            <a:ext cx="324036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spcBef>
                <a:spcPct val="20000"/>
              </a:spcBef>
            </a:pPr>
            <a:endParaRPr lang="en-US" sz="1400" dirty="0" smtClean="0"/>
          </a:p>
        </p:txBody>
      </p:sp>
      <p:sp>
        <p:nvSpPr>
          <p:cNvPr id="25" name="Textfeld 24"/>
          <p:cNvSpPr txBox="1"/>
          <p:nvPr userDrawn="1"/>
        </p:nvSpPr>
        <p:spPr>
          <a:xfrm>
            <a:off x="3851920" y="2355726"/>
            <a:ext cx="50405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Questions &amp; Remarks?</a:t>
            </a:r>
          </a:p>
          <a:p>
            <a:pPr algn="ctr"/>
            <a:endParaRPr lang="en-US" sz="2000" dirty="0" smtClean="0"/>
          </a:p>
          <a:p>
            <a:pPr algn="ctr"/>
            <a:endParaRPr lang="en-US" sz="2000" dirty="0" smtClean="0"/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Thank You Very Much</a:t>
            </a:r>
            <a:endParaRPr lang="en-US" sz="2000" dirty="0"/>
          </a:p>
        </p:txBody>
      </p:sp>
      <p:pic>
        <p:nvPicPr>
          <p:cNvPr id="22" name="Grafik 21" descr="index.png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3798963" y="4578133"/>
            <a:ext cx="1421109" cy="44188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6" cstate="print"/>
          <a:srcRect l="12114" t="13100" r="62264" b="4301"/>
          <a:stretch>
            <a:fillRect/>
          </a:stretch>
        </p:blipFill>
        <p:spPr bwMode="auto">
          <a:xfrm>
            <a:off x="179512" y="1678889"/>
            <a:ext cx="3240360" cy="293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12"/>
          <p:cNvSpPr>
            <a:spLocks noChangeShapeType="1"/>
          </p:cNvSpPr>
          <p:nvPr userDrawn="1"/>
        </p:nvSpPr>
        <p:spPr bwMode="auto">
          <a:xfrm>
            <a:off x="0" y="824640"/>
            <a:ext cx="9144000" cy="0"/>
          </a:xfrm>
          <a:prstGeom prst="line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>
            <a:off x="0" y="1"/>
            <a:ext cx="9144000" cy="81502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9" name="Abgerundetes Rechteck 8"/>
          <p:cNvSpPr/>
          <p:nvPr userDrawn="1"/>
        </p:nvSpPr>
        <p:spPr>
          <a:xfrm>
            <a:off x="118693" y="105507"/>
            <a:ext cx="667317" cy="598738"/>
          </a:xfrm>
          <a:prstGeom prst="roundRect">
            <a:avLst>
              <a:gd name="adj" fmla="val 91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2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971600" y="52707"/>
            <a:ext cx="8064896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  <p:pic>
        <p:nvPicPr>
          <p:cNvPr id="12" name="Grafik 11" descr="index.png"/>
          <p:cNvPicPr>
            <a:picLocks noChangeAspect="1"/>
          </p:cNvPicPr>
          <p:nvPr userDrawn="1"/>
        </p:nvPicPr>
        <p:blipFill>
          <a:blip r:embed="rId6" cstate="print"/>
          <a:srcRect r="69566"/>
          <a:stretch>
            <a:fillRect/>
          </a:stretch>
        </p:blipFill>
        <p:spPr>
          <a:xfrm>
            <a:off x="166812" y="110777"/>
            <a:ext cx="576064" cy="5885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</p:sldLayoutIdLst>
  <p:txStyles>
    <p:titleStyle>
      <a:lvl1pPr algn="l" defTabSz="914400" rtl="0" eaLnBrk="1" latinLnBrk="0" hangingPunct="1">
        <a:spcBef>
          <a:spcPct val="0"/>
        </a:spcBef>
        <a:buNone/>
        <a:defRPr sz="2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58.xml"/><Relationship Id="rId7" Type="http://schemas.openxmlformats.org/officeDocument/2006/relationships/image" Target="../media/image21.png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5.png"/><Relationship Id="rId5" Type="http://schemas.openxmlformats.org/officeDocument/2006/relationships/tags" Target="../tags/tag60.xml"/><Relationship Id="rId10" Type="http://schemas.openxmlformats.org/officeDocument/2006/relationships/image" Target="../media/image24.png"/><Relationship Id="rId4" Type="http://schemas.openxmlformats.org/officeDocument/2006/relationships/tags" Target="../tags/tag59.xml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13" Type="http://schemas.openxmlformats.org/officeDocument/2006/relationships/image" Target="../media/image29.png"/><Relationship Id="rId3" Type="http://schemas.openxmlformats.org/officeDocument/2006/relationships/tags" Target="../tags/tag63.xml"/><Relationship Id="rId7" Type="http://schemas.openxmlformats.org/officeDocument/2006/relationships/tags" Target="../tags/tag67.xml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tags" Target="../tags/tag62.xml"/><Relationship Id="rId16" Type="http://schemas.openxmlformats.org/officeDocument/2006/relationships/image" Target="../media/image32.png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image" Target="../media/image27.png"/><Relationship Id="rId5" Type="http://schemas.openxmlformats.org/officeDocument/2006/relationships/tags" Target="../tags/tag65.xml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tags" Target="../tags/tag64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7" Type="http://schemas.openxmlformats.org/officeDocument/2006/relationships/image" Target="../media/image35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27.png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tags" Target="../tags/tag75.xml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1.png"/><Relationship Id="rId5" Type="http://schemas.openxmlformats.org/officeDocument/2006/relationships/tags" Target="../tags/tag77.xml"/><Relationship Id="rId10" Type="http://schemas.openxmlformats.org/officeDocument/2006/relationships/image" Target="../media/image40.png"/><Relationship Id="rId4" Type="http://schemas.openxmlformats.org/officeDocument/2006/relationships/tags" Target="../tags/tag76.xml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5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0.xml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tags" Target="../tags/tag111.xml"/><Relationship Id="rId7" Type="http://schemas.openxmlformats.org/officeDocument/2006/relationships/image" Target="../media/image83.png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image" Target="../media/image80.png"/><Relationship Id="rId5" Type="http://schemas.openxmlformats.org/officeDocument/2006/relationships/image" Target="../media/image82.png"/><Relationship Id="rId4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8.xml"/><Relationship Id="rId4" Type="http://schemas.openxmlformats.org/officeDocument/2006/relationships/image" Target="../media/image9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9.xml"/><Relationship Id="rId4" Type="http://schemas.openxmlformats.org/officeDocument/2006/relationships/image" Target="../media/image9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0.xml"/><Relationship Id="rId4" Type="http://schemas.openxmlformats.org/officeDocument/2006/relationships/image" Target="../media/image9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6.xml"/><Relationship Id="rId4" Type="http://schemas.openxmlformats.org/officeDocument/2006/relationships/image" Target="../media/image10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34.xml"/><Relationship Id="rId7" Type="http://schemas.openxmlformats.org/officeDocument/2006/relationships/tags" Target="../tags/tag38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9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41.xml"/><Relationship Id="rId7" Type="http://schemas.openxmlformats.org/officeDocument/2006/relationships/tags" Target="../tags/tag45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Calculus II for Management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Recap </a:t>
            </a:r>
            <a:r>
              <a:rPr lang="en-US" dirty="0" smtClean="0"/>
              <a:t>of the Course &amp; </a:t>
            </a:r>
            <a:r>
              <a:rPr lang="en-US" dirty="0" smtClean="0">
                <a:solidFill>
                  <a:schemeClr val="tx1"/>
                </a:solidFill>
              </a:rPr>
              <a:t>Preparation for the Final Exam</a:t>
            </a:r>
          </a:p>
          <a:p>
            <a:r>
              <a:rPr lang="en-US" dirty="0" smtClean="0"/>
              <a:t>week 15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7092280" y="3291830"/>
            <a:ext cx="1800200" cy="171715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2075" lvl="1" indent="-92075">
              <a:spcAft>
                <a:spcPts val="4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Essential theorems and connections between concepts</a:t>
            </a:r>
          </a:p>
          <a:p>
            <a:pPr marL="92075" lvl="1" indent="-92075">
              <a:spcAft>
                <a:spcPts val="4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Examples</a:t>
            </a:r>
          </a:p>
          <a:p>
            <a:pPr marL="92075" lvl="1" indent="-92075">
              <a:spcAft>
                <a:spcPts val="400"/>
              </a:spcAft>
              <a:buFont typeface="Arial" pitchFamily="34" charset="0"/>
              <a:buChar char="•"/>
            </a:pPr>
            <a:endParaRPr lang="en-US" sz="1200" dirty="0" smtClean="0">
              <a:solidFill>
                <a:schemeClr val="tx1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7092280" y="2931790"/>
            <a:ext cx="1800200" cy="28803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Lecture 15</a:t>
            </a:r>
            <a:endParaRPr lang="en-US" sz="1400" dirty="0"/>
          </a:p>
        </p:txBody>
      </p:sp>
      <p:sp>
        <p:nvSpPr>
          <p:cNvPr id="6" name="Rechteck 5"/>
          <p:cNvSpPr/>
          <p:nvPr/>
        </p:nvSpPr>
        <p:spPr>
          <a:xfrm>
            <a:off x="251520" y="1347614"/>
            <a:ext cx="288032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0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8604448" y="1347614"/>
            <a:ext cx="288032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0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Determining the </a:t>
            </a:r>
            <a:r>
              <a:rPr lang="en-US" dirty="0" err="1" smtClean="0"/>
              <a:t>eigenvalues</a:t>
            </a:r>
            <a:r>
              <a:rPr lang="en-US" dirty="0" smtClean="0"/>
              <a:t> &amp; eigenvectors of a 2x2-matrix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43218" y="1189898"/>
            <a:ext cx="5513680" cy="348990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Determining the </a:t>
            </a:r>
            <a:r>
              <a:rPr lang="en-US" dirty="0" err="1" smtClean="0"/>
              <a:t>eigenvalues</a:t>
            </a:r>
            <a:r>
              <a:rPr lang="en-US" dirty="0" smtClean="0"/>
              <a:t> &amp; eigenvectors of a 2x2-matrix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43218" y="1189898"/>
            <a:ext cx="6920438" cy="3790158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Determining the </a:t>
            </a:r>
            <a:r>
              <a:rPr lang="en-US" dirty="0" err="1" smtClean="0"/>
              <a:t>eigenvalues</a:t>
            </a:r>
            <a:r>
              <a:rPr lang="en-US" dirty="0" smtClean="0"/>
              <a:t> &amp; eigenvectors of a 2x2-matrix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43219" y="1189898"/>
            <a:ext cx="7073615" cy="361117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Determining the </a:t>
            </a:r>
            <a:r>
              <a:rPr lang="en-US" dirty="0" err="1" smtClean="0"/>
              <a:t>eigenvalues</a:t>
            </a:r>
            <a:r>
              <a:rPr lang="en-US" dirty="0" smtClean="0"/>
              <a:t> &amp; eigenvectors of a 2x2-matrix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fik 1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43218" y="1189897"/>
            <a:ext cx="7071262" cy="364111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971600" y="2113578"/>
            <a:ext cx="7200800" cy="3600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971600" y="1131590"/>
            <a:ext cx="5572103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Topics</a:t>
            </a:r>
          </a:p>
          <a:p>
            <a:endParaRPr lang="en-US" sz="1000" dirty="0" smtClean="0"/>
          </a:p>
          <a:p>
            <a:pPr lvl="1"/>
            <a:r>
              <a:rPr lang="en-US" dirty="0" smtClean="0"/>
              <a:t>Recap: Introduction to Vectors and Matrices</a:t>
            </a:r>
          </a:p>
          <a:p>
            <a:pPr lvl="1"/>
            <a:endParaRPr lang="en-US" dirty="0" smtClean="0"/>
          </a:p>
          <a:p>
            <a:pPr lvl="1"/>
            <a:r>
              <a:rPr lang="en-US" b="1" dirty="0" smtClean="0"/>
              <a:t>Recap: Advanced Topics in Integration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Recap: Functions in Several Variables &amp; Optimization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Recap: Double Integrals &amp; Applications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</a:t>
            </a:r>
            <a:br>
              <a:rPr lang="en-US" dirty="0" smtClean="0"/>
            </a:br>
            <a:r>
              <a:rPr lang="en-US" dirty="0" smtClean="0"/>
              <a:t>Advanced Topics in 1D Integration</a:t>
            </a:r>
            <a:endParaRPr lang="en-US" dirty="0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23524" y="1203574"/>
            <a:ext cx="3054836" cy="2940717"/>
          </a:xfrm>
          <a:prstGeom prst="rect">
            <a:avLst/>
          </a:prstGeom>
          <a:noFill/>
          <a:ln/>
          <a:effectLst/>
        </p:spPr>
      </p:pic>
      <p:sp>
        <p:nvSpPr>
          <p:cNvPr id="5" name="Rechteck 4"/>
          <p:cNvSpPr/>
          <p:nvPr/>
        </p:nvSpPr>
        <p:spPr>
          <a:xfrm>
            <a:off x="4644008" y="1131590"/>
            <a:ext cx="4248472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4716007" y="1203575"/>
            <a:ext cx="4078777" cy="2890775"/>
          </a:xfrm>
          <a:prstGeom prst="rect">
            <a:avLst/>
          </a:prstGeom>
          <a:noFill/>
          <a:ln/>
          <a:effectLst/>
        </p:spPr>
      </p:pic>
      <p:cxnSp>
        <p:nvCxnSpPr>
          <p:cNvPr id="7" name="Gerade Verbindung 6"/>
          <p:cNvCxnSpPr/>
          <p:nvPr/>
        </p:nvCxnSpPr>
        <p:spPr>
          <a:xfrm>
            <a:off x="251520" y="1491630"/>
            <a:ext cx="2880320" cy="0"/>
          </a:xfrm>
          <a:prstGeom prst="line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" name="Gerade Verbindung 7"/>
          <p:cNvCxnSpPr/>
          <p:nvPr/>
        </p:nvCxnSpPr>
        <p:spPr>
          <a:xfrm>
            <a:off x="251520" y="3075806"/>
            <a:ext cx="3312368" cy="0"/>
          </a:xfrm>
          <a:prstGeom prst="line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4644008" y="1491630"/>
            <a:ext cx="2160240" cy="0"/>
          </a:xfrm>
          <a:prstGeom prst="line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" name="Rechteck 2"/>
          <p:cNvSpPr/>
          <p:nvPr/>
        </p:nvSpPr>
        <p:spPr>
          <a:xfrm>
            <a:off x="251520" y="1131590"/>
            <a:ext cx="4248472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Substitution Rule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1763690" y="1203589"/>
            <a:ext cx="4420632" cy="2125037"/>
          </a:xfrm>
          <a:prstGeom prst="rect">
            <a:avLst/>
          </a:prstGeom>
          <a:noFill/>
          <a:ln/>
          <a:effectLst/>
        </p:spPr>
      </p:pic>
      <p:sp>
        <p:nvSpPr>
          <p:cNvPr id="8" name="Rechteck 7"/>
          <p:cNvSpPr/>
          <p:nvPr/>
        </p:nvSpPr>
        <p:spPr>
          <a:xfrm>
            <a:off x="4389884" y="2643758"/>
            <a:ext cx="1008112" cy="3600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hteck 8"/>
          <p:cNvSpPr/>
          <p:nvPr/>
        </p:nvSpPr>
        <p:spPr>
          <a:xfrm>
            <a:off x="6334100" y="2643758"/>
            <a:ext cx="1008112" cy="3600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4627467" y="2723823"/>
            <a:ext cx="532947" cy="199910"/>
          </a:xfrm>
          <a:prstGeom prst="rect">
            <a:avLst/>
          </a:prstGeom>
          <a:noFill/>
          <a:ln/>
          <a:effectLst/>
        </p:spPr>
      </p:pic>
      <p:pic>
        <p:nvPicPr>
          <p:cNvPr id="13" name="Grafik 12" descr="IguanaTex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>
          <a:xfrm>
            <a:off x="6563372" y="2730981"/>
            <a:ext cx="549568" cy="185595"/>
          </a:xfrm>
          <a:prstGeom prst="rect">
            <a:avLst/>
          </a:prstGeom>
          <a:noFill/>
          <a:ln/>
          <a:effectLst/>
        </p:spPr>
      </p:pic>
      <p:pic>
        <p:nvPicPr>
          <p:cNvPr id="15" name="Grafik 14" descr="IguanaTex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2411759" y="3511207"/>
            <a:ext cx="5348071" cy="891223"/>
          </a:xfrm>
          <a:prstGeom prst="rect">
            <a:avLst/>
          </a:prstGeom>
          <a:noFill/>
          <a:ln/>
          <a:effectLst/>
        </p:spPr>
      </p:pic>
      <p:pic>
        <p:nvPicPr>
          <p:cNvPr id="17" name="Grafik 16" descr="IguanaTex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1763690" y="4659982"/>
            <a:ext cx="5908119" cy="184158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Application of integration by parts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Grafik 2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1763690" y="1203562"/>
            <a:ext cx="7055584" cy="1731656"/>
          </a:xfrm>
          <a:prstGeom prst="rect">
            <a:avLst/>
          </a:prstGeom>
          <a:noFill/>
          <a:ln/>
          <a:effectLst/>
        </p:spPr>
      </p:pic>
      <p:sp>
        <p:nvSpPr>
          <p:cNvPr id="9" name="Abgerundetes Rechteck 8"/>
          <p:cNvSpPr/>
          <p:nvPr/>
        </p:nvSpPr>
        <p:spPr>
          <a:xfrm>
            <a:off x="6948264" y="987574"/>
            <a:ext cx="2088232" cy="504056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7180156" y="1059582"/>
            <a:ext cx="1620788" cy="360039"/>
          </a:xfrm>
          <a:prstGeom prst="rect">
            <a:avLst/>
          </a:prstGeom>
          <a:noFill/>
          <a:ln/>
          <a:effectLst/>
        </p:spPr>
      </p:pic>
      <p:grpSp>
        <p:nvGrpSpPr>
          <p:cNvPr id="4" name="Gruppieren 31"/>
          <p:cNvGrpSpPr/>
          <p:nvPr/>
        </p:nvGrpSpPr>
        <p:grpSpPr>
          <a:xfrm>
            <a:off x="251520" y="3052658"/>
            <a:ext cx="7128792" cy="1823348"/>
            <a:chOff x="251520" y="3052658"/>
            <a:chExt cx="7128792" cy="1823348"/>
          </a:xfrm>
        </p:grpSpPr>
        <p:sp>
          <p:nvSpPr>
            <p:cNvPr id="15" name="Rechteck 14"/>
            <p:cNvSpPr/>
            <p:nvPr/>
          </p:nvSpPr>
          <p:spPr>
            <a:xfrm>
              <a:off x="251520" y="4011910"/>
              <a:ext cx="1800200" cy="86409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Grafik 15" descr="IguanaTex_tmp.png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2" cstate="print"/>
            <a:stretch>
              <a:fillRect/>
            </a:stretch>
          </p:blipFill>
          <p:spPr>
            <a:xfrm>
              <a:off x="317782" y="4111697"/>
              <a:ext cx="1667677" cy="664522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20" name="Rechteck 19"/>
            <p:cNvSpPr/>
            <p:nvPr/>
          </p:nvSpPr>
          <p:spPr>
            <a:xfrm>
              <a:off x="4427984" y="3442826"/>
              <a:ext cx="1008112" cy="36004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hteck 20"/>
            <p:cNvSpPr/>
            <p:nvPr/>
          </p:nvSpPr>
          <p:spPr>
            <a:xfrm>
              <a:off x="4427984" y="3946882"/>
              <a:ext cx="1008112" cy="36004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hteck 21"/>
            <p:cNvSpPr/>
            <p:nvPr/>
          </p:nvSpPr>
          <p:spPr>
            <a:xfrm>
              <a:off x="6372200" y="3442826"/>
              <a:ext cx="1008112" cy="36004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hteck 22"/>
            <p:cNvSpPr/>
            <p:nvPr/>
          </p:nvSpPr>
          <p:spPr>
            <a:xfrm>
              <a:off x="6372200" y="3946882"/>
              <a:ext cx="1008112" cy="36004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Gerade Verbindung 30"/>
            <p:cNvCxnSpPr>
              <a:stCxn id="15" idx="3"/>
            </p:cNvCxnSpPr>
            <p:nvPr/>
          </p:nvCxnSpPr>
          <p:spPr>
            <a:xfrm>
              <a:off x="2051720" y="4443958"/>
              <a:ext cx="792088" cy="0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3" name="Gerade Verbindung 32"/>
            <p:cNvCxnSpPr/>
            <p:nvPr/>
          </p:nvCxnSpPr>
          <p:spPr>
            <a:xfrm flipV="1">
              <a:off x="2843808" y="3867894"/>
              <a:ext cx="648072" cy="576064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pic>
          <p:nvPicPr>
            <p:cNvPr id="27" name="Grafik 26" descr="IguanaTex_tmp.png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3" cstate="print"/>
            <a:stretch>
              <a:fillRect/>
            </a:stretch>
          </p:blipFill>
          <p:spPr>
            <a:xfrm>
              <a:off x="1763691" y="3052658"/>
              <a:ext cx="4493756" cy="1180550"/>
            </a:xfrm>
            <a:prstGeom prst="rect">
              <a:avLst/>
            </a:prstGeom>
            <a:noFill/>
            <a:ln/>
            <a:effectLst/>
          </p:spPr>
        </p:pic>
      </p:grpSp>
      <p:pic>
        <p:nvPicPr>
          <p:cNvPr id="24" name="Grafik 23" descr="IguanaTex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/>
          <a:stretch>
            <a:fillRect/>
          </a:stretch>
        </p:blipFill>
        <p:spPr>
          <a:xfrm>
            <a:off x="4728047" y="3514392"/>
            <a:ext cx="407987" cy="216908"/>
          </a:xfrm>
          <a:prstGeom prst="rect">
            <a:avLst/>
          </a:prstGeom>
          <a:noFill/>
          <a:ln/>
          <a:effectLst/>
        </p:spPr>
      </p:pic>
      <p:pic>
        <p:nvPicPr>
          <p:cNvPr id="25" name="Grafik 24" descr="IguanaTex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/>
          <a:stretch>
            <a:fillRect/>
          </a:stretch>
        </p:blipFill>
        <p:spPr>
          <a:xfrm>
            <a:off x="4750664" y="3995850"/>
            <a:ext cx="362753" cy="262104"/>
          </a:xfrm>
          <a:prstGeom prst="rect">
            <a:avLst/>
          </a:prstGeom>
          <a:noFill/>
          <a:ln/>
          <a:effectLst/>
        </p:spPr>
      </p:pic>
      <p:pic>
        <p:nvPicPr>
          <p:cNvPr id="29" name="Grafik 28" descr="IguanaTex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/>
          <a:stretch>
            <a:fillRect/>
          </a:stretch>
        </p:blipFill>
        <p:spPr>
          <a:xfrm>
            <a:off x="6712939" y="3994903"/>
            <a:ext cx="326635" cy="263999"/>
          </a:xfrm>
          <a:prstGeom prst="rect">
            <a:avLst/>
          </a:prstGeom>
          <a:noFill/>
          <a:ln/>
          <a:effectLst/>
        </p:spPr>
      </p:pic>
      <p:pic>
        <p:nvPicPr>
          <p:cNvPr id="28" name="Grafik 27" descr="IguanaTex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/>
          <a:stretch>
            <a:fillRect/>
          </a:stretch>
        </p:blipFill>
        <p:spPr>
          <a:xfrm>
            <a:off x="6652361" y="3531003"/>
            <a:ext cx="447790" cy="18368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Application of integration by parts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fik 22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1" y="1203562"/>
            <a:ext cx="6525883" cy="2338549"/>
          </a:xfrm>
          <a:prstGeom prst="rect">
            <a:avLst/>
          </a:prstGeom>
          <a:noFill/>
          <a:ln/>
          <a:effectLst/>
        </p:spPr>
      </p:pic>
      <p:sp>
        <p:nvSpPr>
          <p:cNvPr id="5" name="Abgerundetes Rechteck 4"/>
          <p:cNvSpPr/>
          <p:nvPr/>
        </p:nvSpPr>
        <p:spPr>
          <a:xfrm>
            <a:off x="6948264" y="987574"/>
            <a:ext cx="2088232" cy="504056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7180156" y="1059582"/>
            <a:ext cx="1620788" cy="360039"/>
          </a:xfrm>
          <a:prstGeom prst="rect">
            <a:avLst/>
          </a:prstGeom>
          <a:noFill/>
          <a:ln/>
          <a:effectLst/>
        </p:spPr>
      </p:pic>
      <p:sp>
        <p:nvSpPr>
          <p:cNvPr id="11" name="Geschweifte Klammer rechts 10"/>
          <p:cNvSpPr/>
          <p:nvPr/>
        </p:nvSpPr>
        <p:spPr>
          <a:xfrm rot="5400000">
            <a:off x="4555077" y="3375491"/>
            <a:ext cx="108012" cy="432048"/>
          </a:xfrm>
          <a:prstGeom prst="rightBrace">
            <a:avLst>
              <a:gd name="adj1" fmla="val 26474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Geschweifte Klammer rechts 11"/>
          <p:cNvSpPr/>
          <p:nvPr/>
        </p:nvSpPr>
        <p:spPr>
          <a:xfrm rot="5400000">
            <a:off x="5196783" y="3339487"/>
            <a:ext cx="108012" cy="504056"/>
          </a:xfrm>
          <a:prstGeom prst="rightBrace">
            <a:avLst>
              <a:gd name="adj1" fmla="val 26474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eschweifte Klammer rechts 12"/>
          <p:cNvSpPr/>
          <p:nvPr/>
        </p:nvSpPr>
        <p:spPr>
          <a:xfrm rot="5400000">
            <a:off x="6052247" y="3371184"/>
            <a:ext cx="108012" cy="440662"/>
          </a:xfrm>
          <a:prstGeom prst="rightBrace">
            <a:avLst>
              <a:gd name="adj1" fmla="val 26474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Geschweifte Klammer rechts 13"/>
          <p:cNvSpPr/>
          <p:nvPr/>
        </p:nvSpPr>
        <p:spPr>
          <a:xfrm rot="5400000">
            <a:off x="6549694" y="3390967"/>
            <a:ext cx="108012" cy="401095"/>
          </a:xfrm>
          <a:prstGeom prst="rightBrace">
            <a:avLst>
              <a:gd name="adj1" fmla="val 26474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Geschweifte Klammer rechts 14"/>
          <p:cNvSpPr/>
          <p:nvPr/>
        </p:nvSpPr>
        <p:spPr>
          <a:xfrm rot="5400000">
            <a:off x="7997320" y="3339486"/>
            <a:ext cx="108012" cy="504056"/>
          </a:xfrm>
          <a:prstGeom prst="rightBrace">
            <a:avLst>
              <a:gd name="adj1" fmla="val 26474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feld 15"/>
          <p:cNvSpPr txBox="1"/>
          <p:nvPr/>
        </p:nvSpPr>
        <p:spPr>
          <a:xfrm>
            <a:off x="4469461" y="3664947"/>
            <a:ext cx="279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C00000"/>
                </a:solidFill>
              </a:rPr>
              <a:t>u</a:t>
            </a:r>
            <a:endParaRPr lang="en-US" sz="1400" i="1" dirty="0">
              <a:solidFill>
                <a:srgbClr val="C00000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065482" y="3664947"/>
            <a:ext cx="370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C00000"/>
                </a:solidFill>
              </a:rPr>
              <a:t>d</a:t>
            </a:r>
            <a:r>
              <a:rPr lang="en-US" sz="1400" i="1" dirty="0" err="1" smtClean="0">
                <a:solidFill>
                  <a:srgbClr val="C00000"/>
                </a:solidFill>
              </a:rPr>
              <a:t>v</a:t>
            </a:r>
            <a:endParaRPr lang="en-US" sz="1400" i="1" dirty="0">
              <a:solidFill>
                <a:srgbClr val="C00000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469608" y="3664947"/>
            <a:ext cx="2648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C00000"/>
                </a:solidFill>
              </a:rPr>
              <a:t>v</a:t>
            </a:r>
            <a:endParaRPr lang="en-US" sz="1400" i="1" dirty="0">
              <a:solidFill>
                <a:srgbClr val="C00000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5966631" y="3664947"/>
            <a:ext cx="279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C00000"/>
                </a:solidFill>
              </a:rPr>
              <a:t>u</a:t>
            </a:r>
            <a:endParaRPr lang="en-US" sz="1400" i="1" dirty="0">
              <a:solidFill>
                <a:srgbClr val="C00000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7395381" y="3664947"/>
            <a:ext cx="2648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C00000"/>
                </a:solidFill>
              </a:rPr>
              <a:t>v</a:t>
            </a:r>
            <a:endParaRPr lang="en-US" sz="1400" i="1" dirty="0">
              <a:solidFill>
                <a:srgbClr val="C00000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7867875" y="3664947"/>
            <a:ext cx="370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d</a:t>
            </a:r>
            <a:r>
              <a:rPr lang="en-US" sz="1400" i="1" dirty="0" smtClean="0">
                <a:solidFill>
                  <a:srgbClr val="C00000"/>
                </a:solidFill>
              </a:rPr>
              <a:t>u</a:t>
            </a:r>
            <a:endParaRPr lang="en-US" sz="1400" i="1" dirty="0">
              <a:solidFill>
                <a:srgbClr val="C00000"/>
              </a:solidFill>
            </a:endParaRPr>
          </a:p>
        </p:txBody>
      </p:sp>
      <p:sp>
        <p:nvSpPr>
          <p:cNvPr id="22" name="Geschweifte Klammer rechts 21"/>
          <p:cNvSpPr/>
          <p:nvPr/>
        </p:nvSpPr>
        <p:spPr>
          <a:xfrm rot="5400000">
            <a:off x="7473783" y="3418638"/>
            <a:ext cx="108012" cy="345754"/>
          </a:xfrm>
          <a:prstGeom prst="rightBrace">
            <a:avLst>
              <a:gd name="adj1" fmla="val 26474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Grafik 23" descr="IguanaTex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3808330" y="3979088"/>
            <a:ext cx="4940301" cy="100892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Evaluating an improper integral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0"/>
            <a:ext cx="7072633" cy="3555628"/>
          </a:xfrm>
          <a:prstGeom prst="rect">
            <a:avLst/>
          </a:prstGeom>
          <a:noFill/>
          <a:ln/>
          <a:effectLst/>
        </p:spPr>
      </p:pic>
      <p:sp>
        <p:nvSpPr>
          <p:cNvPr id="6" name="Rechteck 5"/>
          <p:cNvSpPr/>
          <p:nvPr/>
        </p:nvSpPr>
        <p:spPr>
          <a:xfrm>
            <a:off x="5076056" y="3507854"/>
            <a:ext cx="1008112" cy="64807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eck 6"/>
          <p:cNvSpPr/>
          <p:nvPr/>
        </p:nvSpPr>
        <p:spPr>
          <a:xfrm>
            <a:off x="4405124" y="3412986"/>
            <a:ext cx="1728192" cy="7920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Gerade Verbindung 9"/>
          <p:cNvCxnSpPr/>
          <p:nvPr/>
        </p:nvCxnSpPr>
        <p:spPr>
          <a:xfrm flipV="1">
            <a:off x="5940152" y="3435846"/>
            <a:ext cx="576064" cy="216024"/>
          </a:xfrm>
          <a:prstGeom prst="lin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" name="Textfeld 10"/>
          <p:cNvSpPr txBox="1"/>
          <p:nvPr/>
        </p:nvSpPr>
        <p:spPr>
          <a:xfrm>
            <a:off x="6516216" y="3219822"/>
            <a:ext cx="1638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C00000"/>
                </a:solidFill>
              </a:rPr>
              <a:t>step 1: definite integral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4355976" y="3147814"/>
            <a:ext cx="921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step 2: limit</a:t>
            </a:r>
            <a:endParaRPr lang="en-US" sz="1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did we cover during this semester?</a:t>
            </a:r>
            <a:endParaRPr lang="en-US" dirty="0"/>
          </a:p>
        </p:txBody>
      </p:sp>
      <p:sp>
        <p:nvSpPr>
          <p:cNvPr id="4" name="Richtungspfeil 3"/>
          <p:cNvSpPr/>
          <p:nvPr/>
        </p:nvSpPr>
        <p:spPr>
          <a:xfrm>
            <a:off x="251520" y="1131590"/>
            <a:ext cx="2459992" cy="432048"/>
          </a:xfrm>
          <a:prstGeom prst="homePlat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Introduction to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Vectors &amp; Matrices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5" name="Eingekerbter Richtungspfeil 4"/>
          <p:cNvSpPr/>
          <p:nvPr/>
        </p:nvSpPr>
        <p:spPr>
          <a:xfrm>
            <a:off x="2597094" y="1131590"/>
            <a:ext cx="2459992" cy="432048"/>
          </a:xfrm>
          <a:prstGeom prst="chevron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Advanced Topics in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1D Integration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6" name="Eingekerbter Richtungspfeil 5"/>
          <p:cNvSpPr/>
          <p:nvPr/>
        </p:nvSpPr>
        <p:spPr>
          <a:xfrm>
            <a:off x="4942668" y="1131590"/>
            <a:ext cx="2459992" cy="432048"/>
          </a:xfrm>
          <a:prstGeom prst="chevron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Functions in Several Variables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&amp; Optimization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7" name="Eingekerbter Richtungspfeil 6"/>
          <p:cNvSpPr/>
          <p:nvPr/>
        </p:nvSpPr>
        <p:spPr>
          <a:xfrm>
            <a:off x="7283474" y="1131590"/>
            <a:ext cx="1609006" cy="432048"/>
          </a:xfrm>
          <a:prstGeom prst="chevron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Double Integrals &amp; Applications</a:t>
            </a:r>
            <a:endParaRPr lang="en-US" sz="1100" dirty="0">
              <a:solidFill>
                <a:schemeClr val="bg1"/>
              </a:solidFill>
            </a:endParaRPr>
          </a:p>
        </p:txBody>
      </p:sp>
      <p:graphicFrame>
        <p:nvGraphicFramePr>
          <p:cNvPr id="8" name="Tabelle 7"/>
          <p:cNvGraphicFramePr>
            <a:graphicFrameLocks noGrp="1"/>
          </p:cNvGraphicFramePr>
          <p:nvPr/>
        </p:nvGraphicFramePr>
        <p:xfrm>
          <a:off x="251520" y="1635646"/>
          <a:ext cx="8640960" cy="3207330"/>
        </p:xfrm>
        <a:graphic>
          <a:graphicData uri="http://schemas.openxmlformats.org/drawingml/2006/table">
            <a:tbl>
              <a:tblPr/>
              <a:tblGrid>
                <a:gridCol w="360040"/>
                <a:gridCol w="72008"/>
                <a:gridCol w="8208912"/>
              </a:tblGrid>
              <a:tr h="52253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14" marR="8814" marT="8814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14" marR="8814" marT="8814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de-DE" sz="1100" b="0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Topics</a:t>
                      </a:r>
                      <a:endParaRPr lang="de-DE" sz="1100" b="0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8814" marR="8814" marT="8814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b"/>
                      <a:endParaRPr lang="de-DE" sz="500" b="0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8814" marR="8814" marT="881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8814" marR="8814" marT="881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500" b="0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8814" marR="8814" marT="881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81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814" marR="8814" marT="8814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de-DE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14" marR="8814" marT="8814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noProof="0" dirty="0" smtClean="0">
                          <a:latin typeface="+mn-lt"/>
                          <a:ea typeface="Calibri"/>
                          <a:cs typeface="Times New Roman"/>
                        </a:rPr>
                        <a:t>Linear</a:t>
                      </a:r>
                      <a:r>
                        <a:rPr lang="en-US" sz="1100" baseline="0" noProof="0" dirty="0" smtClean="0">
                          <a:latin typeface="+mn-lt"/>
                          <a:ea typeface="Calibri"/>
                          <a:cs typeface="Times New Roman"/>
                        </a:rPr>
                        <a:t> systems of equations (lines in the plane, planes in space, and their equations)</a:t>
                      </a:r>
                      <a:endParaRPr lang="en-US" sz="1100" noProof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2253">
                <a:tc>
                  <a:txBody>
                    <a:bodyPr/>
                    <a:lstStyle/>
                    <a:p>
                      <a:pPr algn="ctr" fontAlgn="t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8814" marR="8814" marT="8814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de-DE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14" marR="8814" marT="8814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noProof="0" smtClean="0">
                          <a:latin typeface="+mn-lt"/>
                          <a:ea typeface="Calibri"/>
                          <a:cs typeface="Times New Roman"/>
                        </a:rPr>
                        <a:t>Gaussian Elimination &amp; Determinants I (</a:t>
                      </a:r>
                      <a:r>
                        <a:rPr lang="en-US" sz="1100" i="1" noProof="0" smtClean="0">
                          <a:latin typeface="+mn-lt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en-US" sz="1100" noProof="0" smtClean="0">
                          <a:latin typeface="+mn-lt"/>
                          <a:ea typeface="Calibri"/>
                          <a:cs typeface="Times New Roman"/>
                        </a:rPr>
                        <a:t>-variable </a:t>
                      </a:r>
                      <a:r>
                        <a:rPr lang="en-US" sz="1100" noProof="0" dirty="0" smtClean="0">
                          <a:latin typeface="+mn-lt"/>
                          <a:ea typeface="Calibri"/>
                          <a:cs typeface="Times New Roman"/>
                        </a:rPr>
                        <a:t>systems,</a:t>
                      </a:r>
                      <a:r>
                        <a:rPr lang="en-US" sz="1100" baseline="0" noProof="0" dirty="0" smtClean="0">
                          <a:latin typeface="+mn-lt"/>
                          <a:ea typeface="Calibri"/>
                          <a:cs typeface="Times New Roman"/>
                        </a:rPr>
                        <a:t> geometry of determinants</a:t>
                      </a:r>
                      <a:r>
                        <a:rPr lang="en-US" sz="1100" noProof="0" dirty="0" smtClean="0">
                          <a:latin typeface="+mn-lt"/>
                          <a:ea typeface="Calibri"/>
                          <a:cs typeface="Times New Roman"/>
                        </a:rPr>
                        <a:t>)</a:t>
                      </a:r>
                      <a:endParaRPr lang="en-US" sz="1100" noProof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2253">
                <a:tc>
                  <a:txBody>
                    <a:bodyPr/>
                    <a:lstStyle/>
                    <a:p>
                      <a:pPr algn="ctr" fontAlgn="t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8814" marR="8814" marT="8814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de-DE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14" marR="8814" marT="8814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noProof="0" dirty="0" smtClean="0">
                          <a:latin typeface="+mn-lt"/>
                          <a:ea typeface="Calibri"/>
                          <a:cs typeface="Times New Roman"/>
                        </a:rPr>
                        <a:t>Determinants II (properties &amp; computation rules), vectors &amp; linear</a:t>
                      </a:r>
                      <a:r>
                        <a:rPr lang="en-US" sz="1100" baseline="0" noProof="0" dirty="0" smtClean="0">
                          <a:latin typeface="+mn-lt"/>
                          <a:ea typeface="Calibri"/>
                          <a:cs typeface="Times New Roman"/>
                        </a:rPr>
                        <a:t> combinations</a:t>
                      </a:r>
                      <a:endParaRPr lang="en-US" sz="1100" noProof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2253">
                <a:tc>
                  <a:txBody>
                    <a:bodyPr/>
                    <a:lstStyle/>
                    <a:p>
                      <a:pPr algn="ctr" fontAlgn="t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8814" marR="8814" marT="8814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de-DE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14" marR="8814" marT="8814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noProof="0" dirty="0" smtClean="0">
                          <a:latin typeface="+mn-lt"/>
                          <a:ea typeface="Calibri"/>
                          <a:cs typeface="Times New Roman"/>
                        </a:rPr>
                        <a:t>Scalar-product,</a:t>
                      </a:r>
                      <a:r>
                        <a:rPr lang="en-US" sz="1100" baseline="0" noProof="0" dirty="0" smtClean="0">
                          <a:latin typeface="+mn-lt"/>
                          <a:ea typeface="Calibri"/>
                          <a:cs typeface="Times New Roman"/>
                        </a:rPr>
                        <a:t> vector product, and matrix-matrix multiplication</a:t>
                      </a:r>
                      <a:endParaRPr lang="en-US" sz="1100" noProof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2253">
                <a:tc>
                  <a:txBody>
                    <a:bodyPr/>
                    <a:lstStyle/>
                    <a:p>
                      <a:pPr algn="ctr" fontAlgn="t"/>
                      <a:endParaRPr lang="de-DE" sz="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14" marR="8814" marT="8814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de-DE" sz="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14" marR="8814" marT="8814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500" noProof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253">
                <a:tc>
                  <a:txBody>
                    <a:bodyPr/>
                    <a:lstStyle/>
                    <a:p>
                      <a:pPr algn="ctr" fontAlgn="t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8814" marR="8814" marT="8814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de-DE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14" marR="8814" marT="8814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noProof="0" dirty="0" smtClean="0">
                          <a:latin typeface="+mn-lt"/>
                          <a:ea typeface="Calibri"/>
                          <a:cs typeface="Times New Roman"/>
                        </a:rPr>
                        <a:t>Introduction to Ordinary Differential Equations</a:t>
                      </a:r>
                      <a:endParaRPr lang="en-US" sz="1100" noProof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253">
                <a:tc>
                  <a:txBody>
                    <a:bodyPr/>
                    <a:lstStyle/>
                    <a:p>
                      <a:pPr algn="ctr" fontAlgn="t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8814" marR="8814" marT="8814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de-DE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14" marR="8814" marT="8814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noProof="0" dirty="0" smtClean="0">
                          <a:latin typeface="+mn-lt"/>
                          <a:ea typeface="Calibri"/>
                          <a:cs typeface="Times New Roman"/>
                        </a:rPr>
                        <a:t>Improper integrals</a:t>
                      </a:r>
                      <a:endParaRPr lang="en-US" sz="1100" noProof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253">
                <a:tc>
                  <a:txBody>
                    <a:bodyPr/>
                    <a:lstStyle/>
                    <a:p>
                      <a:pPr algn="ctr" fontAlgn="t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8814" marR="8814" marT="8814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de-DE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14" marR="8814" marT="8814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noProof="0" dirty="0" smtClean="0">
                          <a:latin typeface="+mn-lt"/>
                          <a:ea typeface="Calibri"/>
                          <a:cs typeface="Times New Roman"/>
                        </a:rPr>
                        <a:t>Numerical integration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253">
                <a:tc>
                  <a:txBody>
                    <a:bodyPr/>
                    <a:lstStyle/>
                    <a:p>
                      <a:pPr algn="ctr" fontAlgn="t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8814" marR="8814" marT="8814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de-DE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14" marR="8814" marT="8814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noProof="0" dirty="0" smtClean="0">
                          <a:latin typeface="+mn-lt"/>
                          <a:ea typeface="Calibri"/>
                          <a:cs typeface="Times New Roman"/>
                        </a:rPr>
                        <a:t>Continuous probability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253">
                <a:tc>
                  <a:txBody>
                    <a:bodyPr/>
                    <a:lstStyle/>
                    <a:p>
                      <a:pPr algn="ctr" fontAlgn="t"/>
                      <a:endParaRPr lang="de-DE" sz="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14" marR="8814" marT="8814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de-DE" sz="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14" marR="8814" marT="8814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500" noProof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253">
                <a:tc>
                  <a:txBody>
                    <a:bodyPr/>
                    <a:lstStyle/>
                    <a:p>
                      <a:pPr algn="ctr" fontAlgn="t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8814" marR="8814" marT="8814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de-DE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14" marR="8814" marT="8814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noProof="0" dirty="0" smtClean="0">
                          <a:latin typeface="+mn-lt"/>
                          <a:ea typeface="Calibri"/>
                          <a:cs typeface="Times New Roman"/>
                        </a:rPr>
                        <a:t>Functions of several variables</a:t>
                      </a:r>
                      <a:endParaRPr lang="en-US" sz="1100" noProof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2253">
                <a:tc>
                  <a:txBody>
                    <a:bodyPr/>
                    <a:lstStyle/>
                    <a:p>
                      <a:pPr algn="ctr" fontAlgn="t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8814" marR="8814" marT="8814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de-DE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14" marR="8814" marT="8814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noProof="0" dirty="0" smtClean="0">
                          <a:latin typeface="+mn-lt"/>
                          <a:ea typeface="Calibri"/>
                          <a:cs typeface="Times New Roman"/>
                        </a:rPr>
                        <a:t>Partial derivatives and optimizing functions of two variables</a:t>
                      </a:r>
                      <a:endParaRPr lang="en-US" sz="1100" noProof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2253">
                <a:tc>
                  <a:txBody>
                    <a:bodyPr/>
                    <a:lstStyle/>
                    <a:p>
                      <a:pPr algn="ctr" fontAlgn="t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8814" marR="8814" marT="8814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de-DE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14" marR="8814" marT="8814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noProof="0" dirty="0" smtClean="0">
                          <a:latin typeface="+mn-lt"/>
                          <a:ea typeface="Calibri"/>
                          <a:cs typeface="Times New Roman"/>
                        </a:rPr>
                        <a:t>The method of Least-Squares</a:t>
                      </a:r>
                      <a:endParaRPr lang="en-US" sz="1100" noProof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2253">
                <a:tc>
                  <a:txBody>
                    <a:bodyPr/>
                    <a:lstStyle/>
                    <a:p>
                      <a:pPr algn="ctr" fontAlgn="t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8814" marR="8814" marT="8814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de-DE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14" marR="8814" marT="8814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noProof="0" dirty="0" smtClean="0">
                          <a:latin typeface="+mn-lt"/>
                          <a:ea typeface="Calibri"/>
                          <a:cs typeface="Times New Roman"/>
                        </a:rPr>
                        <a:t>Constrained optimization: the method of Lagrange multipliers</a:t>
                      </a:r>
                      <a:endParaRPr lang="en-US" sz="1100" noProof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0771">
                <a:tc>
                  <a:txBody>
                    <a:bodyPr/>
                    <a:lstStyle/>
                    <a:p>
                      <a:pPr algn="ctr" fontAlgn="t"/>
                      <a:endParaRPr lang="de-DE" sz="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14" marR="8814" marT="8814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de-DE" sz="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14" marR="8814" marT="8814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5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253">
                <a:tc>
                  <a:txBody>
                    <a:bodyPr/>
                    <a:lstStyle/>
                    <a:p>
                      <a:pPr algn="ctr" fontAlgn="t"/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14" marR="8814" marT="8814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de-DE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14" marR="8814" marT="8814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noProof="0" dirty="0" smtClean="0">
                          <a:latin typeface="+mn-lt"/>
                          <a:ea typeface="Calibri"/>
                          <a:cs typeface="Times New Roman"/>
                        </a:rPr>
                        <a:t>Double integrals</a:t>
                      </a:r>
                      <a:endParaRPr lang="en-US" sz="1100" noProof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253">
                <a:tc>
                  <a:txBody>
                    <a:bodyPr/>
                    <a:lstStyle/>
                    <a:p>
                      <a:pPr algn="ctr" fontAlgn="t"/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14" marR="8814" marT="8814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de-DE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14" marR="8814" marT="8814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noProof="0" dirty="0" smtClean="0">
                          <a:latin typeface="+mn-lt"/>
                          <a:ea typeface="Calibri"/>
                          <a:cs typeface="Times New Roman"/>
                        </a:rPr>
                        <a:t>Applications of double integrals</a:t>
                      </a:r>
                      <a:endParaRPr lang="en-US" sz="1100" noProof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312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14" marR="8814" marT="8814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de-DE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14" marR="8814" marT="8814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noProof="0" dirty="0" smtClean="0">
                          <a:latin typeface="+mn-lt"/>
                          <a:ea typeface="Calibri"/>
                          <a:cs typeface="Times New Roman"/>
                        </a:rPr>
                        <a:t>Review and preparation for the final exam</a:t>
                      </a:r>
                      <a:endParaRPr lang="en-US" sz="1100" noProof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/>
          <p:cNvSpPr/>
          <p:nvPr/>
        </p:nvSpPr>
        <p:spPr>
          <a:xfrm>
            <a:off x="3419872" y="1131590"/>
            <a:ext cx="432048" cy="38884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rapezoid 31"/>
          <p:cNvSpPr/>
          <p:nvPr/>
        </p:nvSpPr>
        <p:spPr>
          <a:xfrm rot="16200000">
            <a:off x="971600" y="2571750"/>
            <a:ext cx="3888432" cy="1008112"/>
          </a:xfrm>
          <a:prstGeom prst="trapezoid">
            <a:avLst>
              <a:gd name="adj" fmla="val 13595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</a:t>
            </a:r>
            <a:br>
              <a:rPr lang="en-US" dirty="0" smtClean="0"/>
            </a:br>
            <a:r>
              <a:rPr lang="en-US" dirty="0" smtClean="0"/>
              <a:t>Density functions and their connection to probabilities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251520" y="1131590"/>
            <a:ext cx="2160240" cy="28803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Sample Space</a:t>
            </a:r>
            <a:endParaRPr lang="en-US" sz="1400" dirty="0"/>
          </a:p>
        </p:txBody>
      </p:sp>
      <p:sp>
        <p:nvSpPr>
          <p:cNvPr id="4" name="Rechteck 3"/>
          <p:cNvSpPr/>
          <p:nvPr/>
        </p:nvSpPr>
        <p:spPr>
          <a:xfrm>
            <a:off x="251520" y="1491630"/>
            <a:ext cx="2160240" cy="7920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" name="Textfeld 4"/>
          <p:cNvSpPr txBox="1"/>
          <p:nvPr/>
        </p:nvSpPr>
        <p:spPr>
          <a:xfrm>
            <a:off x="251520" y="1491630"/>
            <a:ext cx="266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S</a:t>
            </a:r>
            <a:endParaRPr lang="en-US" sz="1400" i="1" dirty="0"/>
          </a:p>
        </p:txBody>
      </p:sp>
      <p:sp>
        <p:nvSpPr>
          <p:cNvPr id="6" name="Ellipse 5"/>
          <p:cNvSpPr/>
          <p:nvPr/>
        </p:nvSpPr>
        <p:spPr>
          <a:xfrm>
            <a:off x="1331640" y="1707654"/>
            <a:ext cx="936104" cy="50405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feld 6"/>
          <p:cNvSpPr txBox="1"/>
          <p:nvPr/>
        </p:nvSpPr>
        <p:spPr>
          <a:xfrm>
            <a:off x="1881413" y="1805786"/>
            <a:ext cx="272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E</a:t>
            </a:r>
            <a:endParaRPr lang="en-US" sz="1400" i="1" dirty="0"/>
          </a:p>
        </p:txBody>
      </p:sp>
      <p:sp>
        <p:nvSpPr>
          <p:cNvPr id="8" name="Ellipse 7"/>
          <p:cNvSpPr/>
          <p:nvPr/>
        </p:nvSpPr>
        <p:spPr>
          <a:xfrm>
            <a:off x="611560" y="1635646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lipse 8"/>
          <p:cNvSpPr/>
          <p:nvPr/>
        </p:nvSpPr>
        <p:spPr>
          <a:xfrm>
            <a:off x="611560" y="1923678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llipse 9"/>
          <p:cNvSpPr/>
          <p:nvPr/>
        </p:nvSpPr>
        <p:spPr>
          <a:xfrm>
            <a:off x="971600" y="1923678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llipse 10"/>
          <p:cNvSpPr/>
          <p:nvPr/>
        </p:nvSpPr>
        <p:spPr>
          <a:xfrm>
            <a:off x="971600" y="1635646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llipse 11"/>
          <p:cNvSpPr/>
          <p:nvPr/>
        </p:nvSpPr>
        <p:spPr>
          <a:xfrm>
            <a:off x="1475656" y="1851670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llipse 12"/>
          <p:cNvSpPr/>
          <p:nvPr/>
        </p:nvSpPr>
        <p:spPr>
          <a:xfrm>
            <a:off x="1691680" y="1995686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hteck 13"/>
          <p:cNvSpPr/>
          <p:nvPr/>
        </p:nvSpPr>
        <p:spPr>
          <a:xfrm>
            <a:off x="251520" y="2499742"/>
            <a:ext cx="2160240" cy="28803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Cont. Random Variable</a:t>
            </a:r>
            <a:endParaRPr lang="en-US" sz="1400" dirty="0"/>
          </a:p>
        </p:txBody>
      </p:sp>
      <p:sp>
        <p:nvSpPr>
          <p:cNvPr id="15" name="Rechteck 14"/>
          <p:cNvSpPr/>
          <p:nvPr/>
        </p:nvSpPr>
        <p:spPr>
          <a:xfrm>
            <a:off x="251520" y="2859782"/>
            <a:ext cx="2160240" cy="7920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16" name="Grafik 1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359532" y="3003798"/>
            <a:ext cx="1944216" cy="494864"/>
          </a:xfrm>
          <a:prstGeom prst="rect">
            <a:avLst/>
          </a:prstGeom>
          <a:noFill/>
          <a:ln/>
          <a:effectLst/>
        </p:spPr>
      </p:pic>
      <p:sp>
        <p:nvSpPr>
          <p:cNvPr id="17" name="Gleichschenkliges Dreieck 16"/>
          <p:cNvSpPr/>
          <p:nvPr/>
        </p:nvSpPr>
        <p:spPr>
          <a:xfrm rot="10800000">
            <a:off x="827584" y="2355726"/>
            <a:ext cx="1008112" cy="7200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hteck 17"/>
          <p:cNvSpPr/>
          <p:nvPr/>
        </p:nvSpPr>
        <p:spPr>
          <a:xfrm>
            <a:off x="251520" y="3867894"/>
            <a:ext cx="2160240" cy="28803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Probability</a:t>
            </a:r>
            <a:endParaRPr lang="en-US" sz="1400" dirty="0"/>
          </a:p>
        </p:txBody>
      </p:sp>
      <p:sp>
        <p:nvSpPr>
          <p:cNvPr id="19" name="Rechteck 18"/>
          <p:cNvSpPr/>
          <p:nvPr/>
        </p:nvSpPr>
        <p:spPr>
          <a:xfrm>
            <a:off x="251520" y="4227934"/>
            <a:ext cx="2160240" cy="7920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cxnSp>
        <p:nvCxnSpPr>
          <p:cNvPr id="20" name="Gerade Verbindung 19"/>
          <p:cNvCxnSpPr/>
          <p:nvPr/>
        </p:nvCxnSpPr>
        <p:spPr>
          <a:xfrm>
            <a:off x="2483768" y="1851670"/>
            <a:ext cx="288032" cy="0"/>
          </a:xfrm>
          <a:prstGeom prst="lin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1" name="Gerade Verbindung 20"/>
          <p:cNvCxnSpPr/>
          <p:nvPr/>
        </p:nvCxnSpPr>
        <p:spPr>
          <a:xfrm>
            <a:off x="2771800" y="1851670"/>
            <a:ext cx="0" cy="2736304"/>
          </a:xfrm>
          <a:prstGeom prst="lin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2" name="Gerade Verbindung 21"/>
          <p:cNvCxnSpPr/>
          <p:nvPr/>
        </p:nvCxnSpPr>
        <p:spPr>
          <a:xfrm flipH="1">
            <a:off x="2483768" y="4594505"/>
            <a:ext cx="288032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3" name="Gleichschenkliges Dreieck 22"/>
          <p:cNvSpPr/>
          <p:nvPr/>
        </p:nvSpPr>
        <p:spPr>
          <a:xfrm rot="10800000">
            <a:off x="827584" y="3723878"/>
            <a:ext cx="1008112" cy="7200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Grafik 23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328885" y="4316117"/>
            <a:ext cx="2005510" cy="416485"/>
          </a:xfrm>
          <a:prstGeom prst="rect">
            <a:avLst/>
          </a:prstGeom>
          <a:noFill/>
          <a:ln/>
          <a:effectLst/>
        </p:spPr>
      </p:pic>
      <p:sp>
        <p:nvSpPr>
          <p:cNvPr id="27" name="Rechteck 26"/>
          <p:cNvSpPr/>
          <p:nvPr/>
        </p:nvSpPr>
        <p:spPr>
          <a:xfrm>
            <a:off x="3419872" y="2499742"/>
            <a:ext cx="5472608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Grafik 36" descr="IguanaTex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>
          <a:xfrm>
            <a:off x="5508104" y="2571751"/>
            <a:ext cx="2971828" cy="1005773"/>
          </a:xfrm>
          <a:prstGeom prst="rect">
            <a:avLst/>
          </a:prstGeom>
          <a:noFill/>
          <a:ln/>
          <a:effectLst/>
        </p:spPr>
      </p:pic>
      <p:sp>
        <p:nvSpPr>
          <p:cNvPr id="29" name="Rechteck 28"/>
          <p:cNvSpPr/>
          <p:nvPr/>
        </p:nvSpPr>
        <p:spPr>
          <a:xfrm>
            <a:off x="3419872" y="3867894"/>
            <a:ext cx="5472608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Grafik 35" descr="IguanaTex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5508104" y="3939904"/>
            <a:ext cx="2965473" cy="857940"/>
          </a:xfrm>
          <a:prstGeom prst="rect">
            <a:avLst/>
          </a:prstGeom>
          <a:noFill/>
          <a:ln/>
          <a:effectLst/>
        </p:spPr>
      </p:pic>
      <p:sp>
        <p:nvSpPr>
          <p:cNvPr id="31" name="Rechteck 30"/>
          <p:cNvSpPr/>
          <p:nvPr/>
        </p:nvSpPr>
        <p:spPr>
          <a:xfrm>
            <a:off x="3419872" y="1131590"/>
            <a:ext cx="5472608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Grafik 37" descr="IguanaTex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5508104" y="1203595"/>
            <a:ext cx="3011320" cy="1005937"/>
          </a:xfrm>
          <a:prstGeom prst="rect">
            <a:avLst/>
          </a:prstGeom>
          <a:noFill/>
          <a:ln/>
          <a:effectLst/>
        </p:spPr>
      </p:pic>
      <p:pic>
        <p:nvPicPr>
          <p:cNvPr id="39" name="Picture 4" descr="Normal Distribution Definition | DeepAI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491881" y="3927804"/>
            <a:ext cx="1656184" cy="1020210"/>
          </a:xfrm>
          <a:prstGeom prst="rect">
            <a:avLst/>
          </a:prstGeom>
          <a:noFill/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3" cstate="print"/>
          <a:srcRect t="4164" r="2439"/>
          <a:stretch>
            <a:fillRect/>
          </a:stretch>
        </p:blipFill>
        <p:spPr bwMode="auto">
          <a:xfrm>
            <a:off x="3491880" y="1203598"/>
            <a:ext cx="1751887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14" cstate="print"/>
          <a:srcRect l="62483" t="3773" r="2381" b="49012"/>
          <a:stretch>
            <a:fillRect/>
          </a:stretch>
        </p:blipFill>
        <p:spPr bwMode="auto">
          <a:xfrm>
            <a:off x="3491880" y="2571750"/>
            <a:ext cx="173657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14" cstate="print"/>
          <a:srcRect l="2381" t="3773" r="2381"/>
          <a:stretch>
            <a:fillRect/>
          </a:stretch>
        </p:blipFill>
        <p:spPr bwMode="auto">
          <a:xfrm>
            <a:off x="3563888" y="2571750"/>
            <a:ext cx="1584176" cy="101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44097" y="1203546"/>
            <a:ext cx="7094534" cy="1495638"/>
          </a:xfrm>
          <a:prstGeom prst="rect">
            <a:avLst/>
          </a:prstGeom>
          <a:noFill/>
          <a:ln/>
          <a:effectLst/>
        </p:spPr>
      </p:pic>
      <p:pic>
        <p:nvPicPr>
          <p:cNvPr id="18" name="Grafik 17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44097" y="3003742"/>
            <a:ext cx="7058830" cy="1685829"/>
          </a:xfrm>
          <a:prstGeom prst="rect">
            <a:avLst/>
          </a:prstGeom>
          <a:noFill/>
          <a:ln/>
          <a:effectLst/>
        </p:spPr>
      </p:pic>
      <p:sp>
        <p:nvSpPr>
          <p:cNvPr id="11" name="Rechteck 10"/>
          <p:cNvSpPr/>
          <p:nvPr/>
        </p:nvSpPr>
        <p:spPr>
          <a:xfrm>
            <a:off x="251520" y="1131590"/>
            <a:ext cx="1296144" cy="288032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Non-Negativity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251520" y="1491630"/>
            <a:ext cx="1296144" cy="288032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Normalization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5" name="Rechteck 4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fik 1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43218" y="1189898"/>
            <a:ext cx="6676204" cy="366288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Separable ODEs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fik 12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43218" y="1189897"/>
            <a:ext cx="5201982" cy="854346"/>
          </a:xfrm>
          <a:prstGeom prst="rect">
            <a:avLst/>
          </a:prstGeom>
          <a:noFill/>
          <a:ln/>
          <a:effectLst/>
        </p:spPr>
      </p:pic>
      <p:pic>
        <p:nvPicPr>
          <p:cNvPr id="12" name="Grafik 11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43219" y="2139702"/>
            <a:ext cx="7068453" cy="281019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Linear ODEs and integrating factors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43218" y="1189897"/>
            <a:ext cx="2772650" cy="570291"/>
          </a:xfrm>
          <a:prstGeom prst="rect">
            <a:avLst/>
          </a:prstGeom>
          <a:noFill/>
          <a:ln/>
          <a:effectLst/>
        </p:spPr>
      </p:pic>
      <p:pic>
        <p:nvPicPr>
          <p:cNvPr id="8" name="Grafik 7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43219" y="2053986"/>
            <a:ext cx="7081921" cy="291750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Linear ODEs and integrating factors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09634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43218" y="1189895"/>
            <a:ext cx="7080343" cy="2965617"/>
          </a:xfrm>
          <a:prstGeom prst="rect">
            <a:avLst/>
          </a:prstGeom>
          <a:noFill/>
          <a:ln/>
          <a:effectLst/>
        </p:spPr>
      </p:pic>
      <p:sp>
        <p:nvSpPr>
          <p:cNvPr id="9" name="Textfeld 8"/>
          <p:cNvSpPr txBox="1"/>
          <p:nvPr/>
        </p:nvSpPr>
        <p:spPr>
          <a:xfrm>
            <a:off x="2987824" y="4587974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Even though the solutions are expressed in terms of an integral, they can still be graphed by a computer algebra system</a:t>
            </a:r>
            <a:endParaRPr lang="en-US" sz="1000" dirty="0"/>
          </a:p>
        </p:txBody>
      </p:sp>
      <p:sp>
        <p:nvSpPr>
          <p:cNvPr id="10" name="Rechteck 9"/>
          <p:cNvSpPr/>
          <p:nvPr/>
        </p:nvSpPr>
        <p:spPr>
          <a:xfrm>
            <a:off x="6444208" y="3435846"/>
            <a:ext cx="2376264" cy="1584176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80212" y="3458811"/>
            <a:ext cx="2304256" cy="1538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</a:t>
            </a:r>
            <a:br>
              <a:rPr lang="en-US" dirty="0" smtClean="0"/>
            </a:br>
            <a:r>
              <a:rPr lang="en-US" dirty="0" smtClean="0"/>
              <a:t>Introduction to Numerical Integration</a:t>
            </a:r>
            <a:endParaRPr lang="en-US" dirty="0"/>
          </a:p>
        </p:txBody>
      </p:sp>
      <p:sp>
        <p:nvSpPr>
          <p:cNvPr id="5" name="Rechteck 4"/>
          <p:cNvSpPr/>
          <p:nvPr/>
        </p:nvSpPr>
        <p:spPr>
          <a:xfrm>
            <a:off x="4644008" y="1131590"/>
            <a:ext cx="4248472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4716007" y="1203574"/>
            <a:ext cx="4082356" cy="3030640"/>
          </a:xfrm>
          <a:prstGeom prst="rect">
            <a:avLst/>
          </a:prstGeom>
          <a:noFill/>
          <a:ln/>
          <a:effectLst/>
        </p:spPr>
      </p:pic>
      <p:cxnSp>
        <p:nvCxnSpPr>
          <p:cNvPr id="9" name="Gerade Verbindung 8"/>
          <p:cNvCxnSpPr/>
          <p:nvPr/>
        </p:nvCxnSpPr>
        <p:spPr>
          <a:xfrm>
            <a:off x="4644008" y="1491630"/>
            <a:ext cx="2160240" cy="0"/>
          </a:xfrm>
          <a:prstGeom prst="line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2054" name="Picture 6" descr="5.6: Numerical Integration - Mathematics LibreText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19" y="1131590"/>
            <a:ext cx="4000441" cy="1152128"/>
          </a:xfrm>
          <a:prstGeom prst="rect">
            <a:avLst/>
          </a:prstGeom>
          <a:noFill/>
        </p:spPr>
      </p:pic>
      <p:pic>
        <p:nvPicPr>
          <p:cNvPr id="2056" name="Picture 8" descr="al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30546" y="2761483"/>
            <a:ext cx="2453919" cy="1584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instance, Simpson’s rule uses the evaluation of the function at the start/ end point of the subintervals times a weighting factor</a:t>
            </a:r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/>
          <a:srcRect l="9469" r="10040"/>
          <a:stretch>
            <a:fillRect/>
          </a:stretch>
        </p:blipFill>
        <p:spPr bwMode="auto">
          <a:xfrm>
            <a:off x="251520" y="1131591"/>
            <a:ext cx="2880320" cy="1854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3419872" y="1131590"/>
            <a:ext cx="5472608" cy="165618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3469018" y="1195964"/>
            <a:ext cx="5034731" cy="1515293"/>
          </a:xfrm>
          <a:prstGeom prst="rect">
            <a:avLst/>
          </a:prstGeom>
          <a:noFill/>
          <a:ln/>
          <a:effectLst/>
        </p:spPr>
      </p:pic>
      <p:sp>
        <p:nvSpPr>
          <p:cNvPr id="8" name="Rechteck 7"/>
          <p:cNvSpPr/>
          <p:nvPr/>
        </p:nvSpPr>
        <p:spPr>
          <a:xfrm>
            <a:off x="3419872" y="2931790"/>
            <a:ext cx="5472608" cy="136815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469018" y="2996164"/>
            <a:ext cx="5323775" cy="116597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Application of Simpson’s Rule</a:t>
            </a:r>
            <a:endParaRPr lang="en-US" dirty="0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3"/>
            <a:ext cx="7037358" cy="374637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Application of Simpson’s Rule</a:t>
            </a:r>
            <a:endParaRPr lang="en-US" dirty="0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3"/>
            <a:ext cx="7022405" cy="262381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971600" y="1572521"/>
            <a:ext cx="7200800" cy="3600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971600" y="1131590"/>
            <a:ext cx="5572103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Topics</a:t>
            </a:r>
          </a:p>
          <a:p>
            <a:endParaRPr lang="en-US" sz="1000" dirty="0" smtClean="0"/>
          </a:p>
          <a:p>
            <a:pPr lvl="1"/>
            <a:r>
              <a:rPr lang="en-US" b="1" dirty="0" smtClean="0"/>
              <a:t>Recap: Introduction to Vectors and Matrices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Recap: Advanced Topics in Integration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Recap: Functions in Several Variables &amp; Optimization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Recap: Double Integrals &amp; Applications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Using error estimates for Simpson’s Rule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4"/>
            <a:ext cx="7043000" cy="376900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Ensuring a certain level of accuracy</a:t>
            </a:r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0"/>
            <a:ext cx="7027178" cy="348468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Ensuring a certain level of accuracy</a:t>
            </a:r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77"/>
            <a:ext cx="7040449" cy="266751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971600" y="2676580"/>
            <a:ext cx="7200800" cy="3600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971600" y="1131590"/>
            <a:ext cx="5675208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Topics</a:t>
            </a:r>
          </a:p>
          <a:p>
            <a:endParaRPr lang="en-US" sz="1000" dirty="0" smtClean="0"/>
          </a:p>
          <a:p>
            <a:pPr lvl="1"/>
            <a:r>
              <a:rPr lang="en-US" dirty="0" smtClean="0"/>
              <a:t>Recap: Introduction to Vectors and Matrices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Recap: Advanced Topics in Integration</a:t>
            </a:r>
          </a:p>
          <a:p>
            <a:pPr lvl="1"/>
            <a:endParaRPr lang="en-US" dirty="0" smtClean="0"/>
          </a:p>
          <a:p>
            <a:pPr lvl="1"/>
            <a:r>
              <a:rPr lang="en-US" b="1" dirty="0" smtClean="0"/>
              <a:t>Recap: Functions in Several Variables &amp; Optimization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Recap: Double Integrals &amp; Applications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</a:t>
            </a:r>
            <a:br>
              <a:rPr lang="en-US" dirty="0" smtClean="0"/>
            </a:br>
            <a:r>
              <a:rPr lang="en-US" dirty="0" smtClean="0"/>
              <a:t>Functions in Several Variables &amp; Optimization</a:t>
            </a:r>
            <a:endParaRPr lang="en-US" dirty="0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23523" y="1203574"/>
            <a:ext cx="4046424" cy="3597082"/>
          </a:xfrm>
          <a:prstGeom prst="rect">
            <a:avLst/>
          </a:prstGeom>
          <a:noFill/>
          <a:ln/>
          <a:effectLst/>
        </p:spPr>
      </p:pic>
      <p:sp>
        <p:nvSpPr>
          <p:cNvPr id="5" name="Rechteck 4"/>
          <p:cNvSpPr/>
          <p:nvPr/>
        </p:nvSpPr>
        <p:spPr>
          <a:xfrm>
            <a:off x="4644008" y="1131590"/>
            <a:ext cx="4248472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fik 18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4716008" y="1203574"/>
            <a:ext cx="3270869" cy="2273491"/>
          </a:xfrm>
          <a:prstGeom prst="rect">
            <a:avLst/>
          </a:prstGeom>
          <a:noFill/>
          <a:ln/>
          <a:effectLst/>
        </p:spPr>
      </p:pic>
      <p:cxnSp>
        <p:nvCxnSpPr>
          <p:cNvPr id="7" name="Gerade Verbindung 6"/>
          <p:cNvCxnSpPr/>
          <p:nvPr/>
        </p:nvCxnSpPr>
        <p:spPr>
          <a:xfrm>
            <a:off x="251520" y="1491630"/>
            <a:ext cx="2160240" cy="0"/>
          </a:xfrm>
          <a:prstGeom prst="line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4644008" y="1491630"/>
            <a:ext cx="3528392" cy="0"/>
          </a:xfrm>
          <a:prstGeom prst="line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" name="Rechteck 2"/>
          <p:cNvSpPr/>
          <p:nvPr/>
        </p:nvSpPr>
        <p:spPr>
          <a:xfrm>
            <a:off x="251520" y="1131590"/>
            <a:ext cx="4248472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Gerade Verbindung 16"/>
          <p:cNvCxnSpPr/>
          <p:nvPr/>
        </p:nvCxnSpPr>
        <p:spPr>
          <a:xfrm>
            <a:off x="251520" y="3795886"/>
            <a:ext cx="3240360" cy="0"/>
          </a:xfrm>
          <a:prstGeom prst="line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0" name="Gerade Verbindung 19"/>
          <p:cNvCxnSpPr/>
          <p:nvPr/>
        </p:nvCxnSpPr>
        <p:spPr>
          <a:xfrm>
            <a:off x="4644008" y="2787774"/>
            <a:ext cx="2880320" cy="0"/>
          </a:xfrm>
          <a:prstGeom prst="line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Application of the Chain Rule</a:t>
            </a:r>
            <a:endParaRPr lang="en-US" dirty="0"/>
          </a:p>
        </p:txBody>
      </p:sp>
      <p:sp>
        <p:nvSpPr>
          <p:cNvPr id="5" name="Rechteck 4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93"/>
            <a:ext cx="6075354" cy="518998"/>
          </a:xfrm>
          <a:prstGeom prst="rect">
            <a:avLst/>
          </a:prstGeom>
          <a:noFill/>
          <a:ln/>
          <a:effectLst/>
        </p:spPr>
      </p:pic>
      <p:pic>
        <p:nvPicPr>
          <p:cNvPr id="9" name="Grafik 8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1" y="1995682"/>
            <a:ext cx="7074663" cy="2950782"/>
          </a:xfrm>
          <a:prstGeom prst="rect">
            <a:avLst/>
          </a:prstGeom>
          <a:noFill/>
          <a:ln/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1125059"/>
            <a:ext cx="1296144" cy="1352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feld 16"/>
          <p:cNvSpPr txBox="1"/>
          <p:nvPr/>
        </p:nvSpPr>
        <p:spPr>
          <a:xfrm>
            <a:off x="251521" y="2565219"/>
            <a:ext cx="1224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The curve </a:t>
            </a:r>
            <a:r>
              <a:rPr lang="en-US" sz="1200" i="1" dirty="0" smtClean="0"/>
              <a:t>C</a:t>
            </a:r>
            <a:r>
              <a:rPr lang="en-US" sz="1200" dirty="0" smtClean="0"/>
              <a:t> with</a:t>
            </a:r>
          </a:p>
          <a:p>
            <a:r>
              <a:rPr lang="en-US" sz="1200" i="1" dirty="0" smtClean="0"/>
              <a:t>x</a:t>
            </a:r>
            <a:r>
              <a:rPr lang="en-US" sz="1200" dirty="0" smtClean="0"/>
              <a:t> = sin(2</a:t>
            </a:r>
            <a:r>
              <a:rPr lang="en-US" sz="1200" i="1" dirty="0" smtClean="0"/>
              <a:t>t</a:t>
            </a:r>
            <a:r>
              <a:rPr lang="en-US" sz="1200" dirty="0" smtClean="0"/>
              <a:t>),</a:t>
            </a:r>
          </a:p>
          <a:p>
            <a:r>
              <a:rPr lang="en-US" sz="1200" i="1" dirty="0" smtClean="0"/>
              <a:t>y</a:t>
            </a:r>
            <a:r>
              <a:rPr lang="en-US" sz="1200" dirty="0" smtClean="0"/>
              <a:t> = </a:t>
            </a:r>
            <a:r>
              <a:rPr lang="en-US" sz="1200" dirty="0" err="1" smtClean="0"/>
              <a:t>cos</a:t>
            </a:r>
            <a:r>
              <a:rPr lang="en-US" sz="1200" dirty="0" smtClean="0"/>
              <a:t>(</a:t>
            </a:r>
            <a:r>
              <a:rPr lang="en-US" sz="1200" i="1" dirty="0" smtClean="0"/>
              <a:t>t</a:t>
            </a:r>
            <a:r>
              <a:rPr lang="en-US" sz="1200" dirty="0" smtClean="0"/>
              <a:t>).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71"/>
            <a:ext cx="5345658" cy="1001646"/>
          </a:xfrm>
          <a:prstGeom prst="rect">
            <a:avLst/>
          </a:prstGeom>
          <a:noFill/>
          <a:ln/>
          <a:effectLst/>
        </p:spPr>
      </p:pic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fik 12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2427701"/>
            <a:ext cx="5829969" cy="233988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063010"/>
            <a:ext cx="3455925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3851920" y="1131590"/>
            <a:ext cx="504056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923929" y="1203568"/>
            <a:ext cx="4265398" cy="152194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71"/>
            <a:ext cx="7066880" cy="745618"/>
          </a:xfrm>
          <a:prstGeom prst="rect">
            <a:avLst/>
          </a:prstGeom>
          <a:noFill/>
          <a:ln/>
          <a:effectLst/>
        </p:spPr>
      </p:pic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fik 12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2211678"/>
            <a:ext cx="7017608" cy="273980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pic>
        <p:nvPicPr>
          <p:cNvPr id="13" name="Grafik 12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68"/>
            <a:ext cx="6794336" cy="2468512"/>
          </a:xfrm>
          <a:prstGeom prst="rect">
            <a:avLst/>
          </a:prstGeom>
          <a:noFill/>
          <a:ln/>
          <a:effectLst/>
        </p:spPr>
      </p:pic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</a:t>
            </a:r>
            <a:br>
              <a:rPr lang="en-US" dirty="0" smtClean="0"/>
            </a:br>
            <a:r>
              <a:rPr lang="en-US" dirty="0" smtClean="0"/>
              <a:t>Gaussian Elimination in a nutshell</a:t>
            </a:r>
            <a:endParaRPr lang="en-US" dirty="0"/>
          </a:p>
        </p:txBody>
      </p:sp>
      <p:pic>
        <p:nvPicPr>
          <p:cNvPr id="3" name="Grafik 2" descr="carl_friedrich_gaus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1" y="1131590"/>
            <a:ext cx="2140730" cy="2448272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635895" y="1203583"/>
            <a:ext cx="5088795" cy="365043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pic>
        <p:nvPicPr>
          <p:cNvPr id="20" name="Grafik 1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71"/>
            <a:ext cx="7059568" cy="795584"/>
          </a:xfrm>
          <a:prstGeom prst="rect">
            <a:avLst/>
          </a:prstGeom>
          <a:noFill/>
          <a:ln/>
          <a:effectLst/>
        </p:spPr>
      </p:pic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Grafik 42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2211676"/>
            <a:ext cx="6296537" cy="1543251"/>
          </a:xfrm>
          <a:prstGeom prst="rect">
            <a:avLst/>
          </a:prstGeom>
          <a:noFill/>
          <a:ln/>
          <a:effectLst/>
        </p:spPr>
      </p:pic>
      <p:grpSp>
        <p:nvGrpSpPr>
          <p:cNvPr id="3" name="Gruppieren 41"/>
          <p:cNvGrpSpPr/>
          <p:nvPr/>
        </p:nvGrpSpPr>
        <p:grpSpPr>
          <a:xfrm>
            <a:off x="1907704" y="3867894"/>
            <a:ext cx="2765655" cy="1141095"/>
            <a:chOff x="1907704" y="3867894"/>
            <a:chExt cx="2765655" cy="1141095"/>
          </a:xfrm>
        </p:grpSpPr>
        <p:sp>
          <p:nvSpPr>
            <p:cNvPr id="23" name="Rechtwinkliges Dreieck 22"/>
            <p:cNvSpPr/>
            <p:nvPr/>
          </p:nvSpPr>
          <p:spPr>
            <a:xfrm>
              <a:off x="2411760" y="4011910"/>
              <a:ext cx="1440160" cy="720080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Ellipse 21"/>
            <p:cNvSpPr/>
            <p:nvPr/>
          </p:nvSpPr>
          <p:spPr>
            <a:xfrm>
              <a:off x="2627784" y="4371950"/>
              <a:ext cx="144016" cy="14401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1907704" y="4731990"/>
              <a:ext cx="5084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(0, 0)</a:t>
              </a:r>
              <a:endParaRPr lang="en-US" sz="1200" dirty="0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1907704" y="3867894"/>
              <a:ext cx="5084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(0, 2)</a:t>
              </a:r>
              <a:endParaRPr lang="en-US" sz="1200" dirty="0"/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3594368" y="4731990"/>
              <a:ext cx="5084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(4, 0)</a:t>
              </a:r>
              <a:endParaRPr lang="en-US" sz="1200" dirty="0"/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2915816" y="3939902"/>
              <a:ext cx="5084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(1, 1)</a:t>
              </a:r>
              <a:endParaRPr lang="en-US" sz="1200" dirty="0"/>
            </a:p>
          </p:txBody>
        </p:sp>
        <p:cxnSp>
          <p:nvCxnSpPr>
            <p:cNvPr id="32" name="Gerade Verbindung 31"/>
            <p:cNvCxnSpPr>
              <a:endCxn id="30" idx="2"/>
            </p:cNvCxnSpPr>
            <p:nvPr/>
          </p:nvCxnSpPr>
          <p:spPr>
            <a:xfrm flipV="1">
              <a:off x="2697480" y="4216901"/>
              <a:ext cx="472573" cy="2255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feld 35"/>
            <p:cNvSpPr txBox="1"/>
            <p:nvPr/>
          </p:nvSpPr>
          <p:spPr>
            <a:xfrm>
              <a:off x="3635896" y="4227934"/>
              <a:ext cx="10374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/>
                <a:t>y</a:t>
              </a:r>
              <a:r>
                <a:rPr lang="en-US" sz="1200" dirty="0" smtClean="0"/>
                <a:t> = – 0.5 </a:t>
              </a:r>
              <a:r>
                <a:rPr lang="en-US" sz="1200" i="1" dirty="0" smtClean="0"/>
                <a:t>x</a:t>
              </a:r>
              <a:r>
                <a:rPr lang="en-US" sz="1200" dirty="0" smtClean="0"/>
                <a:t> + 2</a:t>
              </a:r>
              <a:endParaRPr lang="en-US" sz="1200" dirty="0"/>
            </a:p>
          </p:txBody>
        </p:sp>
        <p:cxnSp>
          <p:nvCxnSpPr>
            <p:cNvPr id="38" name="Gerade Verbindung 37"/>
            <p:cNvCxnSpPr>
              <a:stCxn id="28" idx="3"/>
              <a:endCxn id="29" idx="0"/>
            </p:cNvCxnSpPr>
            <p:nvPr/>
          </p:nvCxnSpPr>
          <p:spPr>
            <a:xfrm>
              <a:off x="2416177" y="4006394"/>
              <a:ext cx="1432428" cy="725596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1"/>
            <p:cNvCxnSpPr/>
            <p:nvPr/>
          </p:nvCxnSpPr>
          <p:spPr>
            <a:xfrm>
              <a:off x="2339752" y="4731990"/>
              <a:ext cx="1656184" cy="0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 flipV="1">
              <a:off x="2411760" y="3867894"/>
              <a:ext cx="0" cy="936104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8"/>
            <p:cNvCxnSpPr>
              <a:endCxn id="36" idx="1"/>
            </p:cNvCxnSpPr>
            <p:nvPr/>
          </p:nvCxnSpPr>
          <p:spPr>
            <a:xfrm flipV="1">
              <a:off x="3381375" y="4366434"/>
              <a:ext cx="254521" cy="11984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68"/>
            <a:ext cx="7063489" cy="3246615"/>
          </a:xfrm>
          <a:prstGeom prst="rect">
            <a:avLst/>
          </a:prstGeom>
          <a:noFill/>
          <a:ln/>
          <a:effectLst/>
        </p:spPr>
      </p:pic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hteck 9"/>
          <p:cNvSpPr/>
          <p:nvPr/>
        </p:nvSpPr>
        <p:spPr>
          <a:xfrm>
            <a:off x="6732240" y="987574"/>
            <a:ext cx="2304256" cy="36004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7014067" y="1057243"/>
            <a:ext cx="1740602" cy="22070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pic>
        <p:nvPicPr>
          <p:cNvPr id="21" name="Grafik 2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69"/>
            <a:ext cx="7087183" cy="2811585"/>
          </a:xfrm>
          <a:prstGeom prst="rect">
            <a:avLst/>
          </a:prstGeom>
          <a:noFill/>
          <a:ln/>
          <a:effectLst/>
        </p:spPr>
      </p:pic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uppieren 14"/>
          <p:cNvGrpSpPr/>
          <p:nvPr/>
        </p:nvGrpSpPr>
        <p:grpSpPr>
          <a:xfrm>
            <a:off x="6054817" y="3867894"/>
            <a:ext cx="2765655" cy="1141095"/>
            <a:chOff x="1907704" y="3867894"/>
            <a:chExt cx="2765655" cy="1141095"/>
          </a:xfrm>
        </p:grpSpPr>
        <p:sp>
          <p:nvSpPr>
            <p:cNvPr id="16" name="Rechtwinkliges Dreieck 15"/>
            <p:cNvSpPr/>
            <p:nvPr/>
          </p:nvSpPr>
          <p:spPr>
            <a:xfrm>
              <a:off x="2411760" y="4011910"/>
              <a:ext cx="1440160" cy="720080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Ellipse 16"/>
            <p:cNvSpPr/>
            <p:nvPr/>
          </p:nvSpPr>
          <p:spPr>
            <a:xfrm>
              <a:off x="2627784" y="4371950"/>
              <a:ext cx="144016" cy="14401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1907704" y="4731990"/>
              <a:ext cx="5084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(0, 0)</a:t>
              </a:r>
              <a:endParaRPr lang="en-US" sz="1200" dirty="0"/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1907704" y="3867894"/>
              <a:ext cx="5084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(0, 2)</a:t>
              </a:r>
              <a:endParaRPr lang="en-US" sz="1200" dirty="0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3594368" y="4731990"/>
              <a:ext cx="5084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(4, 0)</a:t>
              </a:r>
              <a:endParaRPr lang="en-US" sz="1200" dirty="0"/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3635896" y="4227934"/>
              <a:ext cx="10374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/>
                <a:t>y</a:t>
              </a:r>
              <a:r>
                <a:rPr lang="en-US" sz="1200" dirty="0" smtClean="0"/>
                <a:t> = – 0.5 </a:t>
              </a:r>
              <a:r>
                <a:rPr lang="en-US" sz="1200" i="1" dirty="0" smtClean="0"/>
                <a:t>x</a:t>
              </a:r>
              <a:r>
                <a:rPr lang="en-US" sz="1200" dirty="0" smtClean="0"/>
                <a:t> + 2</a:t>
              </a:r>
              <a:endParaRPr lang="en-US" sz="1200" dirty="0"/>
            </a:p>
          </p:txBody>
        </p:sp>
        <p:cxnSp>
          <p:nvCxnSpPr>
            <p:cNvPr id="24" name="Gerade Verbindung 23"/>
            <p:cNvCxnSpPr>
              <a:stCxn id="19" idx="3"/>
              <a:endCxn id="20" idx="0"/>
            </p:cNvCxnSpPr>
            <p:nvPr/>
          </p:nvCxnSpPr>
          <p:spPr>
            <a:xfrm>
              <a:off x="2416177" y="4006394"/>
              <a:ext cx="1432428" cy="725596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/>
          </p:nvCxnSpPr>
          <p:spPr>
            <a:xfrm>
              <a:off x="2339752" y="4731990"/>
              <a:ext cx="1656184" cy="0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/>
          </p:nvCxnSpPr>
          <p:spPr>
            <a:xfrm flipV="1">
              <a:off x="2411760" y="3867894"/>
              <a:ext cx="0" cy="936104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>
              <a:endCxn id="23" idx="1"/>
            </p:cNvCxnSpPr>
            <p:nvPr/>
          </p:nvCxnSpPr>
          <p:spPr>
            <a:xfrm flipV="1">
              <a:off x="3381375" y="4366434"/>
              <a:ext cx="254521" cy="11984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Ellipse 27"/>
            <p:cNvSpPr/>
            <p:nvPr/>
          </p:nvSpPr>
          <p:spPr>
            <a:xfrm>
              <a:off x="2348163" y="4666962"/>
              <a:ext cx="144016" cy="14401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Ellipse 28"/>
            <p:cNvSpPr/>
            <p:nvPr/>
          </p:nvSpPr>
          <p:spPr>
            <a:xfrm>
              <a:off x="2348163" y="3939902"/>
              <a:ext cx="144016" cy="14401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Ellipse 29"/>
            <p:cNvSpPr/>
            <p:nvPr/>
          </p:nvSpPr>
          <p:spPr>
            <a:xfrm>
              <a:off x="3786115" y="4657774"/>
              <a:ext cx="144016" cy="14401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Ellipse 30"/>
            <p:cNvSpPr/>
            <p:nvPr/>
          </p:nvSpPr>
          <p:spPr>
            <a:xfrm>
              <a:off x="2873159" y="4206994"/>
              <a:ext cx="144016" cy="14401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pic>
        <p:nvPicPr>
          <p:cNvPr id="21" name="Grafik 2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2643758"/>
            <a:ext cx="2856331" cy="199584"/>
          </a:xfrm>
          <a:prstGeom prst="rect">
            <a:avLst/>
          </a:prstGeom>
          <a:noFill/>
          <a:ln/>
          <a:effectLst/>
        </p:spPr>
      </p:pic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uppieren 14"/>
          <p:cNvGrpSpPr/>
          <p:nvPr/>
        </p:nvGrpSpPr>
        <p:grpSpPr>
          <a:xfrm>
            <a:off x="1763688" y="1203598"/>
            <a:ext cx="2765655" cy="1141095"/>
            <a:chOff x="1907704" y="3867894"/>
            <a:chExt cx="2765655" cy="1141095"/>
          </a:xfrm>
        </p:grpSpPr>
        <p:sp>
          <p:nvSpPr>
            <p:cNvPr id="16" name="Rechtwinkliges Dreieck 15"/>
            <p:cNvSpPr/>
            <p:nvPr/>
          </p:nvSpPr>
          <p:spPr>
            <a:xfrm>
              <a:off x="2411760" y="4011910"/>
              <a:ext cx="1440160" cy="720080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Ellipse 16"/>
            <p:cNvSpPr/>
            <p:nvPr/>
          </p:nvSpPr>
          <p:spPr>
            <a:xfrm>
              <a:off x="2627784" y="4371950"/>
              <a:ext cx="144016" cy="14401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1907704" y="4731990"/>
              <a:ext cx="5084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(0, 0)</a:t>
              </a:r>
              <a:endParaRPr lang="en-US" sz="1200" dirty="0"/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1907704" y="3867894"/>
              <a:ext cx="5084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(0, 2)</a:t>
              </a:r>
              <a:endParaRPr lang="en-US" sz="1200" dirty="0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3594368" y="4731990"/>
              <a:ext cx="5084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(4, 0)</a:t>
              </a:r>
              <a:endParaRPr lang="en-US" sz="1200" dirty="0"/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3635896" y="4227934"/>
              <a:ext cx="10374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/>
                <a:t>y</a:t>
              </a:r>
              <a:r>
                <a:rPr lang="en-US" sz="1200" dirty="0" smtClean="0"/>
                <a:t> = – 0.5 </a:t>
              </a:r>
              <a:r>
                <a:rPr lang="en-US" sz="1200" i="1" dirty="0" smtClean="0"/>
                <a:t>x</a:t>
              </a:r>
              <a:r>
                <a:rPr lang="en-US" sz="1200" dirty="0" smtClean="0"/>
                <a:t> + 2</a:t>
              </a:r>
              <a:endParaRPr lang="en-US" sz="1200" dirty="0"/>
            </a:p>
          </p:txBody>
        </p:sp>
        <p:cxnSp>
          <p:nvCxnSpPr>
            <p:cNvPr id="24" name="Gerade Verbindung 23"/>
            <p:cNvCxnSpPr>
              <a:stCxn id="19" idx="3"/>
              <a:endCxn id="20" idx="0"/>
            </p:cNvCxnSpPr>
            <p:nvPr/>
          </p:nvCxnSpPr>
          <p:spPr>
            <a:xfrm>
              <a:off x="2416177" y="4006394"/>
              <a:ext cx="1432428" cy="725596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/>
          </p:nvCxnSpPr>
          <p:spPr>
            <a:xfrm>
              <a:off x="2339752" y="4731990"/>
              <a:ext cx="1656184" cy="0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/>
          </p:nvCxnSpPr>
          <p:spPr>
            <a:xfrm flipV="1">
              <a:off x="2411760" y="3867894"/>
              <a:ext cx="0" cy="936104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>
              <a:endCxn id="23" idx="1"/>
            </p:cNvCxnSpPr>
            <p:nvPr/>
          </p:nvCxnSpPr>
          <p:spPr>
            <a:xfrm flipV="1">
              <a:off x="3381375" y="4366434"/>
              <a:ext cx="254521" cy="11984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Ellipse 27"/>
            <p:cNvSpPr/>
            <p:nvPr/>
          </p:nvSpPr>
          <p:spPr>
            <a:xfrm>
              <a:off x="2348163" y="4666962"/>
              <a:ext cx="144016" cy="14401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Ellipse 28"/>
            <p:cNvSpPr/>
            <p:nvPr/>
          </p:nvSpPr>
          <p:spPr>
            <a:xfrm>
              <a:off x="2348163" y="3939902"/>
              <a:ext cx="144016" cy="14401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Ellipse 29"/>
            <p:cNvSpPr/>
            <p:nvPr/>
          </p:nvSpPr>
          <p:spPr>
            <a:xfrm>
              <a:off x="3786115" y="4657774"/>
              <a:ext cx="144016" cy="14401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Ellipse 30"/>
            <p:cNvSpPr/>
            <p:nvPr/>
          </p:nvSpPr>
          <p:spPr>
            <a:xfrm>
              <a:off x="2873159" y="4206994"/>
              <a:ext cx="144016" cy="14401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2" name="Tabelle 31"/>
          <p:cNvGraphicFramePr>
            <a:graphicFrameLocks noGrp="1"/>
          </p:cNvGraphicFramePr>
          <p:nvPr/>
        </p:nvGraphicFramePr>
        <p:xfrm>
          <a:off x="1979712" y="2970262"/>
          <a:ext cx="6696744" cy="609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16124"/>
                <a:gridCol w="1116124"/>
                <a:gridCol w="1116124"/>
                <a:gridCol w="1116124"/>
                <a:gridCol w="1116124"/>
                <a:gridCol w="1116124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(x, y)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(0, 0)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(1.5, 1.25)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(1, 1)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(0, 2)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(4, 0)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f(x, y)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0.875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3" name="Rechteck 32"/>
          <p:cNvSpPr/>
          <p:nvPr/>
        </p:nvSpPr>
        <p:spPr>
          <a:xfrm>
            <a:off x="6732240" y="987574"/>
            <a:ext cx="2304256" cy="36004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Grafik 33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7014067" y="1057243"/>
            <a:ext cx="1740602" cy="220702"/>
          </a:xfrm>
          <a:prstGeom prst="rect">
            <a:avLst/>
          </a:prstGeom>
          <a:noFill/>
          <a:ln/>
          <a:effectLst/>
        </p:spPr>
      </p:pic>
      <p:pic>
        <p:nvPicPr>
          <p:cNvPr id="36" name="Grafik 35" descr="IguanaTex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1763690" y="3795886"/>
            <a:ext cx="7091435" cy="49350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Method of Lagrange multipliers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7" y="1203576"/>
            <a:ext cx="5320495" cy="830298"/>
          </a:xfrm>
          <a:prstGeom prst="rect">
            <a:avLst/>
          </a:prstGeom>
          <a:noFill/>
          <a:ln/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059582"/>
            <a:ext cx="2863868" cy="2834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Grafik 7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491877" y="2355705"/>
            <a:ext cx="3961586" cy="2650060"/>
          </a:xfrm>
          <a:prstGeom prst="rect">
            <a:avLst/>
          </a:prstGeom>
          <a:noFill/>
          <a:ln/>
          <a:effectLst/>
        </p:spPr>
      </p:pic>
      <p:sp>
        <p:nvSpPr>
          <p:cNvPr id="16" name="Rechteck 15"/>
          <p:cNvSpPr/>
          <p:nvPr/>
        </p:nvSpPr>
        <p:spPr>
          <a:xfrm>
            <a:off x="5508104" y="3029922"/>
            <a:ext cx="1368152" cy="115212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Method of Lagrange multipliers</a:t>
            </a:r>
            <a:endParaRPr lang="en-US" dirty="0"/>
          </a:p>
        </p:txBody>
      </p:sp>
      <p:sp>
        <p:nvSpPr>
          <p:cNvPr id="9" name="Rechteck 8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Grafik 23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40405" y="1203548"/>
            <a:ext cx="6144280" cy="377091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Determining a least-square line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46"/>
            <a:ext cx="6229006" cy="1333593"/>
          </a:xfrm>
          <a:prstGeom prst="rect">
            <a:avLst/>
          </a:prstGeom>
          <a:noFill/>
          <a:ln/>
          <a:effectLst/>
        </p:spPr>
      </p:pic>
      <p:pic>
        <p:nvPicPr>
          <p:cNvPr id="26" name="Grafik 25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1" y="2859733"/>
            <a:ext cx="6702803" cy="2002438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Determining a least-square line</a:t>
            </a:r>
            <a:endParaRPr lang="en-US" dirty="0"/>
          </a:p>
        </p:txBody>
      </p:sp>
      <p:sp>
        <p:nvSpPr>
          <p:cNvPr id="7" name="Rechteck 6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fik 2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47"/>
            <a:ext cx="6958987" cy="3780203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lorian\Desktop\LS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2211710"/>
            <a:ext cx="3816424" cy="2860456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Determining a least-square line</a:t>
            </a:r>
            <a:endParaRPr lang="en-US" dirty="0"/>
          </a:p>
        </p:txBody>
      </p:sp>
      <p:sp>
        <p:nvSpPr>
          <p:cNvPr id="7" name="Rechteck 6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46"/>
            <a:ext cx="4405649" cy="73468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971600" y="3226353"/>
            <a:ext cx="7200800" cy="3600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971600" y="1131590"/>
            <a:ext cx="5675208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Topics</a:t>
            </a:r>
          </a:p>
          <a:p>
            <a:endParaRPr lang="en-US" sz="1000" dirty="0" smtClean="0"/>
          </a:p>
          <a:p>
            <a:pPr lvl="1"/>
            <a:r>
              <a:rPr lang="en-US" dirty="0" smtClean="0"/>
              <a:t>Recap: Introduction to Vectors and Matrices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Recap: Advanced Topics in Integration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Recap: Functions in Several Variables &amp; Optimization</a:t>
            </a:r>
          </a:p>
          <a:p>
            <a:pPr lvl="1"/>
            <a:endParaRPr lang="en-US" dirty="0" smtClean="0"/>
          </a:p>
          <a:p>
            <a:pPr lvl="1"/>
            <a:r>
              <a:rPr lang="en-US" b="1" dirty="0" smtClean="0"/>
              <a:t>Recap: Double Integrals &amp; Applications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Application of Gaussian elimination &amp; the structure of the solution set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49"/>
            <a:ext cx="7084188" cy="3640239"/>
          </a:xfrm>
          <a:prstGeom prst="rect">
            <a:avLst/>
          </a:prstGeom>
          <a:noFill/>
          <a:ln/>
          <a:effectLst/>
        </p:spPr>
      </p:pic>
      <p:sp>
        <p:nvSpPr>
          <p:cNvPr id="6" name="Freihandform 5"/>
          <p:cNvSpPr/>
          <p:nvPr>
            <p:custDataLst>
              <p:tags r:id="rId2"/>
            </p:custDataLst>
          </p:nvPr>
        </p:nvSpPr>
        <p:spPr>
          <a:xfrm>
            <a:off x="5492865" y="4299942"/>
            <a:ext cx="1023351" cy="546100"/>
          </a:xfrm>
          <a:custGeom>
            <a:avLst/>
            <a:gdLst>
              <a:gd name="connsiteX0" fmla="*/ 0 w 1254125"/>
              <a:gd name="connsiteY0" fmla="*/ 0 h 546100"/>
              <a:gd name="connsiteX1" fmla="*/ 0 w 1254125"/>
              <a:gd name="connsiteY1" fmla="*/ 254000 h 546100"/>
              <a:gd name="connsiteX2" fmla="*/ 352425 w 1254125"/>
              <a:gd name="connsiteY2" fmla="*/ 254000 h 546100"/>
              <a:gd name="connsiteX3" fmla="*/ 352425 w 1254125"/>
              <a:gd name="connsiteY3" fmla="*/ 546100 h 546100"/>
              <a:gd name="connsiteX4" fmla="*/ 1254125 w 1254125"/>
              <a:gd name="connsiteY4" fmla="*/ 54610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125" h="546100">
                <a:moveTo>
                  <a:pt x="0" y="0"/>
                </a:moveTo>
                <a:lnTo>
                  <a:pt x="0" y="254000"/>
                </a:lnTo>
                <a:lnTo>
                  <a:pt x="352425" y="254000"/>
                </a:lnTo>
                <a:lnTo>
                  <a:pt x="352425" y="546100"/>
                </a:lnTo>
                <a:lnTo>
                  <a:pt x="1254125" y="546100"/>
                </a:lnTo>
              </a:path>
            </a:pathLst>
          </a:cu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</a:t>
            </a:r>
            <a:br>
              <a:rPr lang="en-US" dirty="0" smtClean="0"/>
            </a:br>
            <a:r>
              <a:rPr lang="en-US" dirty="0" smtClean="0"/>
              <a:t>Double Integrals</a:t>
            </a:r>
            <a:endParaRPr lang="en-US" dirty="0"/>
          </a:p>
        </p:txBody>
      </p:sp>
      <p:pic>
        <p:nvPicPr>
          <p:cNvPr id="13" name="Grafik 12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4716011" y="1203574"/>
            <a:ext cx="4074391" cy="3584208"/>
          </a:xfrm>
          <a:prstGeom prst="rect">
            <a:avLst/>
          </a:prstGeom>
          <a:noFill/>
          <a:ln/>
          <a:effectLst/>
        </p:spPr>
      </p:pic>
      <p:cxnSp>
        <p:nvCxnSpPr>
          <p:cNvPr id="7" name="Gerade Verbindung 6"/>
          <p:cNvCxnSpPr/>
          <p:nvPr/>
        </p:nvCxnSpPr>
        <p:spPr>
          <a:xfrm>
            <a:off x="4644008" y="1491630"/>
            <a:ext cx="2880320" cy="0"/>
          </a:xfrm>
          <a:prstGeom prst="line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" name="Rechteck 2"/>
          <p:cNvSpPr/>
          <p:nvPr/>
        </p:nvSpPr>
        <p:spPr>
          <a:xfrm>
            <a:off x="4644008" y="1131590"/>
            <a:ext cx="4248472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Gerade Verbindung 16"/>
          <p:cNvCxnSpPr/>
          <p:nvPr/>
        </p:nvCxnSpPr>
        <p:spPr>
          <a:xfrm>
            <a:off x="4644008" y="3507854"/>
            <a:ext cx="2880320" cy="0"/>
          </a:xfrm>
          <a:prstGeom prst="line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026" name="Picture 2" descr="Double Integrals over Rectangular Regions - Calculus - OpenStax CN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25059"/>
            <a:ext cx="3855431" cy="34358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Evaluating a double integral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49"/>
            <a:ext cx="5377715" cy="2371742"/>
          </a:xfrm>
          <a:prstGeom prst="rect">
            <a:avLst/>
          </a:prstGeom>
          <a:noFill/>
          <a:ln/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0639" y="2787774"/>
            <a:ext cx="2194620" cy="219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Evaluating a double integral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49"/>
            <a:ext cx="6717409" cy="266272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Evaluating a double integral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252028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49"/>
            <a:ext cx="6685139" cy="235301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Evaluating a double integral over a region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45"/>
            <a:ext cx="7085156" cy="230016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Evaluating a double integral over a region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3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46"/>
            <a:ext cx="7010706" cy="1785303"/>
          </a:xfrm>
          <a:prstGeom prst="rect">
            <a:avLst/>
          </a:prstGeom>
          <a:noFill/>
          <a:ln/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 r="57703"/>
          <a:stretch>
            <a:fillRect/>
          </a:stretch>
        </p:blipFill>
        <p:spPr bwMode="auto">
          <a:xfrm>
            <a:off x="1763688" y="2602582"/>
            <a:ext cx="2016224" cy="2345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ogen 5"/>
          <p:cNvSpPr/>
          <p:nvPr/>
        </p:nvSpPr>
        <p:spPr>
          <a:xfrm>
            <a:off x="2056483" y="2562224"/>
            <a:ext cx="1756112" cy="1152128"/>
          </a:xfrm>
          <a:prstGeom prst="arc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ihandform 6"/>
          <p:cNvSpPr/>
          <p:nvPr/>
        </p:nvSpPr>
        <p:spPr>
          <a:xfrm>
            <a:off x="3324265" y="2589286"/>
            <a:ext cx="504825" cy="323850"/>
          </a:xfrm>
          <a:custGeom>
            <a:avLst/>
            <a:gdLst>
              <a:gd name="connsiteX0" fmla="*/ 0 w 504825"/>
              <a:gd name="connsiteY0" fmla="*/ 0 h 323850"/>
              <a:gd name="connsiteX1" fmla="*/ 469900 w 504825"/>
              <a:gd name="connsiteY1" fmla="*/ 323850 h 323850"/>
              <a:gd name="connsiteX2" fmla="*/ 504825 w 504825"/>
              <a:gd name="connsiteY2" fmla="*/ 215900 h 323850"/>
              <a:gd name="connsiteX3" fmla="*/ 501650 w 504825"/>
              <a:gd name="connsiteY3" fmla="*/ 0 h 323850"/>
              <a:gd name="connsiteX4" fmla="*/ 0 w 504825"/>
              <a:gd name="connsiteY4" fmla="*/ 0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825" h="323850">
                <a:moveTo>
                  <a:pt x="0" y="0"/>
                </a:moveTo>
                <a:lnTo>
                  <a:pt x="469900" y="323850"/>
                </a:lnTo>
                <a:lnTo>
                  <a:pt x="504825" y="215900"/>
                </a:lnTo>
                <a:cubicBezTo>
                  <a:pt x="503767" y="143933"/>
                  <a:pt x="502708" y="71967"/>
                  <a:pt x="50165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fik 12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4211060" y="3212842"/>
            <a:ext cx="4563336" cy="112286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Evaluating a double integral over a region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l="58913"/>
          <a:stretch>
            <a:fillRect/>
          </a:stretch>
        </p:blipFill>
        <p:spPr bwMode="auto">
          <a:xfrm>
            <a:off x="1763688" y="1203598"/>
            <a:ext cx="1958563" cy="2345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Grafik 13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4211060" y="1203547"/>
            <a:ext cx="4567038" cy="325710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Evaluating a double integral over a region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fik 1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46"/>
            <a:ext cx="5574594" cy="305666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__05b_UNI\05_Lehre\2021b_Calculus_II_Mgmt\02a_CE_and_Homework\15_week\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1131590"/>
            <a:ext cx="5616625" cy="3772500"/>
          </a:xfrm>
          <a:prstGeom prst="rect">
            <a:avLst/>
          </a:prstGeom>
          <a:noFill/>
        </p:spPr>
      </p:pic>
      <p:sp>
        <p:nvSpPr>
          <p:cNvPr id="4" name="Textfeld 3"/>
          <p:cNvSpPr txBox="1"/>
          <p:nvPr/>
        </p:nvSpPr>
        <p:spPr>
          <a:xfrm>
            <a:off x="6228185" y="1131590"/>
            <a:ext cx="26642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As we don’t have a homework assignment sheet, here’s the final comic for this semester.</a:t>
            </a:r>
          </a:p>
          <a:p>
            <a:pPr algn="ctr"/>
            <a:endParaRPr lang="en-US" sz="1400" dirty="0" smtClean="0"/>
          </a:p>
          <a:p>
            <a:pPr algn="ctr"/>
            <a:endParaRPr lang="en-US" sz="1400" dirty="0" smtClean="0"/>
          </a:p>
          <a:p>
            <a:pPr algn="ctr"/>
            <a:r>
              <a:rPr lang="en-US" sz="1400" b="1" dirty="0" smtClean="0"/>
              <a:t>Questions &amp; Remarks?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appy Semester Break! by SyaamilLim on Deviant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440" y="852488"/>
            <a:ext cx="8290560" cy="4291012"/>
          </a:xfrm>
          <a:prstGeom prst="rect">
            <a:avLst/>
          </a:prstGeom>
          <a:noFill/>
        </p:spPr>
      </p:pic>
      <p:sp>
        <p:nvSpPr>
          <p:cNvPr id="3" name="Rechteck 2"/>
          <p:cNvSpPr/>
          <p:nvPr/>
        </p:nvSpPr>
        <p:spPr>
          <a:xfrm>
            <a:off x="251520" y="2859782"/>
            <a:ext cx="2880320" cy="20882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Happy Semester Beak</a:t>
            </a:r>
          </a:p>
          <a:p>
            <a:pPr algn="ctr"/>
            <a:endParaRPr lang="en-US" b="1" dirty="0" smtClean="0">
              <a:solidFill>
                <a:schemeClr val="tx1"/>
              </a:solidFill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and</a:t>
            </a:r>
          </a:p>
          <a:p>
            <a:pPr algn="ctr"/>
            <a:endParaRPr lang="en-US" b="1" dirty="0" smtClean="0">
              <a:solidFill>
                <a:schemeClr val="tx1"/>
              </a:solidFill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Good Luck for the Finals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Application of Gaussian elimination &amp; the structure of the solution set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/>
          <a:stretch>
            <a:fillRect/>
          </a:stretch>
        </p:blipFill>
        <p:spPr>
          <a:xfrm>
            <a:off x="1763690" y="1203550"/>
            <a:ext cx="7079346" cy="3749069"/>
          </a:xfrm>
          <a:prstGeom prst="rect">
            <a:avLst/>
          </a:prstGeom>
          <a:noFill/>
          <a:ln/>
          <a:effectLst/>
        </p:spPr>
      </p:pic>
      <p:sp>
        <p:nvSpPr>
          <p:cNvPr id="6" name="Freihandform 5"/>
          <p:cNvSpPr/>
          <p:nvPr>
            <p:custDataLst>
              <p:tags r:id="rId2"/>
            </p:custDataLst>
          </p:nvPr>
        </p:nvSpPr>
        <p:spPr>
          <a:xfrm>
            <a:off x="6732240" y="1612786"/>
            <a:ext cx="1023351" cy="546100"/>
          </a:xfrm>
          <a:custGeom>
            <a:avLst/>
            <a:gdLst>
              <a:gd name="connsiteX0" fmla="*/ 0 w 1254125"/>
              <a:gd name="connsiteY0" fmla="*/ 0 h 546100"/>
              <a:gd name="connsiteX1" fmla="*/ 0 w 1254125"/>
              <a:gd name="connsiteY1" fmla="*/ 254000 h 546100"/>
              <a:gd name="connsiteX2" fmla="*/ 352425 w 1254125"/>
              <a:gd name="connsiteY2" fmla="*/ 254000 h 546100"/>
              <a:gd name="connsiteX3" fmla="*/ 352425 w 1254125"/>
              <a:gd name="connsiteY3" fmla="*/ 546100 h 546100"/>
              <a:gd name="connsiteX4" fmla="*/ 1254125 w 1254125"/>
              <a:gd name="connsiteY4" fmla="*/ 54610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125" h="546100">
                <a:moveTo>
                  <a:pt x="0" y="0"/>
                </a:moveTo>
                <a:lnTo>
                  <a:pt x="0" y="254000"/>
                </a:lnTo>
                <a:lnTo>
                  <a:pt x="352425" y="254000"/>
                </a:lnTo>
                <a:lnTo>
                  <a:pt x="352425" y="546100"/>
                </a:lnTo>
                <a:lnTo>
                  <a:pt x="1254125" y="546100"/>
                </a:lnTo>
              </a:path>
            </a:pathLst>
          </a:cu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feld 7"/>
          <p:cNvSpPr txBox="1"/>
          <p:nvPr>
            <p:custDataLst>
              <p:tags r:id="rId3"/>
            </p:custDataLst>
          </p:nvPr>
        </p:nvSpPr>
        <p:spPr>
          <a:xfrm>
            <a:off x="5724128" y="2407989"/>
            <a:ext cx="12745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</a:rPr>
              <a:t>pivot elements</a:t>
            </a:r>
            <a:endParaRPr lang="en-US" sz="1400" dirty="0">
              <a:solidFill>
                <a:schemeClr val="tx2"/>
              </a:solidFill>
            </a:endParaRPr>
          </a:p>
        </p:txBody>
      </p:sp>
      <p:cxnSp>
        <p:nvCxnSpPr>
          <p:cNvPr id="9" name="Gerade Verbindung mit Pfeil 8"/>
          <p:cNvCxnSpPr>
            <a:stCxn id="8" idx="0"/>
          </p:cNvCxnSpPr>
          <p:nvPr>
            <p:custDataLst>
              <p:tags r:id="rId4"/>
            </p:custDataLst>
          </p:nvPr>
        </p:nvCxnSpPr>
        <p:spPr>
          <a:xfrm flipV="1">
            <a:off x="6361418" y="1851089"/>
            <a:ext cx="360040" cy="556900"/>
          </a:xfrm>
          <a:prstGeom prst="straightConnector1">
            <a:avLst/>
          </a:prstGeom>
          <a:ln>
            <a:solidFill>
              <a:schemeClr val="tx2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>
            <a:stCxn id="8" idx="0"/>
          </p:cNvCxnSpPr>
          <p:nvPr>
            <p:custDataLst>
              <p:tags r:id="rId5"/>
            </p:custDataLst>
          </p:nvPr>
        </p:nvCxnSpPr>
        <p:spPr>
          <a:xfrm flipV="1">
            <a:off x="6361418" y="2139121"/>
            <a:ext cx="648072" cy="268868"/>
          </a:xfrm>
          <a:prstGeom prst="straightConnector1">
            <a:avLst/>
          </a:prstGeom>
          <a:ln>
            <a:solidFill>
              <a:schemeClr val="tx2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feil nach rechts 10"/>
          <p:cNvSpPr/>
          <p:nvPr>
            <p:custDataLst>
              <p:tags r:id="rId6"/>
            </p:custDataLst>
          </p:nvPr>
        </p:nvSpPr>
        <p:spPr>
          <a:xfrm rot="16200000">
            <a:off x="7327526" y="2319722"/>
            <a:ext cx="432048" cy="216024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feld 11"/>
          <p:cNvSpPr txBox="1"/>
          <p:nvPr>
            <p:custDataLst>
              <p:tags r:id="rId7"/>
            </p:custDataLst>
          </p:nvPr>
        </p:nvSpPr>
        <p:spPr>
          <a:xfrm>
            <a:off x="7651562" y="2357189"/>
            <a:ext cx="1168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</a:rPr>
              <a:t>free variable</a:t>
            </a:r>
            <a:endParaRPr lang="en-US" sz="1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Calculus II for Management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Application of Gaussian elimination &amp; the structure of the solution set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3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/>
          <a:stretch>
            <a:fillRect/>
          </a:stretch>
        </p:blipFill>
        <p:spPr>
          <a:xfrm>
            <a:off x="1763690" y="1203549"/>
            <a:ext cx="7083226" cy="3772767"/>
          </a:xfrm>
          <a:prstGeom prst="rect">
            <a:avLst/>
          </a:prstGeom>
          <a:noFill/>
          <a:ln/>
          <a:effectLst/>
        </p:spPr>
      </p:pic>
      <p:sp>
        <p:nvSpPr>
          <p:cNvPr id="6" name="Freihandform 5"/>
          <p:cNvSpPr/>
          <p:nvPr>
            <p:custDataLst>
              <p:tags r:id="rId2"/>
            </p:custDataLst>
          </p:nvPr>
        </p:nvSpPr>
        <p:spPr>
          <a:xfrm>
            <a:off x="6732240" y="1612786"/>
            <a:ext cx="1023351" cy="546100"/>
          </a:xfrm>
          <a:custGeom>
            <a:avLst/>
            <a:gdLst>
              <a:gd name="connsiteX0" fmla="*/ 0 w 1254125"/>
              <a:gd name="connsiteY0" fmla="*/ 0 h 546100"/>
              <a:gd name="connsiteX1" fmla="*/ 0 w 1254125"/>
              <a:gd name="connsiteY1" fmla="*/ 254000 h 546100"/>
              <a:gd name="connsiteX2" fmla="*/ 352425 w 1254125"/>
              <a:gd name="connsiteY2" fmla="*/ 254000 h 546100"/>
              <a:gd name="connsiteX3" fmla="*/ 352425 w 1254125"/>
              <a:gd name="connsiteY3" fmla="*/ 546100 h 546100"/>
              <a:gd name="connsiteX4" fmla="*/ 1254125 w 1254125"/>
              <a:gd name="connsiteY4" fmla="*/ 54610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125" h="546100">
                <a:moveTo>
                  <a:pt x="0" y="0"/>
                </a:moveTo>
                <a:lnTo>
                  <a:pt x="0" y="254000"/>
                </a:lnTo>
                <a:lnTo>
                  <a:pt x="352425" y="254000"/>
                </a:lnTo>
                <a:lnTo>
                  <a:pt x="352425" y="546100"/>
                </a:lnTo>
                <a:lnTo>
                  <a:pt x="1254125" y="546100"/>
                </a:lnTo>
              </a:path>
            </a:pathLst>
          </a:cu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feld 7"/>
          <p:cNvSpPr txBox="1"/>
          <p:nvPr>
            <p:custDataLst>
              <p:tags r:id="rId3"/>
            </p:custDataLst>
          </p:nvPr>
        </p:nvSpPr>
        <p:spPr>
          <a:xfrm>
            <a:off x="5724128" y="2407989"/>
            <a:ext cx="12745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</a:rPr>
              <a:t>pivot elements</a:t>
            </a:r>
            <a:endParaRPr lang="en-US" sz="1400" dirty="0">
              <a:solidFill>
                <a:schemeClr val="tx2"/>
              </a:solidFill>
            </a:endParaRPr>
          </a:p>
        </p:txBody>
      </p:sp>
      <p:cxnSp>
        <p:nvCxnSpPr>
          <p:cNvPr id="9" name="Gerade Verbindung mit Pfeil 8"/>
          <p:cNvCxnSpPr>
            <a:stCxn id="8" idx="0"/>
          </p:cNvCxnSpPr>
          <p:nvPr>
            <p:custDataLst>
              <p:tags r:id="rId4"/>
            </p:custDataLst>
          </p:nvPr>
        </p:nvCxnSpPr>
        <p:spPr>
          <a:xfrm flipV="1">
            <a:off x="6361418" y="1851089"/>
            <a:ext cx="360040" cy="556900"/>
          </a:xfrm>
          <a:prstGeom prst="straightConnector1">
            <a:avLst/>
          </a:prstGeom>
          <a:ln>
            <a:solidFill>
              <a:schemeClr val="tx2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>
            <a:stCxn id="8" idx="0"/>
          </p:cNvCxnSpPr>
          <p:nvPr>
            <p:custDataLst>
              <p:tags r:id="rId5"/>
            </p:custDataLst>
          </p:nvPr>
        </p:nvCxnSpPr>
        <p:spPr>
          <a:xfrm flipV="1">
            <a:off x="6361418" y="2139121"/>
            <a:ext cx="648072" cy="268868"/>
          </a:xfrm>
          <a:prstGeom prst="straightConnector1">
            <a:avLst/>
          </a:prstGeom>
          <a:ln>
            <a:solidFill>
              <a:schemeClr val="tx2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feil nach rechts 10"/>
          <p:cNvSpPr/>
          <p:nvPr>
            <p:custDataLst>
              <p:tags r:id="rId6"/>
            </p:custDataLst>
          </p:nvPr>
        </p:nvSpPr>
        <p:spPr>
          <a:xfrm rot="16200000">
            <a:off x="7327526" y="2319722"/>
            <a:ext cx="432048" cy="216024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feld 11"/>
          <p:cNvSpPr txBox="1"/>
          <p:nvPr>
            <p:custDataLst>
              <p:tags r:id="rId7"/>
            </p:custDataLst>
          </p:nvPr>
        </p:nvSpPr>
        <p:spPr>
          <a:xfrm>
            <a:off x="7651562" y="2357189"/>
            <a:ext cx="1168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</a:rPr>
              <a:t>free variable</a:t>
            </a:r>
            <a:endParaRPr lang="en-US" sz="1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</a:t>
            </a:r>
            <a:br>
              <a:rPr lang="en-US" dirty="0" smtClean="0"/>
            </a:br>
            <a:r>
              <a:rPr lang="en-US" dirty="0" smtClean="0"/>
              <a:t>Vector &amp; matrix algebra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251520" y="1131590"/>
            <a:ext cx="4248472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23525" y="1203575"/>
            <a:ext cx="4077093" cy="3759837"/>
          </a:xfrm>
          <a:prstGeom prst="rect">
            <a:avLst/>
          </a:prstGeom>
          <a:noFill/>
          <a:ln/>
          <a:effectLst/>
        </p:spPr>
      </p:pic>
      <p:sp>
        <p:nvSpPr>
          <p:cNvPr id="6" name="Rechteck 5"/>
          <p:cNvSpPr/>
          <p:nvPr/>
        </p:nvSpPr>
        <p:spPr>
          <a:xfrm>
            <a:off x="4644008" y="1131590"/>
            <a:ext cx="4248472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fik 12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4716008" y="1203577"/>
            <a:ext cx="4088887" cy="3688298"/>
          </a:xfrm>
          <a:prstGeom prst="rect">
            <a:avLst/>
          </a:prstGeom>
          <a:noFill/>
          <a:ln/>
          <a:effectLst/>
        </p:spPr>
      </p:pic>
      <p:cxnSp>
        <p:nvCxnSpPr>
          <p:cNvPr id="8" name="Gerade Verbindung 7"/>
          <p:cNvCxnSpPr/>
          <p:nvPr/>
        </p:nvCxnSpPr>
        <p:spPr>
          <a:xfrm>
            <a:off x="251520" y="1491630"/>
            <a:ext cx="2160240" cy="0"/>
          </a:xfrm>
          <a:prstGeom prst="line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251520" y="3003798"/>
            <a:ext cx="2160240" cy="0"/>
          </a:xfrm>
          <a:prstGeom prst="line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" name="Gerade Verbindung 9"/>
          <p:cNvCxnSpPr/>
          <p:nvPr/>
        </p:nvCxnSpPr>
        <p:spPr>
          <a:xfrm>
            <a:off x="4644008" y="1491630"/>
            <a:ext cx="2160240" cy="0"/>
          </a:xfrm>
          <a:prstGeom prst="line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</a:t>
            </a:r>
            <a:br>
              <a:rPr lang="en-US" dirty="0" smtClean="0"/>
            </a:br>
            <a:r>
              <a:rPr lang="en-US" dirty="0" smtClean="0"/>
              <a:t>Vector &amp; matrix algebra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251520" y="1131590"/>
            <a:ext cx="4248472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23522" y="1203575"/>
            <a:ext cx="2265388" cy="2668941"/>
          </a:xfrm>
          <a:prstGeom prst="rect">
            <a:avLst/>
          </a:prstGeom>
          <a:noFill/>
          <a:ln/>
          <a:effectLst/>
        </p:spPr>
      </p:pic>
      <p:sp>
        <p:nvSpPr>
          <p:cNvPr id="6" name="Rechteck 5"/>
          <p:cNvSpPr/>
          <p:nvPr/>
        </p:nvSpPr>
        <p:spPr>
          <a:xfrm>
            <a:off x="4644008" y="1131590"/>
            <a:ext cx="4248472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fik 12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4716009" y="1203577"/>
            <a:ext cx="4067910" cy="3299739"/>
          </a:xfrm>
          <a:prstGeom prst="rect">
            <a:avLst/>
          </a:prstGeom>
          <a:noFill/>
          <a:ln/>
          <a:effectLst/>
        </p:spPr>
      </p:pic>
      <p:cxnSp>
        <p:nvCxnSpPr>
          <p:cNvPr id="8" name="Gerade Verbindung 7"/>
          <p:cNvCxnSpPr/>
          <p:nvPr/>
        </p:nvCxnSpPr>
        <p:spPr>
          <a:xfrm>
            <a:off x="251520" y="1491630"/>
            <a:ext cx="2160240" cy="0"/>
          </a:xfrm>
          <a:prstGeom prst="line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" name="Gerade Verbindung 9"/>
          <p:cNvCxnSpPr/>
          <p:nvPr/>
        </p:nvCxnSpPr>
        <p:spPr>
          <a:xfrm>
            <a:off x="4644008" y="1491630"/>
            <a:ext cx="2808312" cy="0"/>
          </a:xfrm>
          <a:prstGeom prst="line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sBCPrLdUOGmmGtjuAVn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gNzT53jU6HzP9VqlC8Bw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0,6375"/>
  <p:tag name="ORIGINALWIDTH" val="2696,663"/>
  <p:tag name="LATEXADDIN" val="\documentclass{article}\pagestyle{empty}&#10;\usepackage{amsmath}&#10;\usepackage{amsfonts}&#10;\usepackage{amssymb}&#10;\usepackage{multicol}&#10;\begin{document}&#10;\begin{minipage}{8.8 cm}&#10;{\sffamily{&#10;Thus, the tangential approximation is&#10;\begin{eqnarray*}&#10;z &amp; = &amp; c + f_x(a,b) (x-a) + f_y(a,b) (y-b) \\[2mm]&#10;&amp; = &amp;&#10;3 + 8 (x-2) + 4 (y-3) \\[2mm]&#10;&amp; = &amp;&#10;8x + 4y - 25 \, .&#10;\end{eqnarray*}&#10;}}&#10;\end{minipage}&#10;\end{document}"/>
  <p:tag name="IGUANATEXSIZE" val="20"/>
  <p:tag name="IGUANATEXCURSOR" val="34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24,447"/>
  <p:tag name="ORIGINALWIDTH" val="4456,693"/>
  <p:tag name="LATEXADDIN" val="\documentclass{article}\pagestyle{empty}&#10;\usepackage{amsmath}&#10;\usepackage{amsfonts}&#10;\usepackage{amssymb}&#10;\usepackage{multicol}&#10;\begin{document}&#10;\begin{minipage}{12.6 cm}&#10;{\sffamily{&#10;{\bf{Example:}}&#10;Find the local maximum and minimum values and saddle point(s) of the function&#10;$$&#10;f(x,y) \, \, = \, \, xy - 2x - 2y - x^2 - y^2 \, .&#10;$$&#10;}}&#10;\end{minipage}&#10;\end{document}"/>
  <p:tag name="IGUANATEXSIZE" val="20"/>
  <p:tag name="IGUANATEXCURSOR" val="194"/>
  <p:tag name="TRANSPARENCY" val="Wahr"/>
  <p:tag name="FILENAME" val=""/>
  <p:tag name="LATEXENGINEID" val="0"/>
  <p:tag name="TEMPFOLDER" val="D:\iguana_temp\"/>
  <p:tag name="LATEXFORMHEIGHT" val="450"/>
  <p:tag name="LATEXFORMWIDTH" val="1030,5"/>
  <p:tag name="LATEXFORMWRAP" val="Wahr"/>
  <p:tag name="BITMAPVECTOR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32,808"/>
  <p:tag name="ORIGINALWIDTH" val="4416,948"/>
  <p:tag name="LATEXADDIN" val="\documentclass{article}\pagestyle{empty}&#10;\usepackage{amsmath}&#10;\usepackage{amsfonts}&#10;\usepackage{amssymb}&#10;\usepackage{multicol}&#10;\begin{document}&#10;\begin{minipage}{12.6 cm}&#10;{\sffamily{&#10;{\bf{Solution:}}\\[1mm]&#10;We have\\[-3mm]&#10;$$&#10;f_x(x,y) \, \, = \, \, y - 2 - 2x \, , \qquad \text{and} \qquad f_y(x,y) \, \, = \, \, x - 2 - 2y&#10;$$&#10;such that the critical values of $f$ are attained at the points whose coordinates satisfy&#10;\begin{eqnarray*}&#10;\begin{array}{r c l} x - 2y &amp; = &amp; 2 \\ -2x + y &amp; = &amp; 2 \end{array} &amp; \leadsto &amp;&#10;\left( \begin{array}{c c | c} 1 &amp; -2 &amp; 2 \\ -2 &amp; 1 &amp; 2 \end{array} \right) \, \, \leadsto \, \,&#10;\left( \begin{array}{c c | c} 1 &amp; -2 &amp; 2 \\ 0 &amp; -3 &amp; 6 \end{array} \right)\\[1mm]&#10;&amp; \leadsto &amp;&#10;\left( \begin{array}{c c | c} 1 &amp; -2 &amp; 2 \\ 0 &amp; 1 &amp; -2 \end{array} \right) \, \, \leadsto \, \,&#10;\left( \begin{array}{c c | c} 1 &amp; 0 &amp; -2 \\ 0 &amp; 1 &amp; -2 \end{array} \right)&#10;\end{eqnarray*}&#10;}}&#10;\end{minipage}&#10;\end{document}"/>
  <p:tag name="IGUANATEXSIZE" val="20"/>
  <p:tag name="IGUANATEXCURSOR" val="855"/>
  <p:tag name="TRANSPARENCY" val="Wahr"/>
  <p:tag name="FILENAME" val=""/>
  <p:tag name="LATEXENGINEID" val="0"/>
  <p:tag name="TEMPFOLDER" val="D:\iguana_temp\"/>
  <p:tag name="LATEXFORMHEIGHT" val="450"/>
  <p:tag name="LATEXFORMWIDTH" val="1030,5"/>
  <p:tag name="LATEXFORMWRAP" val="Wahr"/>
  <p:tag name="BITMAPVECTOR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85,077"/>
  <p:tag name="ORIGINALWIDTH" val="4278,215"/>
  <p:tag name="LATEXADDIN" val="\documentclass{article}\pagestyle{empty}&#10;\usepackage{amsmath}&#10;\usepackage{amsfonts}&#10;\usepackage{amssymb}&#10;\usepackage{multicol}&#10;\begin{document}&#10;\begin{minipage}{12.6 cm}&#10;{\sffamily{&#10;Thus, $(-2,-2)$ is the only critical point of $f$ with $f(-2,-2) = 4$.\\[2mm]&#10;The second partial derivatives are&#10;$$&#10;f_{xx} \, \, = \, \, -2 \, \, &lt; \, \, 0 \, , \quad f_{xy} \, \, = \, \, f_{yx} \, \, = \, \, 1 \, , \quad f_{yy} \, \, = \, \, -2 \, , &#10;$$&#10;and&#10;$$&#10;D \, \, = \, \, \det \begin{pmatrix} f_{xx} &amp; f_{xy} \\ f_{yx} &amp; f_{yy} \end{pmatrix} \, \, = \, \,&#10;\det \begin{pmatrix} -2 &amp; 1 \\ 1 &amp; -2 \end{pmatrix} \, \, = \, \, 3 \, \, &gt; \, \, 0 \, . &#10;$$&#10;Hence, due to the second derivatives test, the point $(-2,-2)$ is a local maximum.&#10;}}&#10;\end{minipage}&#10;\end{document}"/>
  <p:tag name="IGUANATEXSIZE" val="20"/>
  <p:tag name="IGUANATEXCURSOR" val="697"/>
  <p:tag name="TRANSPARENCY" val="Wahr"/>
  <p:tag name="FILENAME" val=""/>
  <p:tag name="LATEXENGINEID" val="0"/>
  <p:tag name="TEMPFOLDER" val="D:\iguana_temp\"/>
  <p:tag name="LATEXFORMHEIGHT" val="450"/>
  <p:tag name="LATEXFORMWIDTH" val="1030,5"/>
  <p:tag name="LATEXFORMWRAP" val="Wahr"/>
  <p:tag name="BITMAPVECTOR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52,1935"/>
  <p:tag name="ORIGINALWIDTH" val="4451,444"/>
  <p:tag name="LATEXADDIN" val="\documentclass{article}\pagestyle{empty}&#10;\usepackage{amsmath}&#10;\usepackage{amsfonts}&#10;\usepackage{amssymb}&#10;\usepackage{multicol}&#10;\begin{document}&#10;\begin{minipage}{12.6 cm}&#10;{\sffamily{&#10;{\bf{Example:}}\\[1mm]&#10;Find the absolute maximum and minimum values of $f(x,y) = x + y - xy$ on the closed triangular region $D$ with vertices $(0,0)$, $(0,2)$, and $(4,0)$.&#10;}}&#10;\end{minipage}&#10;\end{document}"/>
  <p:tag name="IGUANATEXSIZE" val="20"/>
  <p:tag name="IGUANATEXCURSOR" val="194"/>
  <p:tag name="TRANSPARENCY" val="Wahr"/>
  <p:tag name="FILENAME" val=""/>
  <p:tag name="LATEXENGINEID" val="0"/>
  <p:tag name="TEMPFOLDER" val="D:\iguana_temp\"/>
  <p:tag name="LATEXFORMHEIGHT" val="450"/>
  <p:tag name="LATEXFORMWIDTH" val="1030,5"/>
  <p:tag name="LATEXFORMWRAP" val="Wahr"/>
  <p:tag name="BITMAPVECTOR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1,6423"/>
  <p:tag name="ORIGINALWIDTH" val="3961,005"/>
  <p:tag name="LATEXADDIN" val="\documentclass{article}\pagestyle{empty}&#10;\usepackage{amsmath}&#10;\usepackage{amsfonts}&#10;\usepackage{amssymb}&#10;\usepackage{multicol}&#10;\begin{document}&#10;\begin{minipage}{12.6 cm}&#10;{\sffamily{&#10;{\bf{Solution:}}\\[1mm]&#10;{\bf{Step 1:}} Critial points inside the triange\\[1mm]&#10;We have&#10;$$&#10;f_x(x,y) \, \, = \, \, 1 - y \, , \qquad \text{and} \qquad f_y(x,y) \, \, = \, \, 1 - x&#10;$$&#10;such that $(1,1)$ is the only critical point inside the triangle with $f(1,1) = 1$.&#10;}}&#10;\end{minipage}&#10;\end{document}"/>
  <p:tag name="IGUANATEXSIZE" val="20"/>
  <p:tag name="IGUANATEXCURSOR" val="445"/>
  <p:tag name="TRANSPARENCY" val="Wahr"/>
  <p:tag name="FILENAME" val=""/>
  <p:tag name="LATEXENGINEID" val="0"/>
  <p:tag name="TEMPFOLDER" val="D:\iguana_temp\"/>
  <p:tag name="LATEXFORMHEIGHT" val="450"/>
  <p:tag name="LATEXFORMWIDTH" val="1030,5"/>
  <p:tag name="LATEXFORMWRAP" val="Wahr"/>
  <p:tag name="BITMAPVECTOR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20,023"/>
  <p:tag name="ORIGINALWIDTH" val="4445,445"/>
  <p:tag name="LATEXADDIN" val="\documentclass{article}\pagestyle{empty}&#10;\usepackage{amsmath}&#10;\usepackage{amsfonts}&#10;\usepackage{amssymb}&#10;\usepackage{multicol}&#10;\begin{document}&#10;\begin{minipage}{12.6 cm}&#10;{\sffamily{&#10;{\bf{Step 2:}} Critical values on the boundary lines&#10;\begin{itemize}&#10;\item On the $x$-axis part $(x,0)$ with $0 \leq x \leq 4$ or function becomes\\[-2mm]&#10;$$&#10;g_1(x) \, \, = \, \, f(x,0) \, \, = \, \, x&#10;$$&#10;such that the extreme values are attained at the boundary points $(0,0)$ with $f(0,0) = 0$ and at $(4,0)$ with $f(4,0) = 4$.&#10;\item  On the $y$-axis part $(0,y)$ with $0 \leq y \leq 2$ or function becomes\\[-2mm]&#10;$$&#10;g_2(y) \, \, = \, \, f(0,y) \, \, = \, \, y&#10;$$&#10;such that the extreme values are attained at the boundary points $(0,0)$ with $f(0,0) = 0$ and at $(0,2)$ with $f(0,2) = 2$.&#10;\end{itemize}&#10;}}&#10;\end{minipage}&#10;\end{document}"/>
  <p:tag name="IGUANATEXSIZE" val="20"/>
  <p:tag name="IGUANATEXCURSOR" val="498"/>
  <p:tag name="TRANSPARENCY" val="Wahr"/>
  <p:tag name="FILENAME" val=""/>
  <p:tag name="LATEXENGINEID" val="0"/>
  <p:tag name="TEMPFOLDER" val="D:\iguana_temp\"/>
  <p:tag name="LATEXFORMHEIGHT" val="450"/>
  <p:tag name="LATEXFORMWIDTH" val="1030,5"/>
  <p:tag name="LATEXFORMWRAP" val="Wahr"/>
  <p:tag name="BITMAPVECTOR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097,113"/>
  <p:tag name="LATEXADDIN" val="\documentclass{article}\pagestyle{empty}&#10;\usepackage{amsmath}&#10;\usepackage{amsfonts}&#10;\usepackage{amssymb}&#10;\usepackage{multicol}&#10;\begin{document}&#10;\begin{minipage}{12.6 cm}&#10;{\sffamily{&#10;$f(x,y) = x + y - xy$&#10;}}&#10;\end{minipage}&#10;\end{document}"/>
  <p:tag name="IGUANATEXSIZE" val="20"/>
  <p:tag name="IGUANATEXCURSOR" val="189"/>
  <p:tag name="TRANSPARENCY" val="Wahr"/>
  <p:tag name="FILENAME" val=""/>
  <p:tag name="LATEXENGINEID" val="0"/>
  <p:tag name="TEMPFOLDER" val="D:\iguana_temp\"/>
  <p:tag name="LATEXFORMHEIGHT" val="450"/>
  <p:tag name="LATEXFORMWIDTH" val="1030,5"/>
  <p:tag name="LATEXFORMWRAP" val="Wahr"/>
  <p:tag name="BITMAPVECTOR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74,053"/>
  <p:tag name="ORIGINALWIDTH" val="4458,193"/>
  <p:tag name="LATEXADDIN" val="\documentclass{article}\pagestyle{empty}&#10;\usepackage{amsmath}&#10;\usepackage{amsfonts}&#10;\usepackage{amssymb}&#10;\usepackage{multicol}&#10;\begin{document}&#10;\begin{minipage}{12.6 cm}&#10;{\sffamily{&#10;\begin{itemize}&#10;\item Finally, on the edge $y = -\tfrac{1}{2}x + 2$ with $0 \leq x \leq 4$ or function $f(x,y) = x + y - xy$ becomes\\[-6mm]&#10;\begin{eqnarray*}&#10;g_3(x) &amp; = &amp; f(x,-\tfrac{1}{2}x + 2) \, \, = \, \, x + (-\tfrac{1}{2}x + 2) - x (-\tfrac{1}{2}x + 2) \\&#10;&amp; = &amp;&#10;\tfrac{1}{2} \left( x^2 - 3x + 4 \right) \, .&#10;\end{eqnarray*}&#10;For $0 &lt; x &lt; 4$ we have $g'_3(x) = \tfrac{1}{2}(2x - 3)$ such the extreme value on this edge is attained at the point $(\tfrac{3}{2}, \tfrac{5}{4})$&#10;with $f(\tfrac{3}{2}, \tfrac{5}{4}) = \tfrac{7}{8}$. &#10;\end{itemize}&#10;&#10;{\bf{Step 3:}} Consideration of the vertices\\[1mm]&#10;We already have done this.&#10;}}&#10;\end{minipage}&#10;\end{document}"/>
  <p:tag name="IGUANATEXSIZE" val="20"/>
  <p:tag name="IGUANATEXCURSOR" val="775"/>
  <p:tag name="TRANSPARENCY" val="Wahr"/>
  <p:tag name="FILENAME" val=""/>
  <p:tag name="LATEXENGINEID" val="0"/>
  <p:tag name="TEMPFOLDER" val="D:\iguana_temp\"/>
  <p:tag name="LATEXFORMHEIGHT" val="450"/>
  <p:tag name="LATEXFORMWIDTH" val="1030,5"/>
  <p:tag name="LATEXFORMWRAP" val="Wahr"/>
  <p:tag name="BITMAPVECTOR" val="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,7361"/>
  <p:tag name="ORIGINALWIDTH" val="1796,776"/>
  <p:tag name="LATEXADDIN" val="\documentclass{article}\pagestyle{empty}&#10;\usepackage{amsmath}&#10;\usepackage{amsfonts}&#10;\usepackage{amssymb}&#10;\usepackage{multicol}&#10;\begin{document}&#10;\begin{minipage}{12.6 cm}&#10;{\sffamily{&#10;{\bf{Step 4:}} Comparison of the values\\[1mm]&#10;}}&#10;\end{minipage}&#10;\end{document}"/>
  <p:tag name="IGUANATEXSIZE" val="20"/>
  <p:tag name="IGUANATEXCURSOR" val="181"/>
  <p:tag name="TRANSPARENCY" val="Wahr"/>
  <p:tag name="FILENAME" val=""/>
  <p:tag name="LATEXENGINEID" val="0"/>
  <p:tag name="TEMPFOLDER" val="D:\iguana_temp\"/>
  <p:tag name="LATEXFORMHEIGHT" val="450"/>
  <p:tag name="LATEXFORMWIDTH" val="1030,5"/>
  <p:tag name="LATEXFORMWRAP" val="Wahr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5ULgxRsCUC2aETaaLLMLg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097,113"/>
  <p:tag name="LATEXADDIN" val="\documentclass{article}\pagestyle{empty}&#10;\usepackage{amsmath}&#10;\usepackage{amsfonts}&#10;\usepackage{amssymb}&#10;\usepackage{multicol}&#10;\begin{document}&#10;\begin{minipage}{12.6 cm}&#10;{\sffamily{&#10;$f(x,y) = x + y - xy$&#10;}}&#10;\end{minipage}&#10;\end{document}"/>
  <p:tag name="IGUANATEXSIZE" val="20"/>
  <p:tag name="IGUANATEXCURSOR" val="189"/>
  <p:tag name="TRANSPARENCY" val="Wahr"/>
  <p:tag name="FILENAME" val=""/>
  <p:tag name="LATEXENGINEID" val="0"/>
  <p:tag name="TEMPFOLDER" val="D:\iguana_temp\"/>
  <p:tag name="LATEXFORMHEIGHT" val="450"/>
  <p:tag name="LATEXFORMWIDTH" val="1030,5"/>
  <p:tag name="LATEXFORMWRAP" val="Wahr"/>
  <p:tag name="BITMAPVECTOR" val="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4,4658"/>
  <p:tag name="ORIGINALWIDTH" val="4458,943"/>
  <p:tag name="LATEXADDIN" val="\documentclass{article}\pagestyle{empty}&#10;\usepackage{amsmath}&#10;\usepackage{amsfonts}&#10;\usepackage{amssymb}&#10;\usepackage{multicol}&#10;\begin{document}&#10;\begin{minipage}{12.6 cm}&#10;{\sffamily{&#10;We see that the absolute minium of $f$ on $D$ is attained at the point $(0,0)$ with a value $f(0,0) = 0$ and the absolute maximum is attained at $(4,0)$ with a value of $f(4,0) = 4$.&#10;}}&#10;\end{minipage}&#10;\end{document}"/>
  <p:tag name="IGUANATEXSIZE" val="20"/>
  <p:tag name="IGUANATEXCURSOR" val="362"/>
  <p:tag name="TRANSPARENCY" val="Wahr"/>
  <p:tag name="FILENAME" val=""/>
  <p:tag name="LATEXENGINEID" val="0"/>
  <p:tag name="TEMPFOLDER" val="D:\iguana_temp\"/>
  <p:tag name="LATEXFORMHEIGHT" val="450"/>
  <p:tag name="LATEXFORMWIDTH" val="1030,5"/>
  <p:tag name="LATEXFORMWRAP" val="Wahr"/>
  <p:tag name="BITMAPVECTOR" val="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52,1935"/>
  <p:tag name="ORIGINALWIDTH" val="3322,085"/>
  <p:tag name="LATEXADDIN" val="\documentclass{article}\pagestyle{empty}&#10;\usepackage{amsmath}&#10;\usepackage{amsfonts}&#10;\usepackage{amssymb}&#10;\begin{document}&#10;\begin{minipage}{9.4 cm}&#10;{\sffamily{&#10;{\bf{Example:}}\\[1mm]&#10;Determine the extrema of $f(x,y) = x^2 - xy + y^2$ subject to the constraint $g(x,y) = x^2 + y^2 = 1$.}}&#10;\end{minipage}&#10;\end{document}"/>
  <p:tag name="IGUANATEXSIZE" val="20"/>
  <p:tag name="IGUANATEXCURSOR" val="17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3,071"/>
  <p:tag name="ORIGINALWIDTH" val="2467,942"/>
  <p:tag name="LATEXADDIN" val="\documentclass{article}\pagestyle{empty}&#10;\usepackage{amsmath}&#10;\usepackage{amsfonts}&#10;\usepackage{amssymb}&#10;\begin{document}&#10;\begin{minipage}{9.4 cm}&#10;{\sffamily{&#10;{\bf{Solution:}}\\[1mm]&#10;The three Lagrange equations read as \\[-6mm]&#10;\begin{eqnarray*}&#10;f_x &amp; = &amp; 2x - y \, = \, 2 \lambda x \, = \, \lambda g_x \\[1mm]&#10;f_y &amp; = &amp; 2y - x \, = \, 2 \lambda y \, = \, \lambda g_y \\[1mm]&#10;&amp; &amp; x^2 + y^2 \, = \, 1&#10;\end{eqnarray*}\\[-6mm]&#10;such that\\[-4mm]&#10;$$&#10;2 \lambda \, \, = \, \, \frac{2x - y}{x} \, \, = \, \, \frac{2y - x}{y}&#10;$$&#10;}}&#10;\end{minipage}&#10;\end{document}"/>
  <p:tag name="IGUANATEXSIZE" val="20"/>
  <p:tag name="IGUANATEXCURSOR" val="31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00,75"/>
  <p:tag name="ORIGINALWIDTH" val="3796,026"/>
  <p:tag name="LATEXADDIN" val="\documentclass{article}\pagestyle{empty}&#10;\usepackage{amsmath}&#10;\usepackage{amsfonts}&#10;\usepackage{amssymb}&#10;\begin{document}&#10;\begin{minipage}{12.4 cm}&#10;{\sffamily{&#10;Thus&#10;$$&#10;2xy - y^2 \, \, = \, \, 2xy - x^2 \qquad \Longrightarrow \qquad y^2 \, \, = \, \, x^2&#10;$$&#10;which leads to $y = \pm x$ and, togther with the third Lagrange equation,\\[-2mm]&#10;$$&#10;2x^2 \, \, = \, \, 1 \qquad \Longrightarrow \qquad x \, \, = \, \, \pm \tfrac{1}{2} \sqrt{2} \, .&#10;$$&#10;We obtain for $f(x,y) = x^2 - xy + y^2$:&#10;\begin{itemize}&#10;\item The maximum value $\tfrac{3}{2}$ of $f$ subject to the constraint is attained at\\[-2mm]&#10;$$&#10;\left( -\tfrac{1}{2} \sqrt{2} \, , \, \tfrac{1}{2} \sqrt{2} \right) \qquad \text{and} \qquad&#10;\left( \tfrac{1}{2} \sqrt{2} \, , \, -\tfrac{1}{2} \sqrt{2} \right) \, .&#10;$$\\[-9mm]&#10;\item The minimum value $\tfrac{1}{2}$ of $f$ subject to the constraint is attained at\\[-2mm]&#10;$$&#10;\left( \tfrac{1}{2} \sqrt{2} \, , \, \tfrac{1}{2} \sqrt{2} \right) \qquad \text{and} \qquad&#10;\left( -\tfrac{1}{2} \sqrt{2} \, , \, -\tfrac{1}{2} \sqrt{2} \right) \, .&#10;$$&#10;&#10;\end{itemize}&#10;}}&#10;\end{minipage}&#10;\end{document}"/>
  <p:tag name="IGUANATEXSIZE" val="20"/>
  <p:tag name="IGUANATEXCURSOR" val="77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10,9112"/>
  <p:tag name="ORIGINALWIDTH" val="3859,768"/>
  <p:tag name="LATEXADDIN" val="\documentclass{article}\pagestyle{empty}&#10;\usepackage{amsmath}&#10;\usepackage{amsfonts}&#10;\usepackage{amssymb}&#10;\begin{document}&#10;\begin{minipage}{12.4 cm}&#10;{\sffamily{&#10;{\bf{Example:}}\\[1mm]&#10;Determine the least-squares line $y = mx + b$ that best fits the observation&#10;\begin{center}&#10;\begin{tabular}{c || c | c | c | c | c}&#10;$x$ &amp; $0$ &amp; $200$ &amp; $600$ &amp; $1000$ &amp; $1200$ \\&#10;\hline&#10;$y$ &amp; $150$ &amp; $100$ &amp; $70$ &amp; $20$ &amp; $30$&#10;\end{tabular}&#10;\end{center}&#10;}}&#10;\end{minipage}&#10;\end{document}"/>
  <p:tag name="IGUANATEXSIZE" val="20"/>
  <p:tag name="IGUANATEXCURSOR" val="17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6,618"/>
  <p:tag name="ORIGINALWIDTH" val="4148,482"/>
  <p:tag name="LATEXADDIN" val="\documentclass{article}\pagestyle{empty}&#10;\usepackage{amsmath}&#10;\usepackage{amsfonts}&#10;\usepackage{amssymb}&#10;\begin{document}&#10;\begin{minipage}{12.4 cm}&#10;{\sffamily{&#10;{\bf{Solution:}}\\[1mm]&#10;We have&#10;{\small{&#10;$$&#10;X \, = \, \begin{pmatrix} 1 &amp; 0 \\ 1 &amp; 200 \\ 1 &amp; 600 \\ 1 &amp; 1000 \\ 1 &amp; 1200 \end{pmatrix} \, , \quad&#10;Y \, = \, \begin{pmatrix} 150 \\ 100 \\ 70 \\ 20 \\ 30 \end{pmatrix} \quad \Longrightarrow \qquad \left\{&#10;\begin{array}{l}&#10;X^T X \, = \, \begin{pmatrix} 5 &amp; 3000 \\ 3000 &amp; 2840000 \end{pmatrix} \, , \\[4mm]&#10;X^T Y \, = \, \begin{pmatrix} 370 \\ 118000 \end{pmatrix} \, .&#10;\end{array} \right.&#10;$$&#10;}}&#10;}}&#10;\end{minipage}&#10;\end{document}"/>
  <p:tag name="IGUANATEXSIZE" val="20"/>
  <p:tag name="IGUANATEXCURSOR" val="55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91,751"/>
  <p:tag name="ORIGINALWIDTH" val="4301,462"/>
  <p:tag name="LATEXADDIN" val="\documentclass{article}\pagestyle{empty}&#10;\usepackage{amsmath}&#10;\usepackage{amsfonts}&#10;\usepackage{amssymb}&#10;\begin{document}&#10;\begin{minipage}{12.4 cm}&#10;{\sffamily{&#10;With $X^T X \beta = X^T Y$ and&#10;$$&#10;X^T X \, = \, \begin{pmatrix} 5 &amp; 3000 \\ 3000 &amp; 2840000 \end{pmatrix} \quad \Rightarrow \quad&#10;(X^T X)^{-1} \, = \, \frac{1}{5200000} \begin{pmatrix} 2840000 &amp; -3000 \\ -3000 &amp; 5 \end{pmatrix}&#10;$$&#10;we obtain&#10;\begin{eqnarray*}&#10;\begin{pmatrix} b \\ m \end{pmatrix} &amp; = &amp; \frac{1}{5200000} \begin{pmatrix} 2840000 &amp; -3000 \\ -3000 &amp; 5 \end{pmatrix}&#10;\begin{pmatrix} 370 \\ 118000 \end{pmatrix} \\[1mm]&#10;&amp; = &amp;&#10;\frac{1}{5200000} \begin{pmatrix} 696800000 \\ -520000 \end{pmatrix}&#10;\, \, = \, \, \frac{1}{520} \begin{pmatrix} 69680 \\ -52 \end{pmatrix} \\[1mm]&#10;&amp; = &amp;&#10;\begin{pmatrix} 134 \\ -0.1 \end{pmatrix}&#10;\end{eqnarray*}&#10;&#10;}}&#10;\end{minipage}&#10;\end{document}"/>
  <p:tag name="IGUANATEXSIZE" val="20"/>
  <p:tag name="IGUANATEXCURSOR" val="77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86,9517"/>
  <p:tag name="ORIGINALWIDTH" val="2722,91"/>
  <p:tag name="LATEXADDIN" val="\documentclass{article}\pagestyle{empty}&#10;\usepackage{amsmath}&#10;\usepackage{amsfonts}&#10;\usepackage{amssymb}&#10;\begin{document}&#10;\begin{minipage}{12.4 cm}&#10;{\sffamily{&#10;Hence, the equation of the least-square line reads as&#10;$$&#10;y \, \, = \, \, -0.1 \, x \, + \, 134 \, .&#10;$$&#10;&#10;}}&#10;\end{minipage}&#10;\end{document}"/>
  <p:tag name="IGUANATEXSIZE" val="20"/>
  <p:tag name="IGUANATEXCURSOR" val="26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43,007"/>
  <p:tag name="ORIGINALWIDTH" val="2539,183"/>
  <p:tag name="LATEXADDIN" val="\documentclass{article}\pagestyle{empty}&#10;\usepackage{amsmath}&#10;\usepackage{amsfonts}&#10;\usepackage{amssymb}&#10;\begin{document}&#10;\begin{minipage}{7.2 cm}&#10;{\sffamily{&#10;{\bf{Nested Integration:}}&#10;\begin{itemize}&#10;\item evaluation of double integrals\\[-6mm]&#10;\item rectangular domains (Fubini's theorem)\\[-6mm]&#10;\item non-rectangular domains\\[-6mm]&#10;\item properties of double integrals&#10;\end{itemize}&#10;&#10;{\bf{Applications:}}&#10;\begin{itemize}&#10;\item area/ volume/ average value\\[-6mm]&#10;\item population size\\[-6mm]&#10;\item joint probability density functions, probability, and $X$-/ $Y$-mean&#10;\end{itemize}&#10;}}&#10;\end{minipage}&#10;\end{document}"/>
  <p:tag name="IGUANATEXSIZE" val="20"/>
  <p:tag name="IGUANATEXCURSOR" val="29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yLLHUoUaSByAvs2zANw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83,09"/>
  <p:tag name="ORIGINALWIDTH" val="3337,083"/>
  <p:tag name="LATEXADDIN" val="\documentclass{article}\pagestyle{empty}&#10;\usepackage{amsmath}&#10;\usepackage{amsfonts}&#10;\usepackage{amssymb}&#10;\begin{document}&#10;\begin{minipage}{12.4 cm}&#10;{\sffamily{&#10;{\bf{Example:}} Evaluate the double integral&#10;$$&#10;\iint_R \, x \cdot {\rm{e}}^{-y} \, \textrm{d} A&#10;$$&#10;where $R$ is the rectangular region $-2 \leq x \leq 1$, $0 \leq y \leq 5$ using:&#10;\begin{enumerate}&#10;\item[{\bf{a)}}] $x$ integration first, and&#10;\item[{\bf{b)}}] $y$ integration first.&#10;\end{enumerate}&#10;&#10;&#10;}}&#10;\end{minipage}&#10;\end{document}"/>
  <p:tag name="IGUANATEXSIZE" val="20"/>
  <p:tag name="IGUANATEXCURSOR" val="44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5,321"/>
  <p:tag name="ORIGINALWIDTH" val="4167,229"/>
  <p:tag name="LATEXADDIN" val="\documentclass{article}\pagestyle{empty}&#10;\usepackage{amsmath}&#10;\usepackage{amsfonts}&#10;\usepackage{amssymb}&#10;\begin{document}&#10;\begin{minipage}{12.4 cm}&#10;{\sffamily{&#10;{\bf{Solution:}}\\[1mm]&#10;{\bf{a)}} Integrating with respect to $x$ first:\\[-4mm]&#10;\begin{eqnarray*}&#10;\iint_R \, x \cdot {\rm{e}}^{-y} \, \textrm{d} A &amp; = &amp; \int^5_0 \left( \int^1_{-2} \, x \cdot {\rm{e}}^{-y} \, \textrm{d} x \right) \textrm{d} y&#10;\, \, = \, \, \int^5_0 \, \Big[ \tfrac{1}{2} x^2 \cdot {\rm{e}}^{-y} \Big]^{x=1}_{x=-2} \, \textrm{d} y \\[2mm]&#10;&amp; = &amp;&#10;\int^5_0 \, -\tfrac{3}{2} {\rm{e}}^{-y} \, \textrm{d} y \, \, = \, \, \Big[ -\tfrac{3}{2} \cdot (-{\rm{e}}^{-y}) \Big]^{y=5}_{y=0} \\[2mm]&#10;&amp; = &amp;&#10;\tfrac{3}{2} \left( {\rm{e}}^{-5} - 1 \right) \, .&#10;\end{eqnarray*}&#10;&#10;&#10;&#10;}}&#10;\end{minipage}&#10;\end{document}"/>
  <p:tag name="IGUANATEXSIZE" val="20"/>
  <p:tag name="IGUANATEXCURSOR" val="71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68,092"/>
  <p:tag name="ORIGINALWIDTH" val="4146,982"/>
  <p:tag name="LATEXADDIN" val="\documentclass{article}\pagestyle{empty}&#10;\usepackage{amsmath}&#10;\usepackage{amsfonts}&#10;\usepackage{amssymb}&#10;\begin{document}&#10;\begin{minipage}{12.4 cm}&#10;{\sffamily{&#10;{\bf{b)}} Integrating with respect to $y$ first:\\[-4mm]&#10;\begin{eqnarray*}&#10;\iint_R \, x \cdot {\rm{e}}^{-y} \, \textrm{d} A &amp; = &amp; \int^1_{-2} \left( \int^5_0 \, x \cdot {\rm{e}}^{-y} \, \textrm{d} y \right) \textrm{d} x&#10;\, \, = \, \, \int^1_{-2} \, \Big[ -x \cdot {\rm{e}}^{-y} \Big]^{y=5}_{y=0} \, \textrm{d} x \\[2mm]&#10;&amp; = &amp;&#10;\int^1_{-2} \left( -x ({\rm{e}}^{-5} - 1) \right) \textrm{d} x \, \, = \, \, \Big[ -\tfrac{1}{2} ({\rm{e}}^{-5} - 1) x^2  \Big]^{x=1}_{x=-2} \\[2mm]&#10;&amp; = &amp;&#10;\tfrac{3}{2} \left( {\rm{e}}^{-5} - 1 \right) \, .&#10;\end{eqnarray*}&#10;&#10;&#10;&#10;}}&#10;\end{minipage}&#10;\end{document}"/>
  <p:tag name="IGUANATEXSIZE" val="20"/>
  <p:tag name="IGUANATEXCURSOR" val="62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2,595"/>
  <p:tag name="ORIGINALWIDTH" val="4392,951"/>
  <p:tag name="LATEXADDIN" val="\documentclass{article}\pagestyle{empty}&#10;\usepackage{amsmath}&#10;\usepackage{amsfonts}&#10;\usepackage{amssymb}&#10;\begin{document}&#10;\begin{minipage}{12.4 cm}&#10;{\sffamily{&#10;{\bf{Example:}}\\[1mm]&#10;Let $I$ be the double integral\\[-2mm]&#10;$$&#10;I \, \, = \, \, \int^1_0 \, \int^y_0 \, y^2 \cdot {\rm{e}}^{xy} \, \textrm{d} x \, \textrm{d} y \, .&#10;$$&#10;\begin{enumerate}&#10;\item[{\bf{a)}}] Sketch the region of integration, and rewrite the integral with the order of integration reversed.\\[-6mm]&#10;\item[{\bf{b)}}] Evaluate $I$ using either order of integration.&#10;\end{enumerate}&#10;}}&#10;\end{minipage}&#10;\end{document}"/>
  <p:tag name="IGUANATEXSIZE" val="20"/>
  <p:tag name="IGUANATEXCURSOR" val="18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61,3799"/>
  <p:tag name="ORIGINALWIDTH" val="4344,957"/>
  <p:tag name="LATEXADDIN" val="\documentclass{article}\pagestyle{empty}&#10;\usepackage{amsmath}&#10;\usepackage{amsfonts}&#10;\usepackage{amssymb}&#10;\begin{document}&#10;\begin{minipage}{12.3 cm}&#10;{\sffamily{&#10;{\bf{Solution:}}\\[1mm]&#10;{\bf{a)}} Comparing $I$ with the general form for the order $\textrm{d}x$ $\textrm{d}y$, we see that the region of&#10;integration is&#10;$$&#10;R \, \, : \quad&#10;\underbrace{0 \, \, \leq \, \, y \, \, \leq \, \, 1}_{{\small{\begin{array}{c} \text{outer limits} \\ \text{of integration} \end{array} }}} \, ,&#10;\quad&#10;\underbrace{0 \, \, \leq \, \, x \, \, \leq \, \, y}_{{\small{\begin{array}{c} \text{inner limits} \\ \text{of integration} \end{array} }}} \, .&#10;$$&#10;}}&#10;\end{minipage}&#10;\end{document}"/>
  <p:tag name="IGUANATEXSIZE" val="20"/>
  <p:tag name="IGUANATEXCURSOR" val="14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02,9246"/>
  <p:tag name="ORIGINALWIDTH" val="2827,147"/>
  <p:tag name="LATEXADDIN" val="\documentclass{article}\pagestyle{empty}&#10;\usepackage{amsmath}&#10;\usepackage{amsfonts}&#10;\usepackage{amssymb}&#10;\begin{document}&#10;\begin{minipage}{8 cm}&#10;{\sffamily{&#10;Thus, if $y$ is a number in the interval $0 \leq y \leq 1$, the horizontal cross section of $R$ at $y$&#10;extends from $x = 0$ on the left to $x = y$ on the right.\\[1mm]&#10;The region is the triangle shown in part (a) of the figure.}}&#10;\end{minipage}&#10;\end{document}"/>
  <p:tag name="IGUANATEXSIZE" val="20"/>
  <p:tag name="IGUANATEXCURSOR" val="35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45,782"/>
  <p:tag name="ORIGINALWIDTH" val="2828,647"/>
  <p:tag name="LATEXADDIN" val="\documentclass{article}\pagestyle{empty}&#10;\usepackage{amsmath}&#10;\usepackage{amsfonts}&#10;\usepackage{amssymb}&#10;\begin{document}&#10;\begin{minipage}{8 cm}&#10;{\sffamily{&#10;As shown in part (b) of the figure, the same region $R$ can be described by taking&#10;vertical cross sections at each number $x$ in the interval $0 \leq x \leq 1$ that are bounded&#10;below by $y = x$ and above by $y = 1$.\\[1mm]&#10;Expressed in terms of inequalities, this means that&#10;$$&#10;R \, \, : \, \, 0 \, \leq \, x \, \leq \, 1 \, , \, x \, \leq \, y \, \leq \, 1&#10;$$&#10;so the integral can also be written as&#10;$$&#10;I \, \, = \, \, \int^1_0 \, \int^1_x \, y^2 \cdot {\rm{e}}^{xy} \, \textrm{d} y \, \textrm{d} x \, .&#10;$$&#10;}}&#10;\end{minipage}&#10;\end{document}"/>
  <p:tag name="IGUANATEXSIZE" val="20"/>
  <p:tag name="IGUANATEXCURSOR" val="66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43,795"/>
  <p:tag name="ORIGINALWIDTH" val="3454,069"/>
  <p:tag name="LATEXADDIN" val="\documentclass{article}\pagestyle{empty}&#10;\usepackage{amsmath}&#10;\usepackage{amsfonts}&#10;\usepackage{amssymb}&#10;\begin{document}&#10;\begin{minipage}{12.3 cm}&#10;{\sffamily{&#10;{\bf{b)}} Here is the evaluation of $I$ using the given order of integration:&#10;\begin{eqnarray*}&#10;\int^1_0 \, \int^y_0 \, y^2 \cdot {\rm{e}}^{xy} \, \textrm{d} x \, \textrm{d} y&#10;&amp; = &amp;&#10;\int^1_0 \, \Big[ y \cdot {\rm{e}}^{xy} \Big]^{x = y}_{x = 0} \, \textrm{d} y \\[2mm]&#10;&amp; = &amp;&#10;\int^1_0 \left( y \cdot {\rm{e}}^{y^2} - y \right) \textrm{d} y \\[2mm]&#10;&amp; = &amp;&#10;\Big[ \tfrac{1}{2} {\rm{e}}^{y^2} - \tfrac{1}{2} y^2 \Big]^1_0 \\[2mm]&#10;&amp; = &amp;&#10;\tfrac{1}{2} {\rm{e}} - 1 \, .&#10;\end{eqnarray*}&#10;}}&#10;\end{minipage}&#10;\end{document}"/>
  <p:tag name="IGUANATEXSIZE" val="20"/>
  <p:tag name="IGUANATEXCURSOR" val="51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S88IkDwk2u2UXfeYk5s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rG_PT1jUaZ5G6vt.PRt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IYaHeW61US7GVC_CvTlV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Y06EWmBMUKiWbxTgKZHj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AlQONa1hU24NWfOu_k0X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gNzT53jU6HzP9VqlC8B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sBCPrLdUOGmmGtjuAVn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5ULgxRsCUC2aETaaLLML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5ULgxRsCUC2aETaaLLML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yLLHUoUaSByAvs2zAN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S88IkDwk2u2UXfeYk5s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rG_PT1jUaZ5G6vt.PRt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IYaHeW61US7GVC_CvTlV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Y06EWmBMUKiWbxTgKZHj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AlQONa1hU24NWfOu_k0X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gNzT53jU6HzP9VqlC8B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V12iISWwkOOVDsSNsZR1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95,501"/>
  <p:tag name="ORIGINALWIDTH" val="3179,603"/>
  <p:tag name="LATEXADDIN" val="\documentclass{article}\pagestyle{empty}&#10;\usepackage{amsmath}&#10;\usepackage{amsfonts}&#10;\usepackage{amssymb}&#10;\begin{document}&#10;\begin{minipage}{9.4 cm}&#10;{\sffamily{&#10;\begin{enumerate}&#10;\item Perform elementary row operation until you reach an upper echelon form\\[-6mm]                                                          &#10;\begin{itemize}&#10;\item maybe you have to swap rows in order to start&#10;\item determine the rank of the system (i.e. the number of pivots) as well as the free variables\\[-5mm]&#10;\end{itemize}&#10;\item Decide about the solvability of the linear system\\[-6mm]&#10;\begin{itemize}&#10;\item if there is no solution, then the solution set is empty&#10;\item if the system is solvable, then proceed to determine the elements of the solution set\\[-5mm]&#10;\end{itemize}&#10;\item Perform backward substitution to determine the solution\\[-5mm]&#10;\item Check your solution by matrix-vector multiplication&#10;\end{enumerate}&#10;}}&#10;\end{minipage}&#10;\end{document}"/>
  <p:tag name="IGUANATEXSIZE" val="20"/>
  <p:tag name="IGUANATEXCURSOR" val="87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yLLHUoUaSByAvs2zAN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56,506"/>
  <p:tag name="ORIGINALWIDTH" val="4389,202"/>
  <p:tag name="LATEXADDIN" val="\documentclass{article}\pagestyle{empty}&#10;\usepackage{amsmath}&#10;\usepackage{amsfonts}&#10;\usepackage{amssymb}&#10;\usepackage[usenames,dvipsnames]{color}&#10;\begin{document}&#10;\begin{minipage}{12.4 cm}&#10;{\sffamily{&#10;{\bf{Example:}} In order to determine the solution set of the $2 \times 3$-system of $2$ linear equations in&#10;$3$ variables/ unknowns&#10;$$&#10;\begin{array}{c c c c c c c}&#10; x &amp; + &amp; y &amp; - &amp; z &amp; = &amp; 5 \\&#10;2x &amp; + &amp; 3y &amp; + &amp; 4z &amp; = &amp; 2  \, ,&#10;\end{array}&#10;$$&#10;we transform it into the augmented matrix and perform elementary operations to gain its upper echelon form:&#10;\begin{eqnarray*}&#10;\begin{array}{c c c c c c c}&#10; x &amp; + &amp; y &amp; - &amp; z &amp; = &amp; 5 \\&#10;2x &amp; + &amp; 3y &amp; + &amp; 4z &amp; = &amp; 2&#10;\end{array}&#10;&amp; \Rightarrow &amp;&#10;\left( \begin{array}{c c c | c}&#10;1 &amp; 1 &amp; -1 &amp; 5 \\ 2 &amp; 3 &amp; 4 &amp; 2&#10;\end{array} \right)&#10;\begin{array}{l}&#10;\phantom{u} \\&#10;\text{$|$ $(II) - 2 \cdot (I)$}&#10;\end{array} \\[2mm]&#10;&amp; \Rightarrow &amp;&#10;\left( \begin{array}{c c c | c}&#10;1 &amp; 1 &amp; -1 &amp; 5 \\ 0 &amp; 1 &amp; 6 &amp; 8&#10;\end{array} \right)&#10;\end{eqnarray*}&#10;}}&#10;\end{minipage}&#10;\end{document}"/>
  <p:tag name="IGUANATEXSIZE" val="20"/>
  <p:tag name="IGUANATEXCURSOR" val="47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MACe3iZlUORPzQJt3rOC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14,998"/>
  <p:tag name="ORIGINALWIDTH" val="4386,202"/>
  <p:tag name="LATEXADDIN" val="\documentclass{article}\pagestyle{empty}&#10;\usepackage{amsmath}&#10;\usepackage{amsfonts}&#10;\usepackage{amssymb}&#10;\usepackage[usenames,dvipsnames]{color}&#10;\begin{document}&#10;\begin{minipage}{12.4 cm}&#10;{\sffamily{&#10;From&#10;\begin{eqnarray*}&#10;\begin{array}{c c c c c c c}&#10; x &amp; + &amp; y &amp; - &amp; z &amp; = &amp; 5 \\&#10;2x &amp; + &amp; 3y &amp; + &amp; 4z &amp; = &amp; 2&#10;\end{array}&#10;&amp; \Rightarrow \quad \dots \quad \Rightarrow &amp;&#10;\left( \begin{array}{c c c | c}&#10;1 &amp; 1 &amp; -1 &amp; 5 \\ 0 &amp; 1 &amp; 6 &amp; 8&#10;\end{array} \right)&#10;\end{eqnarray*}&#10;&#10;\vspace{0.7cm}&#10;\noindent it is clear that the solution set depends on the values of the variabe $z$. We acknowledge this by&#10;introducing the free variable $t = z \in \mathbb{R}$ to express the values of the other two pivot variables $x$&#10;and $y$ in terms of $t$. This leads to&#10;$$&#10; y \, \, = \, \, 8 - 6 t \, ,&#10;$$&#10;and&#10;$$&#10; x \, \, = \, \, 5 + t - y \, \, = \, \, 5 + t - 8 + 6 t \, \, = \, \, -3 + 7 t \, .&#10;$$&#10;}}&#10;\end{minipage}&#10;\end{document}"/>
  <p:tag name="IGUANATEXSIZE" val="20"/>
  <p:tag name="IGUANATEXCURSOR" val="48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MACe3iZlUORPzQJt3rOC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wF1TVpNvEuATJqtbPazq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t..P.vVM0q4VuRvEliY1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TPz3tMj6kC3demBSu1Rx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GlBkq6uhUGKoxMfoeSKW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J7gcnR4WkiUI3OELYVRMw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26,247"/>
  <p:tag name="ORIGINALWIDTH" val="4387,702"/>
  <p:tag name="LATEXADDIN" val="\documentclass{article}\pagestyle{empty}&#10;\usepackage{amsmath}&#10;\usepackage{amsfonts}&#10;\usepackage{amssymb}&#10;\usepackage[usenames,dvipsnames]{color}&#10;\begin{document}&#10;\begin{minipage}{12.4 cm}&#10;{\sffamily{&#10;From&#10;\begin{eqnarray*}&#10;\begin{array}{c c c c c c c}&#10; x &amp; + &amp; y &amp; - &amp; z &amp; = &amp; 5 \\&#10;2x &amp; + &amp; 3y &amp; + &amp; 4z &amp; = &amp; 2&#10;\end{array}&#10;&amp; \Rightarrow \quad \dots \quad \Rightarrow &amp;&#10;\left( \begin{array}{c c c | c}&#10;1 &amp; 1 &amp; -1 &amp; 5 \\ 0 &amp; 1 &amp; 6 &amp; 8&#10;\end{array} \right)&#10;\end{eqnarray*}&#10;&#10;\vspace{0.7cm}&#10;together with the free variable $t = z \in \mathbb{R}$ we obtained $y =8 - 6 t$ and $x = -3 + 7 t$. Thus,&#10;the solution set&#10;$$&#10;\mathbb{L} \, \, = \, \, \left\{ \left( -3 + 7 t , 8 - 6 t , t \right) \in \mathbb{R}^3 \, : \, t \in \mathbb{R} \right\}&#10;$$&#10;is a one-parameter set in space. This is the parameter form of a line.\\[1mm]&#10;Geometrically, this tells us that the two planes that are described by our equations intersect in a common line.&#10;}}&#10;\end{minipage}&#10;\end{document}"/>
  <p:tag name="IGUANATEXSIZE" val="20"/>
  <p:tag name="IGUANATEXCURSOR" val="81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S88IkDwk2u2UXfeYk5s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MACe3iZlUORPzQJt3rOCQ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wF1TVpNvEuATJqtbPazq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t..P.vVM0q4VuRvEliY1A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TPz3tMj6kC3demBSu1RxA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GlBkq6uhUGKoxMfoeSKWw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J7gcnR4WkiUI3OELYVRMw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47,244"/>
  <p:tag name="ORIGINALWIDTH" val="2545,182"/>
  <p:tag name="LATEXADDIN" val="\documentclass{article}\pagestyle{empty}&#10;\usepackage{amsmath}&#10;\usepackage{amsfonts}&#10;\usepackage{amssymb}&#10;\begin{document}&#10;\begin{minipage}{7.2 cm}&#10;{\sffamily{&#10;{\bf{Vectors:}}&#10;\begin{itemize}&#10;\item column and row vectors\\[-6mm]&#10;\item addition and multiplication with scalars is element-wise&#10;\end{itemize}&#10;&#10;{\bf{Matrices:}}&#10;\begin{itemize}&#10;\item column and row schemes\\[-6mm]&#10;\item addition and multiplication with scalars is element-wise\\[-6mm]&#10;\item rank equals the number of pivot elements after Gaussian elimination\\[-6mm]&#10;\item transposed matrix&#10;\end{itemize}&#10;&#10;}}&#10;\end{minipage}&#10;\end{document}"/>
  <p:tag name="IGUANATEXSIZE" val="20"/>
  <p:tag name="IGUANATEXCURSOR" val="31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03"/>
  <p:tag name="ORIGINALWIDTH" val="2551,181"/>
  <p:tag name="LATEXADDIN" val="\documentclass{article}\pagestyle{empty}&#10;\usepackage{amsmath}&#10;\usepackage{amsfonts}&#10;\usepackage{amssymb}&#10;\begin{document}&#10;\begin{minipage}{7.2 cm}&#10;{\sffamily{&#10;{\bf{Determinants:}}&#10;\begin{itemize}&#10;\item computation rules for determinants of $2 \times 2$- and $3 \times 3$-matrices (rule of Sarrus)\\[-6mm]&#10;\item properties of determinants: linearity per each row/ column, normalization, and rank property\\[-6mm]&#10;\item computation of the value of a determinant: apply elementary row operations to obtain upper triangular form, multiply the diagonal elements, each row exchange leads to a multiplication by $-1$\\[-6mm]&#10;\item $\det(A^T) = \det(A)$, $\det(A^{-1}) = \frac{1}{\det(A)}$&#10;\end{itemize}&#10;}}&#10;\end{minipage}&#10;\end{document}"/>
  <p:tag name="IGUANATEXSIZE" val="20"/>
  <p:tag name="IGUANATEXCURSOR" val="67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52,568"/>
  <p:tag name="ORIGINALWIDTH" val="1413,573"/>
  <p:tag name="LATEXADDIN" val="\documentclass{article}\pagestyle{empty}&#10;\usepackage{amsmath}&#10;\usepackage{amsfonts}&#10;\usepackage{amssymb}&#10;\begin{document}&#10;\begin{minipage}{7.2 cm}&#10;{\sffamily{&#10;{\bf{Vectors Spaces:}}&#10;\begin{itemize}&#10;\item defining rules\\[-6mm]&#10;\item linear combination\\[-6mm]&#10;\item linear hull/ span\\[-6mm]&#10;\item linear independence\\[-6mm]&#10;\item basis\\[-6mm]&#10;\item unique representation\\[-6mm]&#10;\item dimension&#10;\end{itemize}&#10;}}&#10;\end{minipage}&#10;\end{document}"/>
  <p:tag name="IGUANATEXSIZE" val="20"/>
  <p:tag name="IGUANATEXCURSOR" val="37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90,026"/>
  <p:tag name="ORIGINALWIDTH" val="2537,683"/>
  <p:tag name="LATEXADDIN" val="\documentclass{article}\pagestyle{empty}&#10;\usepackage{amsmath}&#10;\usepackage{amsfonts}&#10;\usepackage{amssymb}&#10;\begin{document}&#10;\begin{minipage}{7.2 cm}&#10;{\sffamily{&#10;{\bf{Vector \&amp; Matrix Algebra:}}&#10;\begin{itemize}&#10;\item scalar product\\[-6mm]&#10;\item norm \&amp; distance\\[-6mm]&#10;\item angle \&amp; orthogonality\\[-6mm]&#10;\item vector product in $\mathbb{R}^3$\\[-6mm]&#10;\item spat product in $\mathbb{R}^3$\\[-6mm]&#10;\item matrix-matrix multiplication\\[-6mm]&#10;\item inverse matrix\\[-6mm]&#10;\item eigenvalues and eigenvectors of $2 \times 2$- and $3 \times 3$-matrices&#10;\end{itemize}&#10;}}&#10;\end{minipage}&#10;\end{document}"/>
  <p:tag name="IGUANATEXSIZE" val="20"/>
  <p:tag name="IGUANATEXCURSOR" val="47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rG_PT1jUaZ5G6vt.PRtg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32,021"/>
  <p:tag name="ORIGINALWIDTH" val="3394,076"/>
  <p:tag name="LATEXADDIN" val="\documentclass{article}\pagestyle{empty}&#10;\usepackage{amsmath}&#10;\usepackage{amsfonts}&#10;\usepackage{amssymb}&#10;\begin{document}&#10;\begin{minipage}{12.3 cm}&#10;{\sffamily{&#10;{\bf{Example:}}\\[1mm]&#10;For instance, let&#10;$$&#10;A \, \, = \, \, \left( \begin{array}{c c} 2 &amp; 1 \\ 1 &amp; 2 \end{array} \right) \, ,&#10;$$&#10;then&#10;$$&#10;\det\left( A - \lambda \cdot \mathbb{I}_2 \right) \, \, = \, \, \lambda^2 - 4 \cdot \lambda + 3 \, \, \stackrel{!}{=} \, \, 0 &#10;$$&#10;leads to the two eigenvalues (counted by multiplicity)&#10;$$&#10;\lambda_{1/2} \, \, = \, \, \frac{4 \pm \sqrt{16 - 4 \cdot 3}}{2} \, \, = \, \, \frac{4 \pm 2}{2} \, \, = \, \, 2  \pm 1 \, ,&#10;$$&#10;i.e. $\lambda_1 = 3$ and $\lambda_2 = 1$.&#10;}}&#10;\end{minipage}&#10;\end{document}"/>
  <p:tag name="IGUANATEXSIZE" val="20"/>
  <p:tag name="IGUANATEXCURSOR" val="33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85,752"/>
  <p:tag name="ORIGINALWIDTH" val="4251,969"/>
  <p:tag name="LATEXADDIN" val="\documentclass{article}\pagestyle{empty}&#10;\usepackage{amsmath}&#10;\usepackage{amsfonts}&#10;\usepackage{amssymb}&#10;\begin{document}&#10;\begin{minipage}{12.3 cm}&#10;{\sffamily{&#10;To find the eigenvectors of\\[-4mm]&#10;$$&#10;A \, \, = \, \, \left( \begin{array}{c c} 2 &amp; 1 \\ 1 &amp; 2 \end{array} \right) \, ,&#10;$$&#10;we need to solve two homogeneous systems of equations with coefficient matrices\\[-2mm]&#10;$$&#10;A - \lambda_1 \cdot \mathbb{I}_2 \, \, = \, \, A - 3 \cdot \mathbb{I}_2 \qquad \text{and} \qquad&#10;A - \lambda_2 \cdot \mathbb{I}_2 \, \, = \, \, A - 1 \cdot \mathbb{I}_2&#10;$$&#10;I.e., we first have\\[-2mm]&#10;$$&#10;\big(  A - 3 \cdot \mathbb{I}_2 \, | \, \vec{0} \big) \, \, = \, \,&#10;\left( \begin{array}{c c | c} -1 &amp; 1 &amp; 0 \\ 1 &amp; -1 &amp; 0 \end{array} \right)&#10;\quad \leadsto \quad&#10;\left( \begin{array}{c c | c} -1 &amp; 1 &amp; 0 \\ 0 &amp; 0 &amp; 0 \end{array} \right)&#10;$$&#10;with a specific solution\\[-2mm]&#10;$$&#10;\left( \begin{array}{c} 1 \\ 1 \end{array} \right) \, \, \in \, \, \mathbb{L}_1 \, \, = \, \, \left\{ \left( \begin{array}{c} t \\ t \end{array} \right) \, \in \, \mathbb{R}^2 \, : \, t \, \in \, \mathbb{R} \right\} \, .&#10;$$&#10;}}&#10;\end{minipage}&#10;\end{document}"/>
  <p:tag name="IGUANATEXSIZE" val="20"/>
  <p:tag name="IGUANATEXCURSOR" val="18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91,264"/>
  <p:tag name="ORIGINALWIDTH" val="4345,707"/>
  <p:tag name="LATEXADDIN" val="\documentclass{article}\pagestyle{empty}&#10;\usepackage{amsmath}&#10;\usepackage{amsfonts}&#10;\usepackage{amssymb}&#10;\begin{document}&#10;\begin{minipage}{12.3 cm}&#10;{\sffamily{&#10;Second, we have\\[-2mm]&#10;$$&#10;\big(  A - 1 \cdot \mathbb{I}_2 \, | \, \vec{0} \big) \, \, = \, \,&#10;\left( \begin{array}{c c | c} 1 &amp; 1 &amp; 0 \\ 1 &amp; 1 &amp; 0 \end{array} \right)&#10;\quad \leadsto \quad&#10;\left( \begin{array}{c c | c} 1 &amp; 1 &amp; 0 \\ 0 &amp; 0 &amp; 0 \end{array} \right)&#10;$$&#10;with a specific solution\\[-2mm]&#10;$$&#10;\left( \begin{array}{c} -1 \\ 1 \end{array} \right) \, \, \in \, \, \mathbb{L}_2 \, \, = \, \, \left\{ \left( \begin{array}{c} -t \\ t \end{array} \right) \, \in \, \mathbb{R}^2 \, : \, t \, \in \, \mathbb{R} \right\} \, .&#10;$$&#10;&#10;Thus:\\[-6mm]&#10;\begin{itemize}&#10;\item the eigenvectors to the eigenvalue $\lambda_1 = 3$ are the vectors $t \cdot (1, 1)^T$ with $t \in \mathbb{R}$, and\\[-6mm]&#10;\item the eigenvectors to the eigenvalue $\lambda_2 = 1$ are the vectors $t \cdot (-1, 1)^T$ with $t \in \mathbb{R}$.&#10;\end{itemize}&#10;}}&#10;\end{minipage}&#10;\end{document}"/>
  <p:tag name="IGUANATEXSIZE" val="20"/>
  <p:tag name="IGUANATEXCURSOR" val="96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06,262"/>
  <p:tag name="ORIGINALWIDTH" val="4344,207"/>
  <p:tag name="LATEXADDIN" val="\documentclass{article}\pagestyle{empty}&#10;\usepackage{amsmath}&#10;\usepackage{amsfonts}&#10;\usepackage{amssymb}&#10;\begin{document}&#10;\begin{minipage}{12.3 cm}&#10;{\sffamily{&#10;Indeed&#10;$$&#10;\left( \begin{array}{c c} 2 &amp; 1 \\ 1 &amp; 2 \end{array} \right)  \left( \begin{array}{c} 1 \\ 1 \end{array} \right)  \, \, = \, \, \left( \begin{array}{c} 3 \\ 3 \end{array} \right) \, \, = \, \,&#10; 3 \cdot \left( \begin{array}{c} 1 \\ 1 \end{array} \right) \, ,&#10;$$&#10;and&#10;$$&#10;\left( \begin{array}{c c} 2 &amp; 1 \\ 1 &amp; 2 \end{array} \right)  \left( \begin{array}{c} -1 \\ 1 \end{array} \right)  \, \, = \, \, \left( \begin{array}{c} -1 \\ 1 \end{array} \right) \, \, = \, \,&#10; 1 \cdot \left( \begin{array}{c} -1 \\ 1 \end{array} \right) \, .&#10;$$&#10;&#10;\vspace{0.3cm}&#10;Notice, that the eigenvectors\\[-2mm]&#10;$$&#10;t \cdot \begin{pmatrix} 1 \\ 1 \end{pmatrix} \qquad \text{and} \qquad&#10;t \cdot \begin{pmatrix} -1 \\ 1 \end{pmatrix}&#10;$$&#10;to different eigenvalues are linearly independent, in this case even orthogonal, and that (in this case)&#10;they provide a basis of $\mathbb{R}^2$.&#10;}}&#10;\end{minipage}&#10;\end{document}"/>
  <p:tag name="IGUANATEXSIZE" val="20"/>
  <p:tag name="IGUANATEXCURSOR" val="70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00,3"/>
  <p:tag name="ORIGINALWIDTH" val="1907,012"/>
  <p:tag name="LATEXADDIN" val="\documentclass{article}\pagestyle{empty}&#10;\usepackage{amsmath}&#10;\usepackage{amsfonts}&#10;\usepackage{amssymb}&#10;\begin{document}&#10;\begin{minipage}{7.2 cm}&#10;{\sffamily{&#10;{\bf{Integration Techniques:}}&#10;\begin{itemize}&#10;\item substitution rule\\[-6mm]&#10;\item integration by parts\\[-6mm]&#10;\item improper integrals&#10;\end{itemize}&#10;&#10;{\bf{Probability Density Functions:}}&#10;\begin{itemize}&#10;\item properties\\[-6mm]&#10;\item computing probabilities\\[-6mm]&#10;\item expected value&#10;\end{itemize}&#10;&#10;}}&#10;\end{minipage}&#10;\end{document}"/>
  <p:tag name="IGUANATEXSIZE" val="20"/>
  <p:tag name="IGUANATEXCURSOR" val="42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65,054"/>
  <p:tag name="ORIGINALWIDTH" val="2542,182"/>
  <p:tag name="LATEXADDIN" val="\documentclass{article}\pagestyle{empty}&#10;\usepackage{amsmath}&#10;\usepackage{amsfonts}&#10;\usepackage{amssymb}&#10;\begin{document}&#10;\begin{minipage}{7.2 cm}&#10;{\sffamily{&#10;{\bf{ODEs:}}&#10;\begin{itemize}&#10;\item solution by integration\\[-6mm]&#10;\item separable differential equations\\[-6mm]&#10;\item ODEs of exponential growth/ decay\\[-6mm]&#10;\item logistic growth ODE (diffusion of rumors)\\[-6mm]&#10;\item $1^{\text{st}}$-order linear ODEs and their integrating factors\\[-6mm]&#10;\item $1^{\text{st}}$-order linear ODEs with constant coefficients&#10;\end{itemize}&#10;}}&#10;\end{minipage}&#10;\end{document}"/>
  <p:tag name="IGUANATEXSIZE" val="20"/>
  <p:tag name="IGUANATEXCURSOR" val="51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7,087"/>
  <p:tag name="ORIGINALWIDTH" val="2816,648"/>
  <p:tag name="LATEXADDIN" val="\documentclass{article}\pagestyle{empty}&#10;\usepackage{amsmath}&#10;\usepackage{amsfonts}&#10;\usepackage{amssymb}&#10;\begin{document}&#10;\begin{minipage}{12.7 cm}&#10;{\sffamily{&#10;{\bf{Example:}}&#10;Evaluate&#10;$$&#10;\int \, x^3 \cos(x^4+2) \, \textrm{d} x \, .&#10;$$&#10;&#10;{\bf{Solution:}}\\[1mm]&#10;We make the substitution&#10;$$&#10;\begin{array}{r c l c r c l}&#10;u &amp; = &amp; \qquad &amp; \qquad &amp; \textrm{d} u &amp; = &amp; \qquad&#10;\end{array}&#10;$$&#10;such that&#10;&#10;}}&#10;\end{minipage}&#10;\end{document}"/>
  <p:tag name="IGUANATEXSIZE" val="20"/>
  <p:tag name="IGUANATEXCURSOR" val="18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9857"/>
  <p:tag name="ORIGINALWIDTH" val="332,2085"/>
  <p:tag name="LATEXADDIN" val="\documentclass{article}\pagestyle{empty}&#10;\usepackage{amsmath}&#10;\usepackage{amsfonts}&#10;\usepackage{amssymb}&#10;\begin{document}&#10;\begin{minipage}{12.5 cm}&#10;{\sffamily{&#10;$x^4+2$&#10;}}&#10;\end{minipage}&#10;\end{document}"/>
  <p:tag name="IGUANATEXSIZE" val="20"/>
  <p:tag name="IGUANATEXCURSOR" val="16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,237"/>
  <p:tag name="ORIGINALWIDTH" val="341,9572"/>
  <p:tag name="LATEXADDIN" val="\documentclass{article}\pagestyle{empty}&#10;\usepackage{amsmath}&#10;\usepackage{amsfonts}&#10;\usepackage{amssymb}&#10;\begin{document}&#10;\begin{minipage}{12.5 cm}&#10;{\sffamily{&#10;$4 x^3 \, \textrm{d} x$&#10;}}&#10;\end{minipage}&#10;\end{document}"/>
  <p:tag name="IGUANATEXSIZE" val="20"/>
  <p:tag name="IGUANATEXCURSOR" val="16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48,1815"/>
  <p:tag name="ORIGINALWIDTH" val="3407,574"/>
  <p:tag name="LATEXADDIN" val="\documentclass{article}\pagestyle{empty}&#10;\usepackage{amsmath}&#10;\usepackage{amsfonts}&#10;\usepackage{amssymb}&#10;\begin{document}&#10;\begin{minipage}{12.7 cm}&#10;{\sffamily{&#10;\begin{eqnarray*}&#10;\int \, x^3 \cos(x^4+2) \, \textrm{d} x &amp; = &amp;&#10;\int \, \cos(u) \cdot \tfrac{1}{4} \, \textrm{d} u \, \, = \, \, \tfrac{1}{4} \int \, \cos(u) \, \textrm{d} u \\[2mm]&#10;&amp; = &amp;&#10;\tfrac{1}{4} \sin(u) \, + \, C \, \, = \, \, \tfrac{1}{4} \sin(x^4 + 2) \, + \, C  \, .&#10;\end{eqnarray*}&#10;}}&#10;\end{minipage}&#10;\end{document}"/>
  <p:tag name="IGUANATEXSIZE" val="20"/>
  <p:tag name="IGUANATEXCURSOR" val="43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IYaHeW61US7GVC_CvTlVA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358"/>
  <p:tag name="ORIGINALWIDTH" val="3763,78"/>
  <p:tag name="LATEXADDIN" val="\documentclass{article}\pagestyle{empty}&#10;\usepackage{amsmath}&#10;\usepackage{amsfonts}&#10;\usepackage{amssymb}&#10;\begin{document}&#10;\begin{minipage}{12.7 cm}&#10;{\sffamily{&#10;Notice that at the final stage we had to return to the original variable $x$.}}&#10;\end{minipage}&#10;\end{document}"/>
  <p:tag name="IGUANATEXSIZE" val="20"/>
  <p:tag name="IGUANATEXCURSOR" val="23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44,882"/>
  <p:tag name="ORIGINALWIDTH" val="4384,702"/>
  <p:tag name="LATEXADDIN" val="\documentclass{article}\pagestyle{empty}&#10;\usepackage{amsmath}&#10;\usepackage{amsfonts}&#10;\usepackage{amssymb}&#10;\begin{document}&#10;\begin{minipage}{12.4 cm}&#10;{\sffamily{&#10;{\bf{Example:}} Find&#10;$$&#10;\int \, x^2 \cdot \ln(x) \, \textrm{d} x \, .&#10;$$&#10;&#10;{\bf{Solution:}}\\[1mm]&#10;Our strategy is to express $\int \, x^2 \cdot \ln(x) \, \textrm{d} x$ as $\int \, u \, \textrm{d} v$ by choosing $u$ and $v$ such that $\int \, v \, \textrm{d} u$ is easier to evaluate than $\int \, u \, \textrm{d} v$.&#10;}}&#10;\end{minipage}&#10;\end{document}"/>
  <p:tag name="IGUANATEXSIZE" val="20"/>
  <p:tag name="IGUANATEXCURSOR" val="47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6,7154"/>
  <p:tag name="ORIGINALWIDTH" val="1373,078"/>
  <p:tag name="LATEXADDIN" val="\documentclass{article}\pagestyle{empty}&#10;\usepackage{amsmath}&#10;\usepackage{amsfonts}&#10;\usepackage{amssymb}&#10;\begin{document}&#10;\begin{minipage}{12.5 cm}&#10;{\sffamily{&#10;$$&#10;\int \, u \, \textrm{d} v \, \, = \, \, u \, v \, - \, \int \, v \, \textrm{d} u &#10;$$&#10;}}&#10;\end{minipage}&#10;\end{document}"/>
  <p:tag name="IGUANATEXSIZE" val="20"/>
  <p:tag name="IGUANATEXCURSOR" val="16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56,468"/>
  <p:tag name="LATEXADDIN" val="\documentclass{article}\pagestyle{empty}&#10;\usepackage{amsmath}&#10;\usepackage{amsfonts}&#10;\usepackage{amssymb}&#10;\begin{document}&#10;\begin{minipage}{12.5 cm}&#10;{\sffamily{&#10;$\ln(x)$&#10;}}&#10;\end{minipage}&#10;\end{document}"/>
  <p:tag name="IGUANATEXSIZE" val="20"/>
  <p:tag name="IGUANATEXCURSOR" val="16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0,7312"/>
  <p:tag name="ORIGINALWIDTH" val="227,2216"/>
  <p:tag name="LATEXADDIN" val="\documentclass{article}\pagestyle{empty}&#10;\usepackage{amsmath}&#10;\usepackage{amsfonts}&#10;\usepackage{amssymb}&#10;\begin{document}&#10;\begin{minipage}{12.5 cm}&#10;{\sffamily{&#10;$\frac{1}{x} \, \textrm{d} x$&#10;}}&#10;\end{minipage}&#10;\end{document}"/>
  <p:tag name="IGUANATEXSIZE" val="20"/>
  <p:tag name="IGUANATEXCURSOR" val="16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1,4811"/>
  <p:tag name="ORIGINALWIDTH" val="201,7248"/>
  <p:tag name="LATEXADDIN" val="\documentclass{article}\pagestyle{empty}&#10;\usepackage{amsmath}&#10;\usepackage{amsfonts}&#10;\usepackage{amssymb}&#10;\begin{document}&#10;\begin{minipage}{12.5 cm}&#10;{\sffamily{&#10;$\tfrac{1}{3} \, x^3$&#10;}}&#10;\end{minipage}&#10;\end{document}"/>
  <p:tag name="IGUANATEXSIZE" val="20"/>
  <p:tag name="IGUANATEXCURSOR" val="17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,237"/>
  <p:tag name="ORIGINALWIDTH" val="279,715"/>
  <p:tag name="LATEXADDIN" val="\documentclass{article}\pagestyle{empty}&#10;\usepackage{amsmath}&#10;\usepackage{amsfonts}&#10;\usepackage{amssymb}&#10;\begin{document}&#10;\begin{minipage}{12.5 cm}&#10;{\sffamily{&#10;$x^2 \, \textrm{d} x$&#10;}}&#10;\end{minipage}&#10;\end{document}"/>
  <p:tag name="IGUANATEXSIZE" val="20"/>
  <p:tag name="IGUANATEXCURSOR" val="16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75,1781"/>
  <p:tag name="ORIGINALWIDTH" val="1571,054"/>
  <p:tag name="LATEXADDIN" val="\documentclass{article}\pagestyle{empty}&#10;\usepackage{amsmath}&#10;\usepackage{amsfonts}&#10;\usepackage{amssymb}&#10;\begin{document}&#10;\begin{minipage}{4.5 cm}&#10;{\sffamily{&#10;It is helpful to use the pattern:&#10;$$&#10;\begin{array}{r c l c r c l}&#10;u &amp; = &amp; \square &amp; &amp; \textrm{d} v &amp; = &amp; \square \\[2mm]&#10;\textrm{d} u &amp; = &amp; \square &amp; &amp; v &amp; = &amp; \square&#10;\end{array}&#10;$$&#10;}}&#10;\end{minipage}&#10;\end{document}"/>
  <p:tag name="IGUANATEXSIZE" val="20"/>
  <p:tag name="IGUANATEXCURSOR" val="14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44,1696"/>
  <p:tag name="ORIGINALWIDTH" val="2792,651"/>
  <p:tag name="LATEXADDIN" val="\documentclass{article}\pagestyle{empty}&#10;\usepackage{amsmath}&#10;\usepackage{amsfonts}&#10;\usepackage{amssymb}&#10;\begin{document}&#10;\begin{minipage}{12.4 cm}&#10;{\sffamily{&#10;This strategy suggests that we choose&#10;$$&#10;\begin{array}{r c l c r c l}&#10;u &amp; = &amp; \qquad &amp; \qquad &amp; \textrm{d} v &amp; = &amp; \qquad \\[4mm]&#10;\textrm{d} u &amp; = &amp; \qquad &amp; &amp; v &amp; = &amp; \qquad&#10;\end{array}&#10;$$&#10;&#10;}}&#10;\end{minipage}&#10;\end{document}"/>
  <p:tag name="IGUANATEXSIZE" val="20"/>
  <p:tag name="IGUANATEXCURSOR" val="16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74,091"/>
  <p:tag name="ORIGINALWIDTH" val="4052,494"/>
  <p:tag name="LATEXADDIN" val="\documentclass{article}\pagestyle{empty}&#10;\usepackage{amsmath}&#10;\usepackage{amsfonts}&#10;\usepackage{amssymb}&#10;\begin{document}&#10;\begin{minipage}{12.4 cm}&#10;{\sffamily{&#10;Substituting this choice for&#10;\begin{itemize}&#10;\item $u = \ln(x)$ with $\textrm{d} u = x^{-1}$ and&#10;\item $\textrm{d} v = x^2$ with $v = \tfrac{1}{3} x^3$&#10;\end{itemize} &#10;into the integration by parts formula, we obtain&#10;\begin{eqnarray*}&#10;\int \, x^2 \cdot \ln(x) \, \textrm{d} x &amp; = &amp; \int \, \ln(x) \cdot \, x^2 \, \textrm{d} x&#10;\, \, = \, \, \ln(x) \cdot \tfrac{1}{3} x^3 \, - \, \int \, \tfrac{1}{3} x^3 \cdot \frac{1}{x} \, \textrm{d} x&#10;\end{eqnarray*}&#10;}}&#10;\end{minipage}&#10;\end{document}"/>
  <p:tag name="IGUANATEXSIZE" val="20"/>
  <p:tag name="IGUANATEXCURSOR" val="27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Y06EWmBMUKiWbxTgKZHj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6,7154"/>
  <p:tag name="ORIGINALWIDTH" val="1373,078"/>
  <p:tag name="LATEXADDIN" val="\documentclass{article}\pagestyle{empty}&#10;\usepackage{amsmath}&#10;\usepackage{amsfonts}&#10;\usepackage{amssymb}&#10;\begin{document}&#10;\begin{minipage}{12.5 cm}&#10;{\sffamily{&#10;$$&#10;\int \, u \, \textrm{d} v \, \, = \, \, u \, v \, - \, \int \, v \, \textrm{d} u &#10;$$&#10;}}&#10;\end{minipage}&#10;\end{document}"/>
  <p:tag name="IGUANATEXSIZE" val="20"/>
  <p:tag name="IGUANATEXCURSOR" val="16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49,6813"/>
  <p:tag name="ORIGINALWIDTH" val="3067,867"/>
  <p:tag name="LATEXADDIN" val="\documentclass{article}\pagestyle{empty}&#10;\usepackage{amsmath}&#10;\usepackage{amsfonts}&#10;\usepackage{amssymb}&#10;\begin{document}&#10;\begin{minipage}{12.4 cm}&#10;{\sffamily{&#10;\begin{eqnarray*}&#10;&amp; = &amp; \tfrac{1}{3} x^3 \ln(x) \, - \, \tfrac{1}{3} \int \, x^2 \, \textrm{d} x \, \, = \, \, \tfrac{1}{3} x^3 \ln(x) \, - \, \tfrac{1}{3} \cdot \tfrac{1}{3} x^3 \, + \, C \\[2mm]&#10;&amp; = &amp;&#10;\tfrac{1}{3} x^3 \ln(x) \, - \, \tfrac{1}{9} x^3 \, + \, C&#10;\end{eqnarray*}&#10;}}&#10;\end{minipage}&#10;\end{document}"/>
  <p:tag name="IGUANATEXSIZE" val="20"/>
  <p:tag name="IGUANATEXCURSOR" val="42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88,227"/>
  <p:tag name="ORIGINALWIDTH" val="4490,439"/>
  <p:tag name="LATEXADDIN" val="\documentclass{article}\pagestyle{empty}&#10;\usepackage{amsmath}&#10;\usepackage{amsfonts}&#10;\usepackage{amssymb}&#10;\begin{document}&#10;\begin{minipage}{12.7 cm}&#10;{\sffamily{&#10;{\bf{Example:}}\\[1mm]&#10;Either evaluate the following improper integral or show that it diverges:&#10;$$&#10;\int^{+ \infty}_1 \, \frac{1}{x^2} \, \textrm{d} x \, .&#10;$$&#10;&#10;{\bf{Solution:}}\\[1mm]&#10;First we compute the integral from $1$ to $N$ and then let $N$ approach infinity. I.e., we arrange our&#10;work as follows:&#10;\begin{eqnarray*}&#10;\int^{+ \infty}_1 \, \frac{1}{x^2} \, \textrm{d} x &amp; = &amp;&#10;\lim_{N \to +\infty} \, \int^{N}_1 \, \frac{1}{x^2} \, \textrm{d} x \, \, = \, \,&#10;\lim_{N \to +\infty} \Big[ -\frac{1}{x} \Big]^N_1 \\[2mm]&#10;&amp; = &amp; \lim_{N \to +\infty} \left(-\frac{1}{N} + 1 \right) \, \, = \, \, 1 \, .&#10;\end{eqnarray*}&#10;}}&#10;\end{minipage}&#10;\end{document}"/>
  <p:tag name="IGUANATEXSIZE" val="20"/>
  <p:tag name="IGUANATEXCURSOR" val="17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,4533"/>
  <p:tag name="ORIGINALWIDTH" val="1510,311"/>
  <p:tag name="LATEXADDIN" val="\documentclass{article}\pagestyle{empty}&#10;\usepackage{amsmath}&#10;\usepackage{amsfonts}&#10;\usepackage{amssymb}&#10;\begin{document}&#10;\begin{minipage}{9.7 cm}&#10;{\sffamily{&#10;$$&#10;X \, \, : \, \left\{ \begin{array}{r c l}&#10;S &amp; \to &amp; \mathbb{R} \\[1mm]&#10;\omega &amp; \mapsto &amp; X(\omega) \, \, \in \, \, \mathbb{R}&#10;\end{array} \right.&#10;$$&#10;}}&#10;\end{minipage}&#10;\end{document}"/>
  <p:tag name="IGUANATEXSIZE" val="20"/>
  <p:tag name="IGUANATEXCURSOR" val="28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3,4609"/>
  <p:tag name="ORIGINALWIDTH" val="1557,555"/>
  <p:tag name="LATEXADDIN" val="\documentclass{article}\pagestyle{empty}&#10;\usepackage{amsmath}&#10;\usepackage{amsfonts}&#10;\usepackage{amssymb}&#10;\begin{document}&#10;\begin{minipage}{9.7 cm}&#10;{\sffamily{&#10;$$&#10;\mathbb{P}( a \leq X \leq b ) \, = \, \int^b_a \, f(x) \, \textrm{d} x&#10;$$&#10;}}&#10;\end{minipage}&#10;\end{document}"/>
  <p:tag name="IGUANATEXSIZE" val="20"/>
  <p:tag name="IGUANATEXCURSOR" val="19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20,9224"/>
  <p:tag name="ORIGINALWIDTH" val="1896,513"/>
  <p:tag name="LATEXADDIN" val="\documentclass{article}\pagestyle{empty}&#10;\usepackage{amsmath}&#10;\usepackage{amsfonts}&#10;\usepackage{amssymb}&#10;\begin{document}&#10;\begin{minipage}{6 cm}&#10;{\sffamily{&#10;{\bf{Exponential Density Function:}}&#10;$$&#10;f(x) \, \, = \, \left\{ \begin{array}{c c l}&#10;\lambda \, {\rm{e}}^{-\lambda \, x} \, , &amp; &amp; \text{if $x \geq 0$} \\[1mm]&#10;0 \, , &amp; &amp; \text{if $x &lt; 0$}&#10;\end{array} \right.&#10;$$&#10;}}&#10;\end{minipage}&#10;\end{document}"/>
  <p:tag name="IGUANATEXSIZE" val="20"/>
  <p:tag name="IGUANATEXCURSOR" val="14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27,934"/>
  <p:tag name="ORIGINALWIDTH" val="1891,264"/>
  <p:tag name="LATEXADDIN" val="\documentclass{article}\pagestyle{empty}&#10;\usepackage{amsmath}&#10;\usepackage{amsfonts}&#10;\usepackage{amssymb}&#10;\begin{document}&#10;\begin{minipage}{6 cm}&#10;{\sffamily{&#10;{\bf{Normal Density Function:}}&#10;$$&#10;f(x) \, \, = \, \, \frac{1}{\sigma \cdot \sqrt{2 \pi}} \, {\rm{e}}^{-(x-\mu)^2/(2 \sigma^2)}&#10;$$&#10;}}&#10;\end{minipage}&#10;\end{document}"/>
  <p:tag name="IGUANATEXSIZE" val="20"/>
  <p:tag name="IGUANATEXCURSOR" val="14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21,6724"/>
  <p:tag name="ORIGINALWIDTH" val="1922,01"/>
  <p:tag name="LATEXADDIN" val="\documentclass{article}\pagestyle{empty}&#10;\usepackage{amsmath}&#10;\usepackage{amsfonts}&#10;\usepackage{amssymb}&#10;\begin{document}&#10;\begin{minipage}{6 cm}&#10;{\sffamily{&#10;{\bf{Uniform Density Function:}}&#10;$$&#10;f(x) \, \, = \, \left\{ \begin{array}{c c l}&#10;\frac{1}{b \, - \, a} \, , &amp; &amp; \text{if $a \leq x \leq b$} \\[1mm]&#10;0 \, , &amp; &amp; \text{otherwise}&#10;\end{array} \right.&#10;$$&#10;}}&#10;\end{minipage}&#10;\end{document}"/>
  <p:tag name="IGUANATEXSIZE" val="20"/>
  <p:tag name="IGUANATEXCURSOR" val="14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0,15"/>
  <p:tag name="ORIGINALWIDTH" val="4375,703"/>
  <p:tag name="LATEXADDIN" val="\documentclass{article}\pagestyle{empty}&#10;\usepackage{amsmath}&#10;\usepackage{amsfonts}&#10;\usepackage{amssymb}&#10;\begin{document}&#10;\begin{minipage}{12.4 cm}&#10;{\sffamily{&#10;{\bf{Example:}}\\[1mm]&#10;Let $f(x) = 0.006 \cdot x \cdot (10-x)$ for $0 \leq x \leq 10$ and $f(x) = 0$ for all other&#10;values of $x$.&#10;\begin{enumerate}&#10;\item[{\bf{a)}}] Verify that $f$ is a probability density function.&#10;\item[{\bf{b)}}] Find $\mathbb{P}(4 \leq X \leq 8)$.&#10;\end{enumerate}&#10;}}&#10;\end{minipage}&#10;\end{document}"/>
  <p:tag name="IGUANATEXSIZE" val="20"/>
  <p:tag name="IGUANATEXCURSOR" val="17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9,1376"/>
  <p:tag name="ORIGINALWIDTH" val="4349,457"/>
  <p:tag name="LATEXADDIN" val="\documentclass{article}\pagestyle{empty}&#10;\usepackage{amsmath}&#10;\usepackage{amsfonts}&#10;\usepackage{amssymb}&#10;\begin{document}&#10;\begin{minipage}{12.3 cm}&#10;{\sffamily{&#10;{\bf{Solution:}}\\[1mm]&#10;{\bf{a)}} Non-negativity holds, as for $0 \leq x \leq 10$ we have $0.006 \cdot x \cdot(10-x) \geq 0$, so $f(x) \geq 0$ for all $x \in \mathbb{R}$. We next need&#10;to check the normalization property:&#10;\begin{eqnarray*}&#10;\int^{\infty}_{-\infty} \, f(x) \, \textrm{d} x &amp; = &amp;&#10;\int^{10}_0 \left( 0.006 \cdot x \cdot (10-x) \right) \textrm{d} x&#10;\, \, = \, \,&#10;0.006 \int^{10}_0 \left( 10 x - x^2 \right) \textrm{d} x&#10;\end{eqnarray*}&#10;}}&#10;\end{minipage}&#10;\end{document}"/>
  <p:tag name="IGUANATEXSIZE" val="20"/>
  <p:tag name="IGUANATEXCURSOR" val="14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AlQONa1hU24NWfOu_k0Xw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44,02"/>
  <p:tag name="ORIGINALWIDTH" val="4086,24"/>
  <p:tag name="LATEXADDIN" val="\documentclass{article}\pagestyle{empty}&#10;\usepackage{amsmath}&#10;\usepackage{amsfonts}&#10;\usepackage{amssymb}&#10;\usepackage{multicol}&#10;\begin{document}&#10;\begin{minipage}{12.3 cm}&#10;{\sffamily{&#10;\begin{eqnarray*}&#10;\int^{\infty}_{-\infty} \, f(x) \, \textrm{d} x &amp; = &amp; \dots \, \, = \, \,&#10;0.006 \int^{10}_0 \left( 10 x - x^2 \right) \textrm{d} x \\[2mm]&#10;&amp; = &amp;&#10;0.006 \cdot \big[ 5 x^2 - \tfrac{1}{3} x^3 \big]^{10}_0 \, \, = \, \, 0.006 \cdot \left( 500 - \tfrac{1000}{3} \right) \, \, = \, \, 1 \, .&#10;\end{eqnarray*}&#10;Therefore $f$ is a probability density function.\\[2mm]&#10;{\bf{b)}} The probability that $X$ lies between $4$ and $8$ is&#10;\begin{eqnarray*}&#10;\mathbb{P}(4 \leq X \leq 8) &amp; = &amp; \int^8_4 \, f(x) \, \textrm{d} x \, \, = \, \, 0.006 \int^{8}_4 \left( 10 x - x^2 \right) \textrm{d} x \\[2mm]&#10;&amp; = &amp;&#10;0.006 \cdot \big[ 5 x^2 - \tfrac{1}{3} x^3 \big]^{8}_4 \, \, = \, \, 0.544 \, .&#10;\end{eqnarray*}&#10;}}&#10;\end{minipage}&#10;\end{document}"/>
  <p:tag name="IGUANATEXSIZE" val="20"/>
  <p:tag name="IGUANATEXCURSOR" val="86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52,1935"/>
  <p:tag name="ORIGINALWIDTH" val="3205,85"/>
  <p:tag name="LATEXADDIN" val="\documentclass{article}\pagestyle{empty}&#10;\usepackage{amsmath}&#10;\usepackage{amsfonts}&#10;\usepackage{amssymb}&#10;\begin{document}&#10;\begin{minipage}{12.3 cm}&#10;{\sffamily{&#10;{\bf{Example:}}&#10;Use separation of variables to find {\underline{all}} solutions of\\[-2mm]&#10;$$&#10; y'(x) \, \, = \, \, \frac{y(x)}{4 + x} \,  .&#10;$$&#10;}}&#10;\end{minipage}&#10;\end{document}"/>
  <p:tag name="IGUANATEXSIZE" val="20"/>
  <p:tag name="IGUANATEXCURSOR" val="25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84,814"/>
  <p:tag name="ORIGINALWIDTH" val="4353,206"/>
  <p:tag name="LATEXADDIN" val="\documentclass{article}\pagestyle{empty}&#10;\usepackage{amsmath}&#10;\usepackage{amsfonts}&#10;\usepackage{amssymb}&#10;\begin{document}&#10;\begin{minipage}{12.3 cm}&#10;{\sffamily{&#10;{\bf{Solution:}}\\[1mm]&#10;First, we have that $y(x) \equiv 0$ is a solution. We now assume $y \neq 0$ to find further solutions. Hence, we obtain&#10;$$&#10;\frac{\textrm{d} y}{y} \, \, = \, \, \frac{\textrm{d} x}{4+ x}&#10;$$&#10;such that\\[-2mm]&#10;$$&#10;\ln|y| \, \, = \, \, \int \, \frac{1}{y} \, \textrm{d} y \, \, = \, \, \int \, \frac{1}{4+x} \, \textrm{d} x \, \, = \, \, \ln|4+x| + C &#10;$$&#10;Thus, $y(x) = \pm \, C \cdot (4+x)$.&#10;&#10;}}&#10;\end{minipage}&#10;\end{document}"/>
  <p:tag name="IGUANATEXSIZE" val="20"/>
  <p:tag name="IGUANATEXCURSOR" val="57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6,213"/>
  <p:tag name="ORIGINALWIDTH" val="1706,037"/>
  <p:tag name="LATEXADDIN" val="\documentclass{article}\pagestyle{empty}&#10;\usepackage{amsmath}&#10;\usepackage{amsfonts}&#10;\usepackage{amssymb}&#10;\begin{document}&#10;\begin{minipage}{12.3 cm}&#10;{\sffamily{&#10;{\bf{Example:}}\\[1mm]&#10;Solve the equation $y' + 2xy = 1$.}}&#10;\end{minipage}&#10;\end{document}"/>
  <p:tag name="IGUANATEXSIZE" val="20"/>
  <p:tag name="IGUANATEXCURSOR" val="17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34,308"/>
  <p:tag name="ORIGINALWIDTH" val="4351,707"/>
  <p:tag name="LATEXADDIN" val="\documentclass{article}\pagestyle{empty}&#10;\usepackage{amsmath}&#10;\usepackage{amsfonts}&#10;\usepackage{amssymb}&#10;\begin{document}&#10;\begin{minipage}{12.3 cm}&#10;{\sffamily{&#10;{\bf{Solution:}}\\[1mm]&#10;The given equation is in the standard form for a linear equation. Multiplying&#10;by the integrating factor\\[-4mm]&#10;$$&#10;{\rm{e}}^{\int 2x \textrm{d} x} \, \, = \, \, {\rm{e}}^{x^2}&#10;$$&#10;we get\\[-4mm]&#10;$$&#10;{\rm{e}}^{x^2} \cdot y' \, + \, 2x \cdot {\rm{e}}^{x^2} \cdot y \, \, = \, \, {\rm{e}}^{x^2} \qquad \Longrightarrow \qquad&#10;\left( {\rm{e}}^{x^2} \cdot y \right)' \, \, = \, \, {\rm{e}}^{x^2}&#10;$$&#10;Therefore:\\[-4mm]&#10;$$&#10;{\rm{e}}^{x^2} \cdot y \, \, = \, \, \int \, {\rm{e}}^{x^2} \, \textrm{d} x + C&#10;$$&#10;}}&#10;\end{minipage}&#10;\end{document}"/>
  <p:tag name="IGUANATEXSIZE" val="20"/>
  <p:tag name="IGUANATEXCURSOR" val="45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56,806"/>
  <p:tag name="ORIGINALWIDTH" val="4347,957"/>
  <p:tag name="LATEXADDIN" val="\documentclass{article}\pagestyle{empty}&#10;\usepackage{amsmath}&#10;\usepackage{amsfonts}&#10;\usepackage{amssymb}&#10;\begin{document}&#10;\begin{minipage}{12.3 cm}&#10;{\sffamily{&#10;Recall that $\int {\rm{e}}^{x^2} \textrm{d} x$ can’t be expressed in terms of elementary functions.&#10;Nonetheless, it's a perfectly good function and we can leave the answer as\\[-2mm]&#10;$$&#10;y(x) \, \, = \, \, {\rm{e}}^{-x^2} \cdot \int \, {\rm{e}}^{x^2} \, \textrm{d} x \, + \, C {\rm{e}}^{-x^2}&#10;$$&#10;Another way of writing the solution is\\[-2mm]&#10;$$&#10;y(x) \, \, = \, \, {\rm{e}}^{-x^2} \cdot \int^x_0 \, {\rm{e}}^{t^2} \, \textrm{d} t \, + \, C {\rm{e}}^{-x^2}&#10;$$&#10;(Any number can be chosen for\\ the lower limit of integration.)&#10;}}&#10;\end{minipage}&#10;\end{document}"/>
  <p:tag name="IGUANATEXSIZE" val="20"/>
  <p:tag name="IGUANATEXCURSOR" val="64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38,545"/>
  <p:tag name="ORIGINALWIDTH" val="2542,932"/>
  <p:tag name="LATEXADDIN" val="\documentclass{article}\pagestyle{empty}&#10;\usepackage{amsmath}&#10;\usepackage{amsfonts}&#10;\usepackage{amssymb}&#10;\begin{document}&#10;\begin{minipage}{7.2 cm}&#10;{\sffamily{&#10;{\bf{Numerical Methods:}}&#10;\begin{itemize}&#10;\item approximation by rectangles\\[-6mm]&#10;\begin{itemize}&#10;\item left- and right-end point rule\\[-6mm]&#10;\item mid-point rule&#10;\end{itemize}&#10;\item trapezoidal rule\\[-6mm]&#10;\item Simpson's rule (approximation of the value of the integral by parabolas)\\[-6mm]&#10;\item error formulas for the numerical rules\\[-6mm]&#10;\item interpreting data with numerical integration&#10;\end{itemize}&#10;}}&#10;\end{minipage}&#10;\end{document}"/>
  <p:tag name="IGUANATEXSIZE" val="20"/>
  <p:tag name="IGUANATEXCURSOR" val="55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0,135"/>
  <p:tag name="ORIGINALWIDTH" val="3202,1"/>
  <p:tag name="LATEXADDIN" val="\documentclass{article}\pagestyle{empty}&#10;\usepackage{amsmath}&#10;\usepackage{amsfonts}&#10;\usepackage{amssymb}&#10;\begin{document}&#10;\begin{minipage}{9.6 cm}&#10;{\sffamily{&#10;{\bf{Simpson's Rule:}}\\[1mm]&#10;For an even integer $n$,&#10;\begin{eqnarray*}&#10;\int^b_a \, f(x) \, \textrm{d} x &amp; \approx &amp; \frac{\Delta x}{3} \left( f(x_1) + 4 f(x_2) + 2 f(x_3) + 4 f(x_4) \right.\\&#10;&amp; &amp;&#10;\left. + \, \dots + 2 f(x_{n-2}) + 4 f(x_{n}) + f(x_{n+1}) \right)&#10;\end{eqnarray*}&#10;}}&#10;\end{minipage}&#10;\end{document}"/>
  <p:tag name="IGUANATEXSIZE" val="20"/>
  <p:tag name="IGUANATEXCURSOR" val="33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7,9116"/>
  <p:tag name="ORIGINALWIDTH" val="3385,827"/>
  <p:tag name="LATEXADDIN" val="\documentclass{article}\pagestyle{empty}&#10;\usepackage{amsmath}&#10;\usepackage{amsfonts}&#10;\usepackage{amssymb}&#10;\begin{document}&#10;\begin{minipage}{9.6 cm}&#10;{\sffamily{&#10;{\bf{Error Estimate for Simpson's Rule}}\\[1mm]&#10;If $M$ is the maximum value of $|f^{(4)}(x)|$ on the interval $a \leq x \leq b$, then&#10;$$&#10;|E_n| \, \, \leq \, \, \frac{M \, (b-a)^5}{180 \, n^4} \, .&#10;$$&#10;}}&#10;\end{minipage}&#10;\end{document}"/>
  <p:tag name="IGUANATEXSIZE" val="20"/>
  <p:tag name="IGUANATEXCURSOR" val="35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35,733"/>
  <p:tag name="ORIGINALWIDTH" val="4419,948"/>
  <p:tag name="LATEXADDIN" val="\documentclass{article}\pagestyle{empty}&#10;\usepackage{amsmath}&#10;\usepackage{amsfonts}&#10;\usepackage{amssymb}&#10;\begin{document}&#10;\begin{minipage}{12.5 cm}&#10;{\sffamily{&#10;{\bf{Example:}} Use the Simpson's rule with $n=10$ to approximate&#10;$$&#10;\int^2_1 \, \frac{1}{x} \, \textrm{d} x \, .&#10;$$&#10;&#10;{\bf{Solution:}}&#10;We have $\Delta x = 0.1$, and hence the interval $1 \leq x \leq 2$ is divided into $10$ subintervals by\\[-4mm]&#10;$$&#10;x_1 \, = \, 1 \, , \, \, x_2 \, = \, 1.1 \, , \, \, \dots \, , \, x_{10} \, = \, 1.9 \, , \, \, x_{11} \, = \, 2 \, .&#10;$$&#10;Then, by Simpson's rule&#10;\begin{eqnarray*}&#10;\int^2_1 \, \frac{1}{x} \, \textrm{d} x &amp; \approx &amp;&#10;\frac{0.1}{3} \left( \frac{1}{1} + \frac{4}{1.1} + \frac{2}{1.2} + \frac{4}{1.3} + \frac{2}{1.4} + \frac{4}{1.5} + \frac{2}{1.6}&#10;+ \frac{4}{1.7} \right. \\&#10;&amp; &amp; \hspace{6cm} \left. + \, \frac{2}{1.8} + \frac{4}{1.9} + \frac{1}{2} \right)&#10;\end{eqnarray*}&#10;}}&#10;\end{minipage}&#10;\end{document}"/>
  <p:tag name="IGUANATEXSIZE" val="20"/>
  <p:tag name="IGUANATEXCURSOR" val="47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gNzT53jU6HzP9VqlC8Bw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6,813"/>
  <p:tag name="ORIGINALWIDTH" val="4412,449"/>
  <p:tag name="LATEXADDIN" val="\documentclass{article}\pagestyle{empty}&#10;\usepackage{amsmath}&#10;\usepackage{amsfonts}&#10;\usepackage{amssymb}&#10;\begin{document}&#10;\begin{minipage}{12.5 cm}&#10;{\sffamily{&#10;Then, by Simpson's rule&#10;\begin{eqnarray*}&#10;\int^2_1 \, \frac{1}{x} \, \textrm{d} x &amp; \approx &amp;&#10;\frac{0.1}{3} \left( \frac{1}{1} + \frac{4}{1.1} + \frac{2}{1.2} + \frac{4}{1.3} + \frac{2}{1.4} + \frac{4}{1.5} + \frac{2}{1.6}&#10;+ \frac{4}{1.7} \right. \\&#10;&amp; &amp; \hspace{6cm} \left. + \, \frac{2}{1.8} + \frac{4}{1.9} + \frac{1}{2} \right) \\&#10;&amp; \approx &amp;&#10;0.693150&#10;\end{eqnarray*}&#10;Notice that this is an excellent approximation to 5 decimal places of the true value, $\ln(2) = 0.693147\dots$.&#10;}}&#10;\end{minipage}&#10;\end{document}"/>
  <p:tag name="IGUANATEXSIZE" val="20"/>
  <p:tag name="IGUANATEXCURSOR" val="16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47,732"/>
  <p:tag name="ORIGINALWIDTH" val="4422,947"/>
  <p:tag name="LATEXADDIN" val="\documentclass{article}\pagestyle{empty}&#10;\usepackage{amsmath}&#10;\usepackage{amsfonts}&#10;\usepackage{amssymb}&#10;\begin{document}&#10;\begin{minipage}{12.5 cm}&#10;{\sffamily{&#10;{\bf{Example:}} Estimate the accuracy of the approximation of $\int^2_1 \frac{1}{x} \, \textrm{d} x$ by Simpson's rule with&#10;$n = 10$.\\&#10;&#10;{\bf{Solution:}}&#10;Starting with $f(x) = \frac{1}{x}$, compute the derivatives&#10;$$&#10;f'(x) \, = \, -\frac{1}{x^2} \, , \quad f''(x) \, = \, \frac{2}{x^3} \, , \quad f^{(3)}(x) \, = \, -\frac{6}{x^4} \, ,&#10;\qquad \text{and} \qquad f^{(4)}(x) \, = \, \frac{24}{x^5}&#10;$$&#10;and observe that the largest value of $|f^{(4)}(x)|$ for $1 \leq x \leq 2$ is $|f^{(4)}(1)| = 24$.\\[1mm]&#10;Apply the error formula with\\[-2mm]&#10;$$&#10;M \, \, = \, \, 24 \, , \quad a \, \, = \, \, 1 \, , \quad b \, \, = \, \, 2 \, , \quad \text{and} \quad n \, \, = \, \, 10&#10;$$&#10;to get\\[-5mm]&#10;$$&#10;|E_{10}| \, \, \leq \, \, \frac{24 \cdot (2-1)^5}{180 \cdot 10^4} \, \, \approx \, \, 0.000013 \, .&#10;$$&#10;}}&#10;\end{minipage}&#10;\end{document}"/>
  <p:tag name="IGUANATEXSIZE" val="20"/>
  <p:tag name="IGUANATEXCURSOR" val="49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86,502"/>
  <p:tag name="ORIGINALWIDTH" val="4414,699"/>
  <p:tag name="LATEXADDIN" val="\documentclass{article}\pagestyle{empty}&#10;\usepackage{amsmath}&#10;\usepackage{amsfonts}&#10;\usepackage{amssymb}&#10;\begin{document}&#10;\begin{minipage}{12.5 cm}&#10;{\sffamily{&#10;{\bf{Example:}}\\[1mm]&#10;How many subintervals are required to guarantee that the error will be less than&#10;$0.00005$ in the approximation of $\int^2_1 \frac{1}{x} \, \textrm{d} x$ using Simpson's rule?\\&#10;&#10;{\bf{Solution:}}\\[1mm]&#10;From the previous example we know that $M = 24$, $a = 1$, and $b = 2$, so that&#10;$$&#10;|E_n| \, \, \leq \, \, \frac{24 \cdot (2-1)^5}{180 \cdot n^4} \, \, = \, \, \frac{2}{15 \, n^4} \, .&#10;$$&#10;The goal is to find the smallest positive integer $n$ for which&#10;$$&#10;\frac{2}{15 \, n^4} \, \, &lt; \, \, 0.00005 \, .&#10;$$&#10;&#10;}}&#10;\end{minipage}&#10;\end{document}"/>
  <p:tag name="IGUANATEXSIZE" val="20"/>
  <p:tag name="IGUANATEXCURSOR" val="65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17,06"/>
  <p:tag name="ORIGINALWIDTH" val="4422,198"/>
  <p:tag name="LATEXADDIN" val="\documentclass{article}\pagestyle{empty}&#10;\usepackage{amsmath}&#10;\usepackage{amsfonts}&#10;\usepackage{amssymb}&#10;\begin{document}&#10;\begin{minipage}{12.5 cm}&#10;{\sffamily{&#10;Equivalently,&#10;$$&#10;n^4 \, \, &gt; \, \, \frac{2}{15 \cdot 0.00005} \, \, = \, \, \frac{1}{0.00075}&#10;$$&#10;or&#10;$$&#10;n \, \, &gt; \, \, \sqrt[4]{\frac{1}{0.00075}} \, \, \approx \, \, 7.19 \, .&#10;$$&#10;The smallest such (even) integer is $n=8$, so $8$ subintervals are required to ensure&#10;the desired accuracy.\\[1mm]&#10;Compare with the result of the application of the trapezoidal rule, where we found&#10;that $58$ subintervals are required to ensure the same degree of accuracy.}}&#10;\end{minipage}&#10;\end{document}"/>
  <p:tag name="IGUANATEXSIZE" val="20"/>
  <p:tag name="IGUANATEXCURSOR" val="45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50,506"/>
  <p:tag name="ORIGINALWIDTH" val="2521,935"/>
  <p:tag name="LATEXADDIN" val="\documentclass{article}\pagestyle{empty}&#10;\usepackage{amsmath}&#10;\usepackage{amsfonts}&#10;\usepackage{amssymb}&#10;\begin{document}&#10;\begin{minipage}{7.2 cm}&#10;{\sffamily{&#10;{\bf{Differentiation:}}&#10;\begin{itemize}&#10;\item contour lines/ surfaces\\[-6mm]&#10;\item partial derivatives\\[-6mm]&#10;\item chain rule\\[-6mm]&#10;\item tangential plane \&amp; approximation\\[-6mm]&#10;\item Clairaunt's theorem&#10;\end{itemize}&#10;&#10;{\bf{Relative \&amp; Absolute Extrema:}}&#10;\begin{itemize}&#10;\item critical points: maxium/ minimum/ saddle\\[-6mm]&#10;\item second derivatives test\\[-6mm]&#10;\item extreme value theorem&#10;\end{itemize}&#10;}}&#10;\end{minipage}&#10;\end{document}"/>
  <p:tag name="IGUANATEXSIZE" val="20"/>
  <p:tag name="IGUANATEXCURSOR" val="41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29,846"/>
  <p:tag name="ORIGINALWIDTH" val="2038,245"/>
  <p:tag name="LATEXADDIN" val="\documentclass{article}\pagestyle{empty}&#10;\usepackage{amsmath}&#10;\usepackage{amsfonts}&#10;\usepackage{amssymb}&#10;\begin{document}&#10;\begin{minipage}{7.2 cm}&#10;{\sffamily{&#10;{\bf{Method of Lagrange Multipliers:}}&#10;\begin{itemize}&#10;\item constraint equations\\[-6mm]&#10;\item Lagrange equations&#10;\end{itemize}&#10;&#10;{\bf{Method of Least Squares:}}&#10;\begin{itemize}&#10;\item least-square line\\[-6mm]&#10;\item least-square prediction&#10;\end{itemize}&#10;}}&#10;\end{minipage}&#10;\end{document}"/>
  <p:tag name="IGUANATEXSIZE" val="20"/>
  <p:tag name="IGUANATEXCURSOR" val="39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4,9606"/>
  <p:tag name="ORIGINALWIDTH" val="3860,518"/>
  <p:tag name="LATEXADDIN" val="\documentclass{article}\pagestyle{empty}&#10;\usepackage{amsmath}&#10;\usepackage{amsfonts}&#10;\usepackage{amssymb}&#10;\begin{document}&#10;\begin{minipage}{12.7 cm}&#10;{\sffamily{&#10;{\bf{Example:}}\\[1mm]&#10;If $z = x^2 y + 3xy^4$, where $x = \sin(2t)$ and $y = \cos(t)$, find $\frac{\textrm{d} z}{\textrm{d} t}$ when $t=0$.&#10;}}&#10;\end{minipage}&#10;\end{document}"/>
  <p:tag name="IGUANATEXSIZE" val="20"/>
  <p:tag name="IGUANATEXCURSOR" val="17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87,027"/>
  <p:tag name="ORIGINALWIDTH" val="4494,188"/>
  <p:tag name="LATEXADDIN" val="\documentclass{article}\pagestyle{empty}&#10;\usepackage{amsmath}&#10;\usepackage{amsfonts}&#10;\usepackage{amssymb}&#10;\begin{document}&#10;\begin{minipage}{12.7 cm}&#10;{\sffamily{&#10;{\bf{Solution:}}\\[1mm]&#10;The Chain Rule gives\\[-1mm]&#10;$$&#10;\frac{\textrm{d} z}{\textrm{d} t} \, \, = \, \,&#10;\frac{\partial z}{\partial x} \frac{\textrm{d} x}{\textrm{d} t} + \frac{\partial z}{\partial y} \frac{\textrm{d} y}{\textrm{d} t}&#10;\, \, = \, \, (2xy + 3y^4)(2 \cos(2t)) + (x^2 + ^2 xy^3)(-\sin(t)) \, .&#10;$$&#10;It's not necessary to substitute the expressions for $x$ and $y$ in terms of $t$. We simply&#10;observe that when $t = 0$, we have $x = \sin(0) = 0$ and $y = \cos(0) = 1$. Therefore\\[-1mm]&#10;$$&#10;\left. \frac{\textrm{d} z}{\textrm{d} t} \right|_{t = 0} \, \, = \, \, (0+3)(2 \cos(0)) + (0+0)(-\sin(0)) \, \, = \, \, 6 \, .&#10;$$&#10;The derivative can be interpreted as the rate of change of $z$ with respect&#10;to $t$ as the point $(x, y)$ moves along the curve $C$ with parametric equations $x = \sin(2t)$,&#10;$y = \cos(t)$.&#10;}}&#10;\end{minipage}&#10;\end{document}"/>
  <p:tag name="IGUANATEXSIZE" val="20"/>
  <p:tag name="IGUANATEXCURSOR" val="62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71,4286"/>
  <p:tag name="ORIGINALWIDTH" val="3372,329"/>
  <p:tag name="LATEXADDIN" val="\documentclass{article}\pagestyle{empty}&#10;\usepackage{amsmath}&#10;\usepackage{amsfonts}&#10;\usepackage{amssymb}&#10;\usepackage{multicol}&#10;\begin{document}&#10;\begin{minipage}{12.7 cm}&#10;{\sffamily{&#10;{\bf{Example:}}&#10;Find an equation of the tangent plane to the surface\\[-2mm]&#10;$$&#10;z \, \, = \, \, (x+2)^2 - 2(y-1)^2 - 5&#10;$$&#10;at the point $(x,y,z) = (2,3,3)$.&#10;}}&#10;\end{minipage}&#10;\end{document}"/>
  <p:tag name="IGUANATEXSIZE" val="20"/>
  <p:tag name="IGUANATEXCURSOR" val="194"/>
  <p:tag name="TRANSPARENCY" val="Wahr"/>
  <p:tag name="FILENAME" val=""/>
  <p:tag name="LATEXENGINEID" val="0"/>
  <p:tag name="TEMPFOLDER" val="D:\iguana_temp\"/>
  <p:tag name="LATEXFORMHEIGHT" val="450"/>
  <p:tag name="LATEXFORMWIDTH" val="1030,5"/>
  <p:tag name="LATEXFORMWRAP" val="Wahr"/>
  <p:tag name="BITMAPVECTOR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31,834"/>
  <p:tag name="ORIGINALWIDTH" val="3677,541"/>
  <p:tag name="LATEXADDIN" val="\documentclass{article}\pagestyle{empty}&#10;\usepackage{amsmath}&#10;\usepackage{amsfonts}&#10;\usepackage{amssymb}&#10;\usepackage{multicol}&#10;\begin{document}&#10;\begin{minipage}{12.7 cm}&#10;{\sffamily{&#10;{\bf{Solution:}}\\[1mm]&#10;The general formula of an tangential plane at $(x,y,z) = (a,b,c)$ reads&#10;$$&#10;z \, \, = \, \, c + f_x(a,b) (x-a) + f_y(a,b) (y-b) \, .&#10;$$&#10;We have\\[-6mm]&#10;\begin{eqnarray*}&#10;f_x(x,y)|_{(x,y)=(2,3)} &amp; = &amp; 2(x+2)|_{(x,y)=(2,3)} \, \, = \, \, 8 , \\[2mm]&#10;f_y(x,y)|_{(x,y)=(2,3)} &amp; = &amp; 2(y-1)|_{(x,y)=(2,3)} \, \, = \, \, 4 .&#10;\end{eqnarray*}&#10;}}&#10;\end{minipage}&#10;\end{document}"/>
  <p:tag name="IGUANATEXSIZE" val="20"/>
  <p:tag name="IGUANATEXCURSOR" val="522"/>
  <p:tag name="TRANSPARENCY" val="Wahr"/>
  <p:tag name="FILENAME" val=""/>
  <p:tag name="LATEXENGINEID" val="0"/>
  <p:tag name="TEMPFOLDER" val="D:\iguana_temp\"/>
  <p:tag name="LATEXFORMHEIGHT" val="450"/>
  <p:tag name="LATEXFORMWIDTH" val="1030,5"/>
  <p:tag name="LATEXFORMWRAP" val="Wahr"/>
  <p:tag name="BITMAPVECTOR" val="0"/>
</p:tagLst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606</Words>
  <Application>Microsoft Office PowerPoint</Application>
  <PresentationFormat>Bildschirmpräsentation (16:9)</PresentationFormat>
  <Paragraphs>193</Paragraphs>
  <Slides>60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60</vt:i4>
      </vt:variant>
    </vt:vector>
  </HeadingPairs>
  <TitlesOfParts>
    <vt:vector size="61" baseType="lpstr">
      <vt:lpstr>Larissa-Design</vt:lpstr>
      <vt:lpstr>Calculus II for Management</vt:lpstr>
      <vt:lpstr>What did we cover during this semester?</vt:lpstr>
      <vt:lpstr>Folie 3</vt:lpstr>
      <vt:lpstr>Summary: Gaussian Elimination in a nutshell</vt:lpstr>
      <vt:lpstr>Example: Application of Gaussian elimination &amp; the structure of the solution set</vt:lpstr>
      <vt:lpstr>Example: Application of Gaussian elimination &amp; the structure of the solution set</vt:lpstr>
      <vt:lpstr>Example: Application of Gaussian elimination &amp; the structure of the solution set</vt:lpstr>
      <vt:lpstr>Summary: Vector &amp; matrix algebra</vt:lpstr>
      <vt:lpstr>Summary: Vector &amp; matrix algebra</vt:lpstr>
      <vt:lpstr>Example: Determining the eigenvalues &amp; eigenvectors of a 2x2-matrix</vt:lpstr>
      <vt:lpstr>Example: Determining the eigenvalues &amp; eigenvectors of a 2x2-matrix</vt:lpstr>
      <vt:lpstr>Example: Determining the eigenvalues &amp; eigenvectors of a 2x2-matrix</vt:lpstr>
      <vt:lpstr>Example: Determining the eigenvalues &amp; eigenvectors of a 2x2-matrix</vt:lpstr>
      <vt:lpstr>Folie 14</vt:lpstr>
      <vt:lpstr>Summary: Advanced Topics in 1D Integration</vt:lpstr>
      <vt:lpstr>Example: Substitution Rule</vt:lpstr>
      <vt:lpstr>Example: Application of integration by parts</vt:lpstr>
      <vt:lpstr>Example: Application of integration by parts</vt:lpstr>
      <vt:lpstr>Example: Evaluating an improper integral</vt:lpstr>
      <vt:lpstr>Summary: Density functions and their connection to probabilities</vt:lpstr>
      <vt:lpstr>Example</vt:lpstr>
      <vt:lpstr>Example</vt:lpstr>
      <vt:lpstr>Example: Separable ODEs</vt:lpstr>
      <vt:lpstr>Example: Linear ODEs and integrating factors</vt:lpstr>
      <vt:lpstr>Example: Linear ODEs and integrating factors</vt:lpstr>
      <vt:lpstr>Summary: Introduction to Numerical Integration</vt:lpstr>
      <vt:lpstr>For instance, Simpson’s rule uses the evaluation of the function at the start/ end point of the subintervals times a weighting factor</vt:lpstr>
      <vt:lpstr>Example: Application of Simpson’s Rule</vt:lpstr>
      <vt:lpstr>Example: Application of Simpson’s Rule</vt:lpstr>
      <vt:lpstr>Example: Using error estimates for Simpson’s Rule</vt:lpstr>
      <vt:lpstr>Example: Ensuring a certain level of accuracy</vt:lpstr>
      <vt:lpstr>Example: Ensuring a certain level of accuracy</vt:lpstr>
      <vt:lpstr>Folie 33</vt:lpstr>
      <vt:lpstr>Summary: Functions in Several Variables &amp; Optimization</vt:lpstr>
      <vt:lpstr>Example: Application of the Chain Rule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Example: Method of Lagrange multipliers</vt:lpstr>
      <vt:lpstr>Example: Method of Lagrange multipliers</vt:lpstr>
      <vt:lpstr>Example: Determining a least-square line</vt:lpstr>
      <vt:lpstr>Example: Determining a least-square line</vt:lpstr>
      <vt:lpstr>Example: Determining a least-square line</vt:lpstr>
      <vt:lpstr>Folie 49</vt:lpstr>
      <vt:lpstr>Summary: Double Integrals</vt:lpstr>
      <vt:lpstr>Example: Evaluating a double integral</vt:lpstr>
      <vt:lpstr>Example: Evaluating a double integral</vt:lpstr>
      <vt:lpstr>Example: Evaluating a double integral</vt:lpstr>
      <vt:lpstr>Example: Evaluating a double integral over a region</vt:lpstr>
      <vt:lpstr>Example: Evaluating a double integral over a region</vt:lpstr>
      <vt:lpstr>Example: Evaluating a double integral over a region</vt:lpstr>
      <vt:lpstr>Example: Evaluating a double integral over a region</vt:lpstr>
      <vt:lpstr>Folie 58</vt:lpstr>
      <vt:lpstr>Folie 59</vt:lpstr>
      <vt:lpstr>Calculus II for Management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Florian</dc:creator>
  <cp:lastModifiedBy>Florian Rupp</cp:lastModifiedBy>
  <cp:revision>158</cp:revision>
  <dcterms:created xsi:type="dcterms:W3CDTF">2020-04-04T18:50:50Z</dcterms:created>
  <dcterms:modified xsi:type="dcterms:W3CDTF">2023-02-17T13:04:55Z</dcterms:modified>
</cp:coreProperties>
</file>